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84" r:id="rId5"/>
    <p:sldId id="265" r:id="rId6"/>
    <p:sldId id="259" r:id="rId7"/>
    <p:sldId id="267" r:id="rId8"/>
    <p:sldId id="268" r:id="rId9"/>
    <p:sldId id="269" r:id="rId10"/>
    <p:sldId id="270" r:id="rId11"/>
    <p:sldId id="275" r:id="rId12"/>
    <p:sldId id="271" r:id="rId13"/>
    <p:sldId id="262" r:id="rId14"/>
    <p:sldId id="261" r:id="rId15"/>
    <p:sldId id="273" r:id="rId16"/>
    <p:sldId id="274" r:id="rId17"/>
    <p:sldId id="283" r:id="rId18"/>
    <p:sldId id="278" r:id="rId19"/>
    <p:sldId id="276" r:id="rId20"/>
    <p:sldId id="279" r:id="rId21"/>
    <p:sldId id="281" r:id="rId22"/>
    <p:sldId id="277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DCBF-F878-476F-A594-EDC48FF1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6044A-FEF3-47EC-B8FF-AD524539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3D4B-4E69-4AE2-A19C-478257B1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8F2D-AF64-4111-834A-BD5C3CDC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8FCA-52F2-4ABC-A433-E407A97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386C-2F1A-4C7B-B750-85772AD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27456-4087-49FC-9ECD-C36E066C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CF5E-9500-4ABF-A4DA-54969E98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A886C-F9D1-4790-86BA-414C1F7F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1503-1059-464D-BDA5-16CB481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0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B8AC8-C9DF-488B-A2BC-D157C986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3B75C-C707-4561-B822-EE08F809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365F6-671E-439D-95E2-56D8A3E1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88A95-F945-4243-B962-7FC58ECE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A33A-B31C-47B2-803A-C0293F8B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7C7A-BD3B-465D-B117-00679922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8873-EE1C-4C64-B756-C3489131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AC42-5EB9-4F87-B12B-53416DD3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75C6-0EC7-48D6-85CA-8CF8D291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D2E70-A1D2-4729-B92E-F45CEAA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B9C6-55F5-41C8-B035-65449DE2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9473-DB39-4205-B60C-55A38AD7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64A0-C260-4B19-971D-3DB74C5B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F744-B799-40E9-BE9E-02B7029F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4D6F-DA3B-4310-8419-AF6731E4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E362-97E6-4827-BACF-4B4BDE84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804C0-F280-4777-8F0E-1272C006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FD87-58FC-4195-899D-F50998D94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9D43-9278-487B-BFD9-F7C42FCA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A102-E103-40A2-B783-00F6E643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6089-C542-47D2-9B92-5C49175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8DA2-CA1E-4BA4-A4B7-13903D07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F79E-EE8C-49BF-8922-339E77B5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F454-EF12-4C79-B8F8-EB88B7D3F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D2E9-E28F-44C1-9A12-7C60023AE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E6E7-E8A3-474D-9C08-D215EE6F3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D3049-3429-4C05-AB17-149B0459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92DC0-0683-470E-A10A-CC199D98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B397C-7EDD-4C16-B11A-337EA9A2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1255-C73D-496A-9AD1-DBCEDD12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0E423-816F-4AC9-9B7A-39596F7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6067-66D8-45C6-B637-08E2D971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D54-B0DE-4821-8390-CE507FC8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2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8E66-0BCA-4941-AAD5-CA8E130F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86BD8-C488-40B1-8B11-89D7D3C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4C4C-8543-483A-A7DC-3EA64948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2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4EB0-ACCF-4C0C-8185-42E9356B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980-DD73-43BB-9B1C-8D383947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3E83E-3EE5-4CD3-BA7E-1D470AAEA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9A91-E582-4A86-905D-38990C17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B7F2-BE0A-42A6-83A8-21933A4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338D-4F3D-4A6B-987D-703014B3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9A7-8257-4FAE-BA68-AE5D6006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CD45A-292C-4FFC-9662-C940DD9DE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66D36-0D52-4E8C-9446-DFD51E5A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76B6-0E19-4FCB-AB45-F7EF6FE0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175A-89F2-49B8-9D7F-A08DF8CC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5C24-628E-4026-9DD7-D8D96159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3F60A-D8A3-4E9F-B45F-90683050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6975-C6CD-40A4-8929-CFA55C3C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3ED0-9283-4A11-89ED-8768CA6FB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21E6-7AFA-4458-93E4-F0B0106CB83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E38C-6805-4920-B308-EA5DE47D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A2AC-02E2-42B3-A962-24874362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B20A-CE6B-45D4-BC70-0EC9C9FC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wtogeek.com/289594/how-to-install-macos-sierra-in-virtualbox-on-windows-1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sysinternals/downloads/process-explor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8264-CCD7-421E-99F1-AC806A540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10 and macOS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04D7-8975-4E78-B4A7-35856F2AA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Brewster</a:t>
            </a:r>
          </a:p>
        </p:txBody>
      </p:sp>
    </p:spTree>
    <p:extLst>
      <p:ext uri="{BB962C8B-B14F-4D97-AF65-F5344CB8AC3E}">
        <p14:creationId xmlns:p14="http://schemas.microsoft.com/office/powerpoint/2010/main" val="85108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on Windows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The Program Files themselves are written to either “Program Files” for 64-bit software, or “Program Files (x86)” for 32-bit software. These are protected folders, so normally software doesn’t write settings or other data frequently to them after installation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Used for non-user-specific application data</a:t>
            </a:r>
          </a:p>
          <a:p>
            <a:pPr>
              <a:lnSpc>
                <a:spcPct val="100000"/>
              </a:lnSpc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User-specific application data that follows the user on a domain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User &amp; machine-specific application data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Stores machine-specific settings and config data for the software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Some games like to write data to the users documents folder to make it easy to find and backup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Program Files &amp; Program Files (x86)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err="1"/>
              <a:t>ProgramData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C:\Users\&lt;USER&gt;\AppData\Roaming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C:\Users\&lt;USER&gt;\AppData\Local &amp; …\</a:t>
            </a:r>
            <a:r>
              <a:rPr lang="en-US" sz="1800" dirty="0" err="1"/>
              <a:t>LocalLow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Registry (via </a:t>
            </a:r>
            <a:r>
              <a:rPr lang="en-US" sz="1800" dirty="0" err="1"/>
              <a:t>regedit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users Documents folder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4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on Windows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Programs are typically installed as either: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 .EXE executables that manually copy files to the appropriate places, write registry values, and configure shortcuts and environment variables to enable starting the program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.MSI files, which are packaged programs that use the Windows Installer APIs to do the same installation tasks</a:t>
            </a:r>
          </a:p>
          <a:p>
            <a:pPr lvl="1">
              <a:lnSpc>
                <a:spcPct val="100000"/>
              </a:lnSpc>
            </a:pPr>
            <a:endParaRPr lang="en-US" altLang="en-US" sz="1400" dirty="0"/>
          </a:p>
          <a:p>
            <a:pPr>
              <a:lnSpc>
                <a:spcPct val="100000"/>
              </a:lnSpc>
            </a:pPr>
            <a:r>
              <a:rPr lang="en-US" sz="1800" dirty="0"/>
              <a:t>Programs can be removed from the "Apps &amp; features" area in Settings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Uninstall and other management features in here use the Windows Installer tool to do their work</a:t>
            </a:r>
          </a:p>
          <a:p>
            <a:pPr>
              <a:lnSpc>
                <a:spcPct val="100000"/>
              </a:lnSpc>
            </a:pPr>
            <a:endParaRPr lang="en-US" alt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WIN+X -&gt; Settings -&gt; Apps (Loads Apps &amp; Features)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Folders and Files in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Main storage location for Windows, mostly contains other folders and a few key apps (regedit.exe, etc.)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Used in old 16-bit Windows editions, empty now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Most of 64-bit Windows itself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32-bit Windows files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Non-user-specific temporary files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Location of system-specific Registry files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User-specific portion of Registry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Where print jobs sit until finished - delete this to free stuck print jobs!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Virtual Memory page file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System Restore points, search index databases, Volume Shadow Copy entries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C:\Windows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C:\Windows\System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C:\Windows\System32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C:\Windows\SysWOW64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C:\Windows\Temp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C:\Windows\System32\Config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C:\Users\&lt;USER&gt;NTUSER.DAT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C:\Windows\System32\spool\PRINTERS &amp; ..\SERVERS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C:\pagefile.sys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&lt;DRIVE&gt;:\System Volume Information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1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C1C-8E02-43A2-B063-06C0B4F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Windows on a New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FEB9-6912-4FE5-90D2-5C93886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3732"/>
          </a:xfrm>
        </p:spPr>
        <p:txBody>
          <a:bodyPr>
            <a:normAutofit/>
          </a:bodyPr>
          <a:lstStyle/>
          <a:p>
            <a:r>
              <a:rPr lang="en-US" dirty="0"/>
              <a:t>Broad strokes (this is a homework assignment to go play with):</a:t>
            </a:r>
          </a:p>
          <a:p>
            <a:pPr lvl="1"/>
            <a:r>
              <a:rPr lang="en-US" dirty="0"/>
              <a:t>Create VM in VirtualBox</a:t>
            </a:r>
          </a:p>
          <a:p>
            <a:pPr lvl="2"/>
            <a:r>
              <a:rPr lang="en-US" dirty="0"/>
              <a:t>For Windows 10 64-bit, I recommend assigning two CPUs, 2 GB RAM, all the video RAM, and a fixed disk size of at least 16GB</a:t>
            </a:r>
          </a:p>
          <a:p>
            <a:pPr lvl="1"/>
            <a:r>
              <a:rPr lang="en-US" dirty="0"/>
              <a:t>Insert the Windows 10 .ISO into the VM so that the VM boots off of it</a:t>
            </a:r>
          </a:p>
          <a:p>
            <a:pPr lvl="2"/>
            <a:r>
              <a:rPr lang="en-US" dirty="0"/>
              <a:t>Settings -&gt; Storage -&gt; Select the CD drive -&gt; click the little CD icon on the far right</a:t>
            </a:r>
          </a:p>
          <a:p>
            <a:pPr lvl="1"/>
            <a:r>
              <a:rPr lang="en-US" dirty="0"/>
              <a:t>Start the VM</a:t>
            </a:r>
          </a:p>
          <a:p>
            <a:pPr lvl="1"/>
            <a:r>
              <a:rPr lang="en-US" dirty="0"/>
              <a:t>You’ll want to create a “New” partition when Windows asks you to</a:t>
            </a:r>
          </a:p>
          <a:p>
            <a:pPr lvl="1"/>
            <a:r>
              <a:rPr lang="en-US" dirty="0"/>
              <a:t>You’ll probably need to Eject the .ISO after Windows does the initial install, or it’ll just boot off of it again when it reboots (don’t “Remove Attachment” - that removes the actual/virtual CD drive)</a:t>
            </a:r>
          </a:p>
          <a:p>
            <a:r>
              <a:rPr lang="en-US" dirty="0"/>
              <a:t>It’s very easy, plus the correct drivers are all pre-loaded for the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514E3-EE00-456A-B727-C4406115B6D7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77DF5-7EEF-4242-89D2-7CA9C73C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3FB1-9723-4DB0-A3A0-52BA5CE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Installation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7275-14B5-4417-A52E-DD6C0D49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were installing Windows yourself, on bare hardware, you’d install the drivers in this order:</a:t>
            </a:r>
          </a:p>
          <a:p>
            <a:pPr lvl="1"/>
            <a:r>
              <a:rPr lang="en-US" b="1" dirty="0"/>
              <a:t>MOBO</a:t>
            </a:r>
            <a:r>
              <a:rPr lang="en-US" dirty="0"/>
              <a:t>, sometimes called Firmware; includes CPU</a:t>
            </a:r>
          </a:p>
          <a:p>
            <a:pPr lvl="1"/>
            <a:r>
              <a:rPr lang="en-US" b="1" dirty="0"/>
              <a:t>BIOS</a:t>
            </a:r>
            <a:r>
              <a:rPr lang="en-US" dirty="0"/>
              <a:t>, if needed</a:t>
            </a:r>
          </a:p>
          <a:p>
            <a:pPr lvl="1"/>
            <a:r>
              <a:rPr lang="en-US" b="1" dirty="0"/>
              <a:t>Storage</a:t>
            </a:r>
            <a:r>
              <a:rPr lang="en-US" dirty="0"/>
              <a:t> controllers and/or management software for RAID arrays, SANs, etc.</a:t>
            </a:r>
          </a:p>
          <a:p>
            <a:pPr lvl="1"/>
            <a:r>
              <a:rPr lang="en-US" b="1" dirty="0"/>
              <a:t>GPU</a:t>
            </a:r>
            <a:r>
              <a:rPr lang="en-US" dirty="0"/>
              <a:t>, if not built-in to the MOBO</a:t>
            </a:r>
          </a:p>
          <a:p>
            <a:pPr lvl="1"/>
            <a:r>
              <a:rPr lang="en-US" b="1" dirty="0"/>
              <a:t>Network</a:t>
            </a:r>
            <a:r>
              <a:rPr lang="en-US" dirty="0"/>
              <a:t>, if needed (this is often part of the MOBO drivers these days)</a:t>
            </a:r>
          </a:p>
          <a:p>
            <a:pPr lvl="1"/>
            <a:r>
              <a:rPr lang="en-US" b="1" dirty="0"/>
              <a:t>Audio</a:t>
            </a:r>
            <a:r>
              <a:rPr lang="en-US" dirty="0"/>
              <a:t>, if needed (this is often part of the MOBO drivers these days)</a:t>
            </a:r>
          </a:p>
          <a:p>
            <a:pPr lvl="1"/>
            <a:r>
              <a:rPr lang="en-US" b="1" dirty="0"/>
              <a:t>Optical</a:t>
            </a:r>
            <a:r>
              <a:rPr lang="en-US" dirty="0"/>
              <a:t> disk drives, if needed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, like special gaming mice and keyboards, if needed</a:t>
            </a:r>
          </a:p>
          <a:p>
            <a:pPr lvl="1"/>
            <a:r>
              <a:rPr lang="en-US" b="1" dirty="0"/>
              <a:t>External</a:t>
            </a:r>
            <a:r>
              <a:rPr lang="en-US" dirty="0"/>
              <a:t>, like printers, webcams, other external USB devices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D617D-E18B-46E7-91C4-17CC6F9B6DBD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6A4DF-8A5D-4961-A957-DA374B7F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7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Things to Configure in Windows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This is how your PC is found on the network locally</a:t>
            </a:r>
          </a:p>
          <a:p>
            <a:pPr lvl="1">
              <a:lnSpc>
                <a:spcPct val="100000"/>
              </a:lnSpc>
            </a:pPr>
            <a:endParaRPr lang="en-US" altLang="en-US" sz="1400" dirty="0"/>
          </a:p>
          <a:p>
            <a:pPr>
              <a:lnSpc>
                <a:spcPct val="100000"/>
              </a:lnSpc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Make these changes from the common defaults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Assign new NETBIOS name, reboot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WINX -&gt; System -&gt; Rename…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View -&gt; Options -&gt; Folder Options -&gt; View tab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Check “Always show menus”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Check “Show hidden files…”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Uncheck “Hide extensions for known file types”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Uncheck “Hide protected operating system files…”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Uncheck “Use Sharing Wizard”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Updates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Windows isn’t as buggy as you might think: the problem is normally one that exists with buggy third-party software</a:t>
            </a:r>
          </a:p>
          <a:p>
            <a:r>
              <a:rPr lang="en-US" sz="1800" dirty="0"/>
              <a:t>New bugs that affect usability and security are constantly discovered</a:t>
            </a:r>
          </a:p>
          <a:p>
            <a:r>
              <a:rPr lang="en-US" sz="1800" dirty="0"/>
              <a:t>System Updates fix these bugs, though knowledge of the existence of the bugs can cause "zero-day" viruses that exploit the bug until the patch hits all systems</a:t>
            </a:r>
          </a:p>
          <a:p>
            <a:r>
              <a:rPr lang="en-US" sz="1800" dirty="0"/>
              <a:t>In the past, Windows updates could be disabled, but not anymore</a:t>
            </a:r>
          </a:p>
          <a:p>
            <a:pPr lvl="1"/>
            <a:r>
              <a:rPr lang="en-US" sz="1400" dirty="0"/>
              <a:t>Yeah people are mad, but this is better than botnets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WIN+X -&gt; Settings -&gt; Update &amp; Security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Explore "Change active hours", "Restart options", and "Advanced options"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Note how there is no "disable" button!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2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Architecture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68BE0-51D1-4C88-9A73-CE6E71622028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0AE4-EC06-4B81-B69E-7CD98CE0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6161C4-377B-49C0-9D1F-8A4CB15E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Mach kernel</a:t>
            </a:r>
          </a:p>
          <a:p>
            <a:pPr lvl="1"/>
            <a:r>
              <a:rPr lang="en-US" dirty="0"/>
              <a:t>A microkernel</a:t>
            </a:r>
          </a:p>
          <a:p>
            <a:r>
              <a:rPr lang="en-US" dirty="0"/>
              <a:t>BSD subsystems</a:t>
            </a:r>
          </a:p>
          <a:p>
            <a:pPr lvl="1"/>
            <a:r>
              <a:rPr lang="en-US" dirty="0"/>
              <a:t>BSD is a fork of UNIX; includes basic binaries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, etc.</a:t>
            </a:r>
          </a:p>
          <a:p>
            <a:r>
              <a:rPr lang="en-US" dirty="0"/>
              <a:t>Together, the core of macOS is called Darwin, which is shared with iOS, </a:t>
            </a:r>
            <a:r>
              <a:rPr lang="en-US" dirty="0" err="1"/>
              <a:t>tvOS</a:t>
            </a:r>
            <a:r>
              <a:rPr lang="en-US" dirty="0"/>
              <a:t>, and </a:t>
            </a:r>
            <a:r>
              <a:rPr lang="en-US" dirty="0" err="1"/>
              <a:t>watchOS</a:t>
            </a:r>
            <a:endParaRPr lang="en-US" dirty="0"/>
          </a:p>
          <a:p>
            <a:r>
              <a:rPr lang="en-US" dirty="0"/>
              <a:t>Apple GUIs (Aqua) and APIs (Cocoa, etc.)</a:t>
            </a:r>
          </a:p>
        </p:txBody>
      </p:sp>
    </p:spTree>
    <p:extLst>
      <p:ext uri="{BB962C8B-B14F-4D97-AF65-F5344CB8AC3E}">
        <p14:creationId xmlns:p14="http://schemas.microsoft.com/office/powerpoint/2010/main" val="238665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87C-3044-413B-B53B-B4FEF8A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1300-4BF4-47E6-BBBE-8221E399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isn’t NEAR as common as it is in Windows</a:t>
            </a:r>
          </a:p>
          <a:p>
            <a:r>
              <a:rPr lang="en-US" dirty="0"/>
              <a:t>Normally, you’d just do one of the following:</a:t>
            </a:r>
          </a:p>
          <a:p>
            <a:pPr lvl="1"/>
            <a:r>
              <a:rPr lang="en-US" dirty="0"/>
              <a:t>Stick in the DVD and reformat (harder to do these days since there’s no ODD)</a:t>
            </a:r>
          </a:p>
          <a:p>
            <a:pPr lvl="1"/>
            <a:r>
              <a:rPr lang="en-US" dirty="0"/>
              <a:t>Apply the update from the App Store to upgrade</a:t>
            </a:r>
          </a:p>
          <a:p>
            <a:pPr lvl="1"/>
            <a:r>
              <a:rPr lang="en-US" dirty="0"/>
              <a:t>Hold </a:t>
            </a:r>
            <a:r>
              <a:rPr lang="en-US" dirty="0" err="1"/>
              <a:t>Command+R</a:t>
            </a:r>
            <a:r>
              <a:rPr lang="en-US" dirty="0"/>
              <a:t> to boot into a “macOS Utilities” menu where the OS can be reinstalled and the partitions formatted</a:t>
            </a:r>
          </a:p>
          <a:p>
            <a:r>
              <a:rPr lang="en-US" dirty="0"/>
              <a:t>But if you’re doing it on a VM:</a:t>
            </a:r>
          </a:p>
          <a:p>
            <a:pPr lvl="1"/>
            <a:r>
              <a:rPr lang="en-US" dirty="0">
                <a:hlinkClick r:id="rId2"/>
              </a:rPr>
              <a:t>https://www.howtogeek.com/289594/how-to-install-macos-sierra-in-virtualbox-on-windows-10/</a:t>
            </a:r>
            <a:endParaRPr lang="en-US" dirty="0"/>
          </a:p>
          <a:p>
            <a:pPr lvl="1"/>
            <a:r>
              <a:rPr lang="en-US" dirty="0"/>
              <a:t>iTunes, Facetime, other Apple-authored software won’t work</a:t>
            </a:r>
          </a:p>
          <a:p>
            <a:r>
              <a:rPr lang="en-US" dirty="0"/>
              <a:t>Since Apple builds the hardware (is this good or bad?), there aren’t separate drivers to install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804DE-438A-4E83-87F2-930824343F9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D5A6-D4CB-420B-9F03-40342953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Disk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Like in Windows, the general, easy to find System Preferences is not where administration really happens</a:t>
            </a:r>
          </a:p>
          <a:p>
            <a:endParaRPr lang="en-US" sz="1800" dirty="0"/>
          </a:p>
          <a:p>
            <a:r>
              <a:rPr lang="en-US" sz="1800" dirty="0"/>
              <a:t>System Information gives you specifics about your hardware</a:t>
            </a:r>
          </a:p>
          <a:p>
            <a:endParaRPr lang="en-US" sz="1800" dirty="0"/>
          </a:p>
          <a:p>
            <a:r>
              <a:rPr lang="en-US" sz="1800" dirty="0"/>
              <a:t>The Built-in Disk Utility won’t show you all the partitions in the system</a:t>
            </a:r>
          </a:p>
          <a:p>
            <a:r>
              <a:rPr lang="en-US" sz="1800" dirty="0"/>
              <a:t>Fire up the terminal to see all the disk partitions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You can do all the normal commands from here or Disk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AE98CD-45A1-4569-A6BC-C81FCA3D0469}"/>
              </a:ext>
            </a:extLst>
          </p:cNvPr>
          <p:cNvSpPr txBox="1">
            <a:spLocks/>
          </p:cNvSpPr>
          <p:nvPr/>
        </p:nvSpPr>
        <p:spPr>
          <a:xfrm>
            <a:off x="6172942" y="1825625"/>
            <a:ext cx="554558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Apple -&gt; System Preferences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Finder -&gt; Go -&gt; Utilities</a:t>
            </a:r>
          </a:p>
          <a:p>
            <a:r>
              <a:rPr lang="en-US" sz="1800" dirty="0"/>
              <a:t>-&gt;System Information</a:t>
            </a:r>
            <a:br>
              <a:rPr lang="en-US" sz="1800" dirty="0"/>
            </a:b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-&gt;Disk Utility</a:t>
            </a:r>
          </a:p>
          <a:p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1800" dirty="0"/>
              <a:t>-&gt;Terminal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diskutil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diskutil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reformat</a:t>
            </a:r>
          </a:p>
          <a:p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9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Need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someday you’ll have to:</a:t>
            </a:r>
          </a:p>
          <a:p>
            <a:pPr lvl="1"/>
            <a:r>
              <a:rPr lang="en-US" dirty="0"/>
              <a:t>Reinstall Windows for the umpteenth time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something</a:t>
            </a:r>
            <a:r>
              <a:rPr lang="en-US" dirty="0"/>
              <a:t> about that old Mac your grandma has</a:t>
            </a:r>
          </a:p>
          <a:p>
            <a:pPr lvl="1"/>
            <a:r>
              <a:rPr lang="en-US" dirty="0"/>
              <a:t>Know where to go to fix Windows printer issues</a:t>
            </a:r>
          </a:p>
          <a:p>
            <a:pPr lvl="1"/>
            <a:r>
              <a:rPr lang="en-US" dirty="0"/>
              <a:t>Examine the running processes and learn how to kill exactly the right one</a:t>
            </a:r>
          </a:p>
          <a:p>
            <a:pPr lvl="1"/>
            <a:r>
              <a:rPr lang="en-US" dirty="0"/>
              <a:t>Get under the hood with these OSs and configure them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846B3-908D-4F1B-9CDF-9650A1E2A46E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65C3-E9E1-4839-BA16-E5BF19550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5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 onto macOS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Typically downloads are .dmg files, which are Apple Disk Image files that contain compressed data which is mounted as a new volume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Once mounted, the data can be copied off of it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When these folders contain programs to install, you simply drag them to the Applications folder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Uninstallation is just dragging them from Applications to Trash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Applications come as .</a:t>
            </a:r>
            <a:r>
              <a:rPr lang="en-US" sz="1800" dirty="0" err="1"/>
              <a:t>pkg</a:t>
            </a:r>
            <a:r>
              <a:rPr lang="en-US" sz="1800" dirty="0"/>
              <a:t> files, which use the Apple installer in the same way that the Windows Installer works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Double click .dmg on desktop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Show in Disk Utility the mounted image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Eject by moving to trash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Finder -&gt; Go -&gt;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4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macOS Folders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16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In general, this is simpler than Windows and Linux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Where these personal folders are actually located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You can see the Applications folder here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/Volumes has the mount drives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~/System/Library and /Library and ~/Library has base settings, computer-wide mods to those settings, and user-specific mods to those settings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/System and /Network are for admins to play in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rest of the lower-case folders we’ll see in the Linux overview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Finder -&gt; Go -&gt; Terminal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ls -</a:t>
            </a:r>
            <a:r>
              <a:rPr lang="en-US" sz="1800" dirty="0" err="1"/>
              <a:t>pla</a:t>
            </a:r>
            <a:r>
              <a:rPr lang="en-US" sz="1800" dirty="0"/>
              <a:t> (from ~)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cd /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ls -</a:t>
            </a:r>
            <a:r>
              <a:rPr lang="en-US" sz="1800" dirty="0" err="1"/>
              <a:t>pla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$ ls -</a:t>
            </a:r>
            <a:r>
              <a:rPr lang="en-US" sz="1800" dirty="0" err="1"/>
              <a:t>pla</a:t>
            </a:r>
            <a:r>
              <a:rPr lang="en-US" sz="1800" dirty="0"/>
              <a:t> /Users/</a:t>
            </a:r>
            <a:r>
              <a:rPr lang="en-US" sz="1800" dirty="0" err="1"/>
              <a:t>macuser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$ ls -</a:t>
            </a:r>
            <a:r>
              <a:rPr lang="en-US" sz="1800" dirty="0" err="1"/>
              <a:t>pla</a:t>
            </a:r>
            <a:r>
              <a:rPr lang="en-US" sz="1800" dirty="0"/>
              <a:t> /Applications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$ ls -</a:t>
            </a:r>
            <a:r>
              <a:rPr lang="en-US" sz="1800" dirty="0" err="1"/>
              <a:t>pla</a:t>
            </a:r>
            <a:r>
              <a:rPr lang="en-US" sz="1800" dirty="0"/>
              <a:t> /Volumes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1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macOS Updates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You can see what updates are automatically being applied in the standard App Store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Disable updates in the preferences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I’ve done that in our VM so that it doesn’t spend its limited CPU time trying to download a bunch of updates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Note that in a VM, several patches will fail to install, like iTunes, Facetime, etc.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Apple -&gt; About This Mac -&gt; Software Update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App Store -&gt; Preferences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87C-3044-413B-B53B-B4FEF8A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1300-4BF4-47E6-BBBE-8221E399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06"/>
          </a:xfrm>
        </p:spPr>
        <p:txBody>
          <a:bodyPr>
            <a:normAutofit/>
          </a:bodyPr>
          <a:lstStyle/>
          <a:p>
            <a:r>
              <a:rPr lang="en-US" dirty="0"/>
              <a:t>Both Windows and Apple have extensive CLIs with a long history behind them.</a:t>
            </a:r>
          </a:p>
          <a:p>
            <a:r>
              <a:rPr lang="en-US" dirty="0"/>
              <a:t>Windows 10’s DOS is supplemented now with PowerShell and bash</a:t>
            </a:r>
          </a:p>
          <a:p>
            <a:r>
              <a:rPr lang="en-US" dirty="0"/>
              <a:t>macOS uses bash on BSD</a:t>
            </a:r>
          </a:p>
          <a:p>
            <a:endParaRPr lang="en-US" dirty="0"/>
          </a:p>
          <a:p>
            <a:r>
              <a:rPr lang="en-US" dirty="0"/>
              <a:t>Important, powerful, dangerous, yet infrequently used tools and options are only available in the CLI on both 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804DE-438A-4E83-87F2-930824343F9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D5A6-D4CB-420B-9F03-40342953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87C-3044-413B-B53B-B4FEF8A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1300-4BF4-47E6-BBBE-8221E399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606"/>
          </a:xfrm>
        </p:spPr>
        <p:txBody>
          <a:bodyPr>
            <a:normAutofit/>
          </a:bodyPr>
          <a:lstStyle/>
          <a:p>
            <a:r>
              <a:rPr lang="en-US" dirty="0"/>
              <a:t>All Operating Systems consist of collections of files</a:t>
            </a:r>
          </a:p>
          <a:p>
            <a:r>
              <a:rPr lang="en-US" dirty="0"/>
              <a:t>Messing with those files causes things to stop working</a:t>
            </a:r>
          </a:p>
          <a:p>
            <a:r>
              <a:rPr lang="en-US" dirty="0"/>
              <a:t>If you know what you’re doing, you might be able to fix certain things</a:t>
            </a:r>
          </a:p>
          <a:p>
            <a:r>
              <a:rPr lang="en-US" dirty="0"/>
              <a:t>But in bad events, you have to recover from a known good system (recovery partitions, OS repair from DVD, etc.)</a:t>
            </a:r>
          </a:p>
          <a:p>
            <a:r>
              <a:rPr lang="en-US" dirty="0"/>
              <a:t>In really bad events, the OS can “simply” be reinstalled, often with the loss of all of your kid’s baby pictures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804DE-438A-4E83-87F2-930824343F96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4D5A6-D4CB-420B-9F03-403429535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B17-EA70-4297-ACE1-73CF4833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Editions </a:t>
            </a:r>
            <a:r>
              <a:rPr lang="en-US" i="1" dirty="0"/>
              <a:t>you</a:t>
            </a:r>
            <a:r>
              <a:rPr lang="en-US" dirty="0"/>
              <a:t> can buy: Home, Pro</a:t>
            </a:r>
          </a:p>
          <a:p>
            <a:pPr lvl="1"/>
            <a:r>
              <a:rPr lang="en-US" dirty="0"/>
              <a:t>Prices: $80-200 depending on Home versus Pro, OEM, retail versus download, and the market</a:t>
            </a:r>
          </a:p>
          <a:p>
            <a:r>
              <a:rPr lang="en-US" dirty="0"/>
              <a:t>Editions </a:t>
            </a:r>
            <a:r>
              <a:rPr lang="en-US" i="1" dirty="0"/>
              <a:t>you</a:t>
            </a:r>
            <a:r>
              <a:rPr lang="en-US" dirty="0"/>
              <a:t> can’t buy: Enterprise, Education, Mobile, at least 7 more</a:t>
            </a:r>
          </a:p>
          <a:p>
            <a:pPr lvl="1"/>
            <a:r>
              <a:rPr lang="en-US" dirty="0"/>
              <a:t>Prices: LOL</a:t>
            </a:r>
          </a:p>
          <a:p>
            <a:r>
              <a:rPr lang="en-US" dirty="0"/>
              <a:t>Brief history/notes:</a:t>
            </a:r>
          </a:p>
          <a:p>
            <a:pPr lvl="1"/>
            <a:r>
              <a:rPr lang="en-US" dirty="0"/>
              <a:t>Released on July 29, 2015</a:t>
            </a:r>
          </a:p>
          <a:p>
            <a:pPr lvl="1"/>
            <a:r>
              <a:rPr lang="en-US" dirty="0"/>
              <a:t>Features Universal Apps that run on PCs, tablets, smartphones, embedded systems, Xbox One, Surface Hub and AR devices</a:t>
            </a:r>
          </a:p>
          <a:p>
            <a:pPr lvl="1"/>
            <a:r>
              <a:rPr lang="en-US" dirty="0"/>
              <a:t>Windows Updates cannot be disabled</a:t>
            </a:r>
          </a:p>
          <a:p>
            <a:pPr lvl="1"/>
            <a:r>
              <a:rPr lang="en-US" dirty="0"/>
              <a:t>Twice-yearly (Spring, Fall) updates that add major new features; think SaaS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3B2F9-B4F3-420F-AA04-3E692DF6D19B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D8261-81BC-432F-A957-7C871800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8B17-EA70-4297-ACE1-73CF4833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0484"/>
          </a:xfrm>
        </p:spPr>
        <p:txBody>
          <a:bodyPr>
            <a:normAutofit/>
          </a:bodyPr>
          <a:lstStyle/>
          <a:p>
            <a:r>
              <a:rPr lang="en-US" dirty="0"/>
              <a:t>Editions </a:t>
            </a:r>
            <a:r>
              <a:rPr lang="en-US" i="1" dirty="0"/>
              <a:t>you</a:t>
            </a:r>
            <a:r>
              <a:rPr lang="en-US" dirty="0"/>
              <a:t> can buy: Home, Pro</a:t>
            </a:r>
          </a:p>
          <a:p>
            <a:pPr lvl="1"/>
            <a:r>
              <a:rPr lang="en-US" dirty="0"/>
              <a:t>Prices: $80-200 depending on Home versus Pro, OEM, retail versus download, and the market</a:t>
            </a:r>
          </a:p>
          <a:p>
            <a:r>
              <a:rPr lang="en-US" dirty="0"/>
              <a:t>Editions </a:t>
            </a:r>
            <a:r>
              <a:rPr lang="en-US" i="1" dirty="0"/>
              <a:t>you</a:t>
            </a:r>
            <a:r>
              <a:rPr lang="en-US" dirty="0"/>
              <a:t> can’t buy: Enterprise, Education, Mobile, at least 7 more</a:t>
            </a:r>
          </a:p>
          <a:p>
            <a:pPr lvl="1"/>
            <a:r>
              <a:rPr lang="en-US" dirty="0"/>
              <a:t>Prices: LOL</a:t>
            </a:r>
          </a:p>
          <a:p>
            <a:r>
              <a:rPr lang="en-US" dirty="0"/>
              <a:t>Brief history/notes:</a:t>
            </a:r>
          </a:p>
          <a:p>
            <a:pPr lvl="1"/>
            <a:r>
              <a:rPr lang="en-US" dirty="0"/>
              <a:t>Released on July 29, 2015</a:t>
            </a:r>
          </a:p>
          <a:p>
            <a:pPr lvl="1"/>
            <a:r>
              <a:rPr lang="en-US" dirty="0"/>
              <a:t>Features Universal Apps that run on PCs, tablets, smartphones, embedded systems, Xbox One, Surface Hub and AR devices</a:t>
            </a:r>
          </a:p>
          <a:p>
            <a:pPr lvl="1"/>
            <a:r>
              <a:rPr lang="en-US" dirty="0"/>
              <a:t>Windows Updates cannot be disabled</a:t>
            </a:r>
          </a:p>
          <a:p>
            <a:pPr lvl="1"/>
            <a:r>
              <a:rPr lang="en-US" dirty="0"/>
              <a:t>Twice-yearly (Spring, Fall) updates that add major new features; think SaaS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CDCF6-E4BF-40CB-9FE2-95338B24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49" y="841792"/>
            <a:ext cx="9003931" cy="506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884701-3238-4947-A85A-2EA406777345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B030C-3F0D-4C4B-800C-F9F2C9A3D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5333-40FC-4429-B25C-56291F4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Architecture Overview and Detail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68BE0-51D1-4C88-9A73-CE6E71622028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0AE4-EC06-4B81-B69E-7CD98CE0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2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14A-7CFF-42F2-B4EA-AED60534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 in Windows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28EF-23DD-407F-B38F-D10E2266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gain information about what Windows is doing by examining what is running</a:t>
            </a:r>
          </a:p>
          <a:p>
            <a:r>
              <a:rPr lang="en-US" dirty="0"/>
              <a:t>Task Manager can view all kinds of things, but limits our ability to see the actual underlying processes</a:t>
            </a:r>
          </a:p>
          <a:p>
            <a:endParaRPr lang="en-US" dirty="0"/>
          </a:p>
          <a:p>
            <a:r>
              <a:rPr lang="en-US" dirty="0"/>
              <a:t>Way better is Process Explorer:</a:t>
            </a:r>
          </a:p>
          <a:p>
            <a:pPr lvl="1"/>
            <a:r>
              <a:rPr lang="en-US" dirty="0">
                <a:hlinkClick r:id="rId2"/>
              </a:rPr>
              <a:t>https://docs.microsoft.com/en-us/sysinternals/downloads/process-explorer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717B8-CE3F-465F-88D4-622FDC53DD3F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70DE-FD12-48BC-90FB-5DE21E0A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9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 in Windows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Lack of specificity, though breadth is nice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The rest of these are shown in Process Explorer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The kernel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Handles shutdown, consoles, and other Win32 tasks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First process started by kernel, manages environment variables, starts Win32 subsystem, starts virtual memory, starts winlogon.exe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Runs processes at system boot for all logons</a:t>
            </a: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The login process</a:t>
            </a: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Manages all services</a:t>
            </a: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Holds a particular service process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R</a:t>
            </a:r>
            <a:r>
              <a:rPr lang="en-US" sz="1800" dirty="0"/>
              <a:t>enders the visual UI</a:t>
            </a: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Manages user-started programs and file browser(s)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Task Manager tabs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 Explorer: File-&gt;Show Processes for All Users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System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Client Runtime Subsystem: csrss.exe (x2)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Session Manager Subsystem: System -&gt; smss.exe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800" dirty="0" err="1"/>
              <a:t>Wininit</a:t>
            </a:r>
            <a:r>
              <a:rPr lang="en-US" sz="1800" dirty="0"/>
              <a:t>: wininit.exe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Winlogon</a:t>
            </a:r>
            <a:r>
              <a:rPr lang="en-US" sz="1800" dirty="0"/>
              <a:t>: winlogon.exe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Service Control Manager: wininit.exe-&gt;services.exe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Service Host: winint.exe-&gt;services.exe-&gt;svchost.exe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Desktop Window Manager (DWM): winlogon.exe-&gt;dwm.exe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Windows Explorer: explorer.exe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Services in Windows 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800" dirty="0"/>
              <a:t>The paths in Process Explorer aren’t all that useful: use Task Manager instead to see what’s running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Process Explorer Service command line entries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Show Service entries in Task Manager on Processes tab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On Services tab, stop and start "Spooler", the print spooler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Windows </a:t>
            </a:r>
            <a:r>
              <a:rPr lang="en-US" dirty="0" err="1"/>
              <a:t>SysAdmin</a:t>
            </a:r>
            <a:r>
              <a:rPr lang="en-US" dirty="0"/>
              <a:t> Shortcut Menu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35F-C3C4-4331-AD40-D0953554A037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334742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1800" dirty="0"/>
          </a:p>
          <a:p>
            <a:pPr>
              <a:lnSpc>
                <a:spcPct val="100000"/>
              </a:lnSpc>
            </a:pPr>
            <a:r>
              <a:rPr lang="en-US" altLang="en-US" sz="1800" dirty="0"/>
              <a:t>Shows the basic hardware installed, System Type (32 or 64 bit), NETBIOS name, and installed OS version</a:t>
            </a:r>
          </a:p>
          <a:p>
            <a:pPr>
              <a:lnSpc>
                <a:spcPct val="100000"/>
              </a:lnSpc>
            </a:pPr>
            <a:r>
              <a:rPr lang="en-US" altLang="en-US" sz="1800" dirty="0"/>
              <a:t>Quick access to the most important Windows sysadmin tools!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Task Scheduler (more on this another day)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Event Viewer (automated processing demo another day)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Shared Folders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Device Manager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Disk Management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Services</a:t>
            </a:r>
          </a:p>
          <a:p>
            <a:pPr lvl="1">
              <a:lnSpc>
                <a:spcPct val="100000"/>
              </a:lnSpc>
            </a:pPr>
            <a:endParaRPr lang="en-US" altLang="en-US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79D98-89B9-4C22-897F-EB5804D2F1D4}"/>
              </a:ext>
            </a:extLst>
          </p:cNvPr>
          <p:cNvSpPr txBox="1">
            <a:spLocks/>
          </p:cNvSpPr>
          <p:nvPr/>
        </p:nvSpPr>
        <p:spPr>
          <a:xfrm>
            <a:off x="6172942" y="1825624"/>
            <a:ext cx="601905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WIN+X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-&gt;System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-&gt;Computer Management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Briefly show each component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Tour of Disk Management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86080-FCE9-4A03-B885-069945513C28}"/>
              </a:ext>
            </a:extLst>
          </p:cNvPr>
          <p:cNvSpPr txBox="1"/>
          <p:nvPr/>
        </p:nvSpPr>
        <p:spPr>
          <a:xfrm>
            <a:off x="1071240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Say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528F-5533-4C23-950C-BF8D2D7BD197}"/>
              </a:ext>
            </a:extLst>
          </p:cNvPr>
          <p:cNvSpPr txBox="1"/>
          <p:nvPr/>
        </p:nvSpPr>
        <p:spPr>
          <a:xfrm>
            <a:off x="6408199" y="1506022"/>
            <a:ext cx="450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Demonstrate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0A50A-16B7-4070-B863-EDB616E676E1}"/>
              </a:ext>
            </a:extLst>
          </p:cNvPr>
          <p:cNvSpPr/>
          <p:nvPr/>
        </p:nvSpPr>
        <p:spPr>
          <a:xfrm>
            <a:off x="0" y="0"/>
            <a:ext cx="12192000" cy="230909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AF8799-CBF7-46CA-825F-FA9A7CF53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068" y="6256740"/>
            <a:ext cx="661108" cy="5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4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2008</Words>
  <Application>Microsoft Office PowerPoint</Application>
  <PresentationFormat>Widescreen</PresentationFormat>
  <Paragraphs>298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Copperplate Gothic Bold</vt:lpstr>
      <vt:lpstr>Courier New</vt:lpstr>
      <vt:lpstr>Office Theme</vt:lpstr>
      <vt:lpstr>Windows 10 and macOS Architecture</vt:lpstr>
      <vt:lpstr>Why You Need to Care</vt:lpstr>
      <vt:lpstr>Windows 10 Overview</vt:lpstr>
      <vt:lpstr>Windows 10 Overview</vt:lpstr>
      <vt:lpstr>Windows 10 Architecture Overview and Detail</vt:lpstr>
      <vt:lpstr>Important Programs in Windows 10</vt:lpstr>
      <vt:lpstr>Important Programs in Windows 10</vt:lpstr>
      <vt:lpstr>Important Services in Windows 10</vt:lpstr>
      <vt:lpstr>The Windows SysAdmin Shortcut Menu</vt:lpstr>
      <vt:lpstr>Installing Software on Windows 10</vt:lpstr>
      <vt:lpstr>Installing Software on Windows 10</vt:lpstr>
      <vt:lpstr>Important Folders and Files in Windows</vt:lpstr>
      <vt:lpstr>Installing Windows on a New VM</vt:lpstr>
      <vt:lpstr>Driver Installation Order</vt:lpstr>
      <vt:lpstr>Critical Things to Configure in Windows</vt:lpstr>
      <vt:lpstr>Windows Updates</vt:lpstr>
      <vt:lpstr>macOS Architecture Overview</vt:lpstr>
      <vt:lpstr>Installing macOS</vt:lpstr>
      <vt:lpstr>macOS Disk Management</vt:lpstr>
      <vt:lpstr>Installing Software onto macOS</vt:lpstr>
      <vt:lpstr>Other macOS Folders</vt:lpstr>
      <vt:lpstr>macOS Updates</vt:lpstr>
      <vt:lpstr>Command Line Interface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Brewster</dc:creator>
  <cp:lastModifiedBy>Benjamin Brewster</cp:lastModifiedBy>
  <cp:revision>139</cp:revision>
  <dcterms:created xsi:type="dcterms:W3CDTF">2017-10-10T22:43:05Z</dcterms:created>
  <dcterms:modified xsi:type="dcterms:W3CDTF">2019-04-15T16:56:20Z</dcterms:modified>
</cp:coreProperties>
</file>