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58" r:id="rId5"/>
    <p:sldId id="329" r:id="rId6"/>
    <p:sldId id="284" r:id="rId7"/>
    <p:sldId id="267" r:id="rId8"/>
    <p:sldId id="285" r:id="rId9"/>
    <p:sldId id="287" r:id="rId10"/>
    <p:sldId id="288" r:id="rId11"/>
    <p:sldId id="290" r:id="rId12"/>
    <p:sldId id="291" r:id="rId13"/>
    <p:sldId id="292" r:id="rId14"/>
    <p:sldId id="293" r:id="rId15"/>
    <p:sldId id="296" r:id="rId16"/>
    <p:sldId id="297" r:id="rId17"/>
    <p:sldId id="298" r:id="rId18"/>
    <p:sldId id="300" r:id="rId19"/>
    <p:sldId id="303" r:id="rId20"/>
    <p:sldId id="301" r:id="rId21"/>
    <p:sldId id="302" r:id="rId22"/>
    <p:sldId id="295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DCBF-F878-476F-A594-EDC48FF11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6044A-FEF3-47EC-B8FF-AD524539C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3D4B-4E69-4AE2-A19C-478257B1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8F2D-AF64-4111-834A-BD5C3CDC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8FCA-52F2-4ABC-A433-E407A97A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386C-2F1A-4C7B-B750-85772ADD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27456-4087-49FC-9ECD-C36E066C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CF5E-9500-4ABF-A4DA-54969E98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886C-F9D1-4790-86BA-414C1F7F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1503-1059-464D-BDA5-16CB481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0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B8AC8-C9DF-488B-A2BC-D157C9866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3B75C-C707-4561-B822-EE08F8093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65F6-671E-439D-95E2-56D8A3E1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8A95-F945-4243-B962-7FC58ECE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A33A-B31C-47B2-803A-C0293F8B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345E6-2FD3-4569-9DCD-3FE1A343FC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24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3C6CD-E535-4ACC-92C4-E893CA0F25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97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82712-CC0E-4208-AEB7-BB6926049B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76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1786F-5C56-4B46-A9CA-4D13727FB5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4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72523-0EF3-44A4-B796-00CA60DF2AA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6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3448D-B8B3-46CC-9CC8-8C102560E6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511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EE707-1F03-4C50-A13E-FC7C4A5C722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491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BFE20-4C83-4FCA-9F65-1B767E4832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19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7C7A-BD3B-465D-B117-00679922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8873-EE1C-4C64-B756-C3489131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AC42-5EB9-4F87-B12B-53416DD3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75C6-0EC7-48D6-85CA-8CF8D291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2E70-A1D2-4729-B92E-F45CEAAD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85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9790-0C89-40D6-850F-5AD16FA3D4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409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2F69F-7561-4675-A093-852DD52FEC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03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0D913-0FD9-489C-8E1E-7D4AD85A42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19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B9C6-55F5-41C8-B035-65449DE2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B9473-DB39-4205-B60C-55A38AD7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64A0-C260-4B19-971D-3DB74C5B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F744-B799-40E9-BE9E-02B7029F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4D6F-DA3B-4310-8419-AF6731E4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E362-97E6-4827-BACF-4B4BDE84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04C0-F280-4777-8F0E-1272C006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FD87-58FC-4195-899D-F50998D94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9D43-9278-487B-BFD9-F7C42FCA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3A102-E103-40A2-B783-00F6E643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6089-C542-47D2-9B92-5C491759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8DA2-CA1E-4BA4-A4B7-13903D07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F79E-EE8C-49BF-8922-339E77B5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3F454-EF12-4C79-B8F8-EB88B7D3F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D2E9-E28F-44C1-9A12-7C60023AE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E6E7-E8A3-474D-9C08-D215EE6F3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D3049-3429-4C05-AB17-149B0459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92DC0-0683-470E-A10A-CC199D98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B397C-7EDD-4C16-B11A-337EA9A2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1255-C73D-496A-9AD1-DBCEDD12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0E423-816F-4AC9-9B7A-39596F77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6067-66D8-45C6-B637-08E2D971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D54-B0DE-4821-8390-CE507FC8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2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A8E66-0BCA-4941-AAD5-CA8E130F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86BD8-C488-40B1-8B11-89D7D3C4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24C4C-8543-483A-A7DC-3EA64948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4EB0-ACCF-4C0C-8185-42E9356B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5980-DD73-43BB-9B1C-8D383947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3E83E-3EE5-4CD3-BA7E-1D470AAEA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9A91-E582-4A86-905D-38990C17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B7F2-BE0A-42A6-83A8-21933A4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9338D-4F3D-4A6B-987D-703014B3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9A7-8257-4FAE-BA68-AE5D6006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CD45A-292C-4FFC-9662-C940DD9D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66D36-0D52-4E8C-9446-DFD51E5A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76B6-0E19-4FCB-AB45-F7EF6FE0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175A-89F2-49B8-9D7F-A08DF8CC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5C24-628E-4026-9DD7-D8D96159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3F60A-D8A3-4E9F-B45F-90683050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26975-C6CD-40A4-8929-CFA55C3C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3ED0-9283-4A11-89ED-8768CA6FB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21E6-7AFA-4458-93E4-F0B0106CB83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E38C-6805-4920-B308-EA5DE47D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A2AC-02E2-42B3-A962-24874362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F688BD-EF71-4FF4-BC0E-2A4F1493E8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14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8264-CCD7-421E-99F1-AC806A540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GNU/Linux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904D7-8975-4E78-B4A7-35856F2AA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Brewster &amp; Erich Kramer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Please boot up the "</a:t>
            </a:r>
            <a:r>
              <a:rPr lang="en-US" b="1" i="1" dirty="0" err="1">
                <a:solidFill>
                  <a:srgbClr val="FF0000"/>
                </a:solidFill>
              </a:rPr>
              <a:t>CentOS_Reference</a:t>
            </a:r>
            <a:r>
              <a:rPr lang="en-US" b="1" i="1" dirty="0">
                <a:solidFill>
                  <a:srgbClr val="FF0000"/>
                </a:solidFill>
              </a:rPr>
              <a:t>" VM in VirtualBox now</a:t>
            </a:r>
          </a:p>
        </p:txBody>
      </p:sp>
    </p:spTree>
    <p:extLst>
      <p:ext uri="{BB962C8B-B14F-4D97-AF65-F5344CB8AC3E}">
        <p14:creationId xmlns:p14="http://schemas.microsoft.com/office/powerpoint/2010/main" val="8510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Packages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Packages are stored in online repositories, but not all repositories have the same packages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Sometimes, you won't know what a package is called, and you aren't looking in the right repo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Use an online page to find stubborn ones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Typically we'd install a repo with this command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But EPEL has you install a package that includes the repo set up, so do it like this: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Show https://pkgs.org, search for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cowsay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CentOS 7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says that the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in EPEL x86_64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yum-config-manager --add-repo ???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-release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Installing, Updating, and Removing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Now, we can </a:t>
            </a:r>
            <a:r>
              <a:rPr lang="en-US" sz="1800"/>
              <a:t>install our </a:t>
            </a:r>
            <a:r>
              <a:rPr lang="en-US" sz="1800" dirty="0"/>
              <a:t>program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Do updates for </a:t>
            </a:r>
            <a:r>
              <a:rPr lang="en-US" sz="1800" dirty="0" err="1"/>
              <a:t>cowsay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See if there are any updates for anything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Remove </a:t>
            </a:r>
            <a:r>
              <a:rPr lang="en-US" sz="1800" dirty="0" err="1"/>
              <a:t>cowsay</a:t>
            </a:r>
            <a:r>
              <a:rPr lang="en-US" sz="1800" dirty="0"/>
              <a:t> - 'tis a silly thing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Put it back in, see how fast it installs since the dependencies are still there!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yum -y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installs a lot of dependencies!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hi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"HELLO WORLD"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yum update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yum check-update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yum erase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Dependencies?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Install some tools that will let us play with yum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What are all those dependencies for </a:t>
            </a:r>
            <a:r>
              <a:rPr lang="en-US" sz="1800" dirty="0" err="1"/>
              <a:t>cowsay</a:t>
            </a:r>
            <a:r>
              <a:rPr lang="en-US" sz="1800" dirty="0"/>
              <a:t>?!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That's a ridiculous amount of dependency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yup -y install yum-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repoquery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--tree-requires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3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 Little More Useful: Lynx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Let's install a text-based web browser. That's right.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You'll need to reject a ton of cookies unless you push V for "</a:t>
            </a:r>
            <a:r>
              <a:rPr lang="en-US" sz="1800" dirty="0" err="1"/>
              <a:t>neVer</a:t>
            </a:r>
            <a:r>
              <a:rPr lang="en-US" sz="18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Up and Down move the cursor between links, while Left and Right move forward and back between pages in your history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lynx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lynx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www.google.com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8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UNIX File Hierarchy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266B3-5F57-44B8-AB85-9A655474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074"/>
          </a:xfrm>
        </p:spPr>
        <p:txBody>
          <a:bodyPr>
            <a:normAutofit/>
          </a:bodyPr>
          <a:lstStyle/>
          <a:p>
            <a:r>
              <a:rPr lang="en-US" dirty="0"/>
              <a:t>IN THE BEGINNING, there was only /</a:t>
            </a:r>
          </a:p>
          <a:p>
            <a:r>
              <a:rPr lang="en-US" dirty="0"/>
              <a:t>In the past, no actual standard for file locations</a:t>
            </a:r>
          </a:p>
          <a:p>
            <a:r>
              <a:rPr lang="en-US" dirty="0"/>
              <a:t>In 1994, the File System Standard (FSSTND), adapted into the Filesystem Hierarchy Standard (FHS), was adopted by the majority of distros</a:t>
            </a:r>
          </a:p>
          <a:p>
            <a:endParaRPr lang="en-US" dirty="0"/>
          </a:p>
          <a:p>
            <a:r>
              <a:rPr lang="en-US" dirty="0"/>
              <a:t>Files have a few interesting characteristics and intentions:</a:t>
            </a:r>
          </a:p>
          <a:p>
            <a:pPr lvl="1"/>
            <a:r>
              <a:rPr lang="en-US" dirty="0"/>
              <a:t>Shareable or not: should these files be accessible to other hosts?</a:t>
            </a:r>
          </a:p>
          <a:p>
            <a:pPr lvl="1"/>
            <a:r>
              <a:rPr lang="en-US" dirty="0"/>
              <a:t>Should the files be read-only or are the modifiable?</a:t>
            </a:r>
          </a:p>
          <a:p>
            <a:pPr lvl="1"/>
            <a:r>
              <a:rPr lang="en-US" dirty="0"/>
              <a:t>Are the files physically stored on the disk, or are they virtual?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0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266B3-5F57-44B8-AB85-9A655474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an example, consider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/>
              <a:t> :: UNIX Systems Resource</a:t>
            </a:r>
          </a:p>
          <a:p>
            <a:r>
              <a:rPr lang="en-US" dirty="0"/>
              <a:t>Contains binaries, docs, libraries, header files, and programs installed by users</a:t>
            </a:r>
          </a:p>
          <a:p>
            <a:r>
              <a:rPr lang="en-US" dirty="0"/>
              <a:t>Has by far the largest share of data on the system</a:t>
            </a:r>
          </a:p>
          <a:p>
            <a:r>
              <a:rPr lang="en-US" dirty="0"/>
              <a:t>These are intended to be </a:t>
            </a:r>
            <a:r>
              <a:rPr lang="en-US" b="1" dirty="0"/>
              <a:t>shareable</a:t>
            </a:r>
            <a:r>
              <a:rPr lang="en-US" dirty="0"/>
              <a:t>: people should see and use this data, but it should </a:t>
            </a:r>
            <a:r>
              <a:rPr lang="en-US" b="1" dirty="0"/>
              <a:t>not be modified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US" dirty="0"/>
              <a:t> 		General purpose binaries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r>
              <a:rPr lang="en-US" dirty="0"/>
              <a:t>	Locally (user) compiled binaries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		Linux kernel source code</a:t>
            </a:r>
          </a:p>
          <a:p>
            <a:endParaRPr lang="en-US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20F6B417-058E-4526-9F6E-716E2D3962CD}"/>
              </a:ext>
            </a:extLst>
          </p:cNvPr>
          <p:cNvSpPr/>
          <p:nvPr/>
        </p:nvSpPr>
        <p:spPr>
          <a:xfrm rot="20763772">
            <a:off x="8671426" y="4316591"/>
            <a:ext cx="3240350" cy="2093349"/>
          </a:xfrm>
          <a:prstGeom prst="irregularSeal2">
            <a:avLst/>
          </a:prstGeom>
          <a:solidFill>
            <a:srgbClr val="FF0000"/>
          </a:solidFill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Visit these as we go!</a:t>
            </a:r>
          </a:p>
        </p:txBody>
      </p:sp>
    </p:spTree>
    <p:extLst>
      <p:ext uri="{BB962C8B-B14F-4D97-AF65-F5344CB8AC3E}">
        <p14:creationId xmlns:p14="http://schemas.microsoft.com/office/powerpoint/2010/main" val="310092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73" y="365125"/>
            <a:ext cx="10624127" cy="1325563"/>
          </a:xfrm>
        </p:spPr>
        <p:txBody>
          <a:bodyPr/>
          <a:lstStyle/>
          <a:p>
            <a:r>
              <a:rPr lang="en-US" dirty="0"/>
              <a:t>/bin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266B3-5F57-44B8-AB85-9A655474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825625"/>
            <a:ext cx="11333017" cy="4943732"/>
          </a:xfrm>
        </p:spPr>
        <p:txBody>
          <a:bodyPr>
            <a:normAutofit/>
          </a:bodyPr>
          <a:lstStyle/>
          <a:p>
            <a:r>
              <a:rPr lang="en-US" sz="2400" dirty="0"/>
              <a:t>Let's talk about binaries…</a:t>
            </a:r>
          </a:p>
          <a:p>
            <a:pPr marL="0" indent="0" defTabSz="2286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US" sz="2400" dirty="0">
                <a:cs typeface="Courier New" panose="02070309020205020404" pitchFamily="49" charset="0"/>
              </a:rPr>
              <a:t> 							</a:t>
            </a:r>
            <a:r>
              <a:rPr lang="en-US" sz="2400" b="1" dirty="0">
                <a:cs typeface="Courier New" panose="02070309020205020404" pitchFamily="49" charset="0"/>
              </a:rPr>
              <a:t>Bin</a:t>
            </a:r>
            <a:r>
              <a:rPr lang="en-US" sz="2400" dirty="0">
                <a:cs typeface="Courier New" panose="02070309020205020404" pitchFamily="49" charset="0"/>
              </a:rPr>
              <a:t>aries that are essential and must be available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						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cd, kill, ping, mount,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vi</a:t>
            </a:r>
          </a:p>
          <a:p>
            <a:pPr marL="0" indent="0" defTabSz="2286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400" dirty="0">
                <a:cs typeface="Courier New" panose="02070309020205020404" pitchFamily="49" charset="0"/>
              </a:rPr>
              <a:t> 						</a:t>
            </a:r>
            <a:r>
              <a:rPr lang="en-US" sz="2400" b="1" dirty="0">
                <a:cs typeface="Courier New" panose="02070309020205020404" pitchFamily="49" charset="0"/>
              </a:rPr>
              <a:t>S</a:t>
            </a:r>
            <a:r>
              <a:rPr lang="en-US" sz="2400" dirty="0">
                <a:cs typeface="Courier New" panose="02070309020205020404" pitchFamily="49" charset="0"/>
              </a:rPr>
              <a:t>ystem binaries essential for booting, restoring, etc.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											</a:t>
            </a:r>
            <a:r>
              <a:rPr lang="en-US" sz="2400" i="1" dirty="0">
                <a:cs typeface="Courier New" panose="02070309020205020404" pitchFamily="49" charset="0"/>
              </a:rPr>
              <a:t>On CentOS, simply a symbolic link to /</a:t>
            </a:r>
            <a:r>
              <a:rPr lang="en-US" sz="2400" i="1" dirty="0" err="1">
                <a:cs typeface="Courier New" panose="02070309020205020404" pitchFamily="49" charset="0"/>
              </a:rPr>
              <a:t>usr</a:t>
            </a:r>
            <a:r>
              <a:rPr lang="en-US" sz="2400" i="1" dirty="0">
                <a:cs typeface="Courier New" panose="02070309020205020404" pitchFamily="49" charset="0"/>
              </a:rPr>
              <a:t>/</a:t>
            </a:r>
            <a:r>
              <a:rPr lang="en-US" sz="2400" i="1" dirty="0" err="1">
                <a:cs typeface="Courier New" panose="02070309020205020404" pitchFamily="49" charset="0"/>
              </a:rPr>
              <a:t>sbin</a:t>
            </a:r>
            <a:endParaRPr lang="en-US" sz="2400" i="1" dirty="0">
              <a:cs typeface="Courier New" panose="02070309020205020404" pitchFamily="49" charset="0"/>
            </a:endParaRPr>
          </a:p>
          <a:p>
            <a:pPr marL="0" indent="0" defTabSz="2286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US" sz="2400" dirty="0">
                <a:cs typeface="Courier New" panose="02070309020205020404" pitchFamily="49" charset="0"/>
              </a:rPr>
              <a:t> 				Contains most of the binaries for a system, very diverse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						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yum,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curl,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grep, ls, make</a:t>
            </a:r>
          </a:p>
          <a:p>
            <a:pPr marL="0" indent="0" defTabSz="2286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400" dirty="0">
                <a:cs typeface="Courier New" panose="02070309020205020404" pitchFamily="49" charset="0"/>
              </a:rPr>
              <a:t> 			Typically programs to be ran by root, sysadmin purposes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						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chroot,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parted, shutdown,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286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r>
              <a:rPr lang="en-US" sz="2400" dirty="0">
                <a:cs typeface="Courier New" panose="02070309020205020404" pitchFamily="49" charset="0"/>
              </a:rPr>
              <a:t>			Self-compiled binaries, typically</a:t>
            </a:r>
            <a:endParaRPr lang="en-US" dirty="0">
              <a:cs typeface="Courier New" panose="02070309020205020404" pitchFamily="49" charset="0"/>
            </a:endParaRPr>
          </a:p>
          <a:p>
            <a:pPr marL="0" indent="0" defTabSz="22860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cs typeface="Courier New" panose="02070309020205020404" pitchFamily="49" charset="0"/>
              </a:rPr>
              <a:t>		Self-compiled system binaries, typically</a:t>
            </a:r>
          </a:p>
        </p:txBody>
      </p:sp>
    </p:spTree>
    <p:extLst>
      <p:ext uri="{BB962C8B-B14F-4D97-AF65-F5344CB8AC3E}">
        <p14:creationId xmlns:p14="http://schemas.microsoft.com/office/powerpoint/2010/main" val="279515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/proc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266B3-5F57-44B8-AB85-9A655474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074"/>
          </a:xfrm>
        </p:spPr>
        <p:txBody>
          <a:bodyPr>
            <a:normAutofit/>
          </a:bodyPr>
          <a:lstStyle/>
          <a:p>
            <a:r>
              <a:rPr lang="en-US" dirty="0"/>
              <a:t>This is a virtual file system! These files are created and destroyed when the system boots and shuts down</a:t>
            </a:r>
          </a:p>
          <a:p>
            <a:r>
              <a:rPr lang="en-US" dirty="0"/>
              <a:t>Each process has a set of virtual files stored here, like stdin, </a:t>
            </a:r>
            <a:r>
              <a:rPr lang="en-US" dirty="0" err="1"/>
              <a:t>stdout</a:t>
            </a:r>
            <a:r>
              <a:rPr lang="en-US" dirty="0"/>
              <a:t>, stderr</a:t>
            </a:r>
          </a:p>
          <a:p>
            <a:r>
              <a:rPr lang="en-US" dirty="0"/>
              <a:t>Lots of the data is hard to interpret, so other utilities do it for us: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/proc/sys</a:t>
            </a:r>
            <a:r>
              <a:rPr lang="en-US" dirty="0"/>
              <a:t> 	    Contains a lot of kernel settings you can examine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/proc/1/stat</a:t>
            </a:r>
            <a:r>
              <a:rPr lang="en-US" dirty="0"/>
              <a:t>	    Contains the state of process 1, which is </a:t>
            </a:r>
            <a:r>
              <a:rPr lang="en-US" dirty="0" err="1"/>
              <a:t>systemd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266B3-5F57-44B8-AB85-9A655474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critical location to know about: it's where most system config files are stored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/X11</a:t>
            </a:r>
            <a:r>
              <a:rPr lang="en-US" dirty="0"/>
              <a:t>			Where graphics settings are kept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/shells</a:t>
            </a:r>
            <a:r>
              <a:rPr lang="en-US" dirty="0"/>
              <a:t>		Allowed shells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-release</a:t>
            </a:r>
            <a:r>
              <a:rPr lang="en-US" dirty="0"/>
              <a:t>	What OS is installed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dirty="0"/>
              <a:t> 		File system mapping table: where, what disks 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r>
              <a:rPr lang="en-US" dirty="0"/>
              <a:t>		Who can use </a:t>
            </a:r>
            <a:r>
              <a:rPr lang="en-US" dirty="0" err="1"/>
              <a:t>sudo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/hosts</a:t>
            </a:r>
            <a:r>
              <a:rPr lang="en-US" dirty="0"/>
              <a:t>		Maps hostnames to IP addresses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yum.repos.d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	Stores all configured repos for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266B3-5F57-44B8-AB85-9A655474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physical devices are connected: hard drives, optical drives, GPUs, removable flash drives, mice, keyboards, and a few special ones: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b…	</a:t>
            </a:r>
            <a:r>
              <a:rPr lang="en-US" dirty="0"/>
              <a:t>	Hard drives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/dev/random</a:t>
            </a:r>
            <a:r>
              <a:rPr lang="en-US" dirty="0"/>
              <a:t>		Generates random 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/dev/zero		</a:t>
            </a:r>
            <a:r>
              <a:rPr lang="en-US" dirty="0">
                <a:cs typeface="Courier New" panose="02070309020205020404" pitchFamily="49" charset="0"/>
              </a:rPr>
              <a:t>Your source for all your null terminator needs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  <a:r>
              <a:rPr lang="en-US" dirty="0"/>
              <a:t> 		Throws away everything sent to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/dev/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tty</a:t>
            </a:r>
            <a:r>
              <a:rPr lang="en-US" dirty="0"/>
              <a:t>			Your current terminal - try echo to it!</a:t>
            </a:r>
            <a:br>
              <a:rPr lang="en-US" dirty="0"/>
            </a:br>
            <a:r>
              <a:rPr lang="en-US" dirty="0"/>
              <a:t>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echo "YO" &gt; /dev/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1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to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someday you’ll have to:</a:t>
            </a:r>
          </a:p>
          <a:p>
            <a:pPr lvl="1"/>
            <a:r>
              <a:rPr lang="en-US" dirty="0"/>
              <a:t>Find a particular system file in Linux</a:t>
            </a:r>
          </a:p>
          <a:p>
            <a:pPr lvl="1"/>
            <a:r>
              <a:rPr lang="en-US" dirty="0"/>
              <a:t>Install Linux programs without fear</a:t>
            </a:r>
          </a:p>
          <a:p>
            <a:pPr lvl="1"/>
            <a:r>
              <a:rPr lang="en-US" dirty="0"/>
              <a:t>Manage packages like a boss</a:t>
            </a:r>
          </a:p>
          <a:p>
            <a:pPr lvl="1"/>
            <a:r>
              <a:rPr lang="en-US" dirty="0"/>
              <a:t>Understand the difference between /bin and /</a:t>
            </a:r>
            <a:r>
              <a:rPr lang="en-US" dirty="0" err="1"/>
              <a:t>usr</a:t>
            </a:r>
            <a:endParaRPr lang="en-US" dirty="0"/>
          </a:p>
          <a:p>
            <a:pPr lvl="1"/>
            <a:r>
              <a:rPr lang="en-US" dirty="0"/>
              <a:t>Know how to pronounce GNU (</a:t>
            </a:r>
            <a:r>
              <a:rPr lang="en-US" dirty="0" err="1"/>
              <a:t>guh</a:t>
            </a:r>
            <a:r>
              <a:rPr lang="en-US" dirty="0"/>
              <a:t>-NEW)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/boot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266B3-5F57-44B8-AB85-9A655474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074"/>
          </a:xfrm>
        </p:spPr>
        <p:txBody>
          <a:bodyPr>
            <a:normAutofit/>
          </a:bodyPr>
          <a:lstStyle/>
          <a:p>
            <a:r>
              <a:rPr lang="en-US" dirty="0"/>
              <a:t>Where everything needed to boot your system lives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vmlinuz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	</a:t>
            </a:r>
            <a:r>
              <a:rPr lang="en-US" dirty="0"/>
              <a:t>Actual Linux kernel binaries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initramfs</a:t>
            </a:r>
            <a:r>
              <a:rPr lang="en-US" dirty="0"/>
              <a:t>	Default RAM-based file system for early boot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Holds EFI variables for UEFI 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4713" cy="1325563"/>
          </a:xfrm>
        </p:spPr>
        <p:txBody>
          <a:bodyPr/>
          <a:lstStyle/>
          <a:p>
            <a:r>
              <a:rPr lang="en-US" dirty="0"/>
              <a:t>Summary: Important Folders and Files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FEB9-6912-4FE5-90D2-5C938862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6654" cy="4943732"/>
          </a:xfrm>
        </p:spPr>
        <p:txBody>
          <a:bodyPr>
            <a:noAutofit/>
          </a:bodyPr>
          <a:lstStyle/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800" dirty="0"/>
              <a:t> 				The beginning of everything, all files exist underneath root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/boot </a:t>
            </a:r>
            <a:r>
              <a:rPr lang="en-US" sz="1800" dirty="0"/>
              <a:t> 		Everything required for boot process; things needed </a:t>
            </a:r>
            <a:r>
              <a:rPr lang="en-US" sz="1800" i="1" dirty="0"/>
              <a:t>before</a:t>
            </a:r>
            <a:r>
              <a:rPr lang="en-US" sz="1800" dirty="0"/>
              <a:t> user-mode; may contain Linux exe itself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/bin </a:t>
            </a:r>
            <a:r>
              <a:rPr lang="en-US" sz="1800" dirty="0"/>
              <a:t> 		Essential binaries for configuring and using the OS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/dev</a:t>
            </a:r>
            <a:r>
              <a:rPr lang="en-US" sz="1800" dirty="0"/>
              <a:t>  			Device files; everything is a file: HDD partitions, mouse connections, etc.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/>
              <a:t>  			Contains many critical config files; contains /</a:t>
            </a:r>
            <a:r>
              <a:rPr lang="en-US" sz="1800" dirty="0" err="1"/>
              <a:t>etc</a:t>
            </a:r>
            <a:r>
              <a:rPr lang="en-US" sz="1800" dirty="0"/>
              <a:t>/X11 and </a:t>
            </a:r>
            <a:r>
              <a:rPr lang="en-US" sz="1800" dirty="0" err="1"/>
              <a:t>xorg</a:t>
            </a:r>
            <a:r>
              <a:rPr lang="en-US" sz="1800" dirty="0"/>
              <a:t> configs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/home</a:t>
            </a:r>
            <a:r>
              <a:rPr lang="en-US" sz="1800" dirty="0"/>
              <a:t>			Home file storage for users; contains user level configs 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/root</a:t>
            </a:r>
            <a:r>
              <a:rPr lang="en-US" sz="1800" dirty="0"/>
              <a:t> 		Home file storage for root user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/lib</a:t>
            </a:r>
            <a:r>
              <a:rPr lang="en-US" sz="1800" dirty="0"/>
              <a:t>  			Application libraries and kernel modules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/media</a:t>
            </a:r>
            <a:r>
              <a:rPr lang="en-US" sz="1800" dirty="0"/>
              <a:t>  	Removable flash drives are usually mounted here, not cat pictures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/opt</a:t>
            </a:r>
            <a:r>
              <a:rPr lang="en-US" sz="1800" dirty="0"/>
              <a:t>  			Software and add-on packages provided by a third party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/proc </a:t>
            </a:r>
            <a:r>
              <a:rPr lang="en-US" sz="1800" dirty="0"/>
              <a:t> 		Process virtual filesystem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800" dirty="0"/>
              <a:t>  		System binaries for booting, restoring, and repairing the system; super admin stuff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/>
              <a:t>  			Unix systems resource: installed programs, source code, etc.</a:t>
            </a:r>
          </a:p>
          <a:p>
            <a:pPr marL="0" indent="0" defTabSz="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/>
              <a:t>  			Variable data like logging, email, temp files,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87C-3044-413B-B53B-B4FEF8A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1300-4BF4-47E6-BBBE-8221E399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606"/>
          </a:xfrm>
        </p:spPr>
        <p:txBody>
          <a:bodyPr>
            <a:normAutofit/>
          </a:bodyPr>
          <a:lstStyle/>
          <a:p>
            <a:r>
              <a:rPr lang="en-US" dirty="0"/>
              <a:t>Linux has a defined hierarchy of files</a:t>
            </a:r>
          </a:p>
          <a:p>
            <a:r>
              <a:rPr lang="en-US" dirty="0"/>
              <a:t>Programs are easily installable and removable as separate packages, maintained by a package manager</a:t>
            </a:r>
          </a:p>
          <a:p>
            <a:r>
              <a:rPr lang="en-US" dirty="0"/>
              <a:t>A key feature of package managers is to track the dependencies of a package: what it needs to be installed before it will function</a:t>
            </a:r>
          </a:p>
          <a:p>
            <a:r>
              <a:rPr lang="en-US" dirty="0"/>
              <a:t>The Linux kernel is an executable itself!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804DE-438A-4E83-87F2-930824343F9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D5A6-D4CB-420B-9F03-40342953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5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5333-40FC-4429-B25C-56291F48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8B17-EA70-4297-ACE1-73CF4833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>
            <a:normAutofit/>
          </a:bodyPr>
          <a:lstStyle/>
          <a:p>
            <a:r>
              <a:rPr lang="en-US" dirty="0"/>
              <a:t>Let’s say that an Operating System consists of two parts:</a:t>
            </a:r>
          </a:p>
          <a:p>
            <a:pPr lvl="1"/>
            <a:r>
              <a:rPr lang="en-US" dirty="0"/>
              <a:t>Programs that talk to other programs</a:t>
            </a:r>
          </a:p>
          <a:p>
            <a:pPr lvl="2"/>
            <a:r>
              <a:rPr lang="en-US" dirty="0"/>
              <a:t>GNU is a UNIX-like OS consisting of applications, libraries, dev tools, etc.</a:t>
            </a:r>
          </a:p>
          <a:p>
            <a:pPr lvl="1"/>
            <a:r>
              <a:rPr lang="en-US" dirty="0"/>
              <a:t>Programs that talk to the hardware</a:t>
            </a:r>
          </a:p>
          <a:p>
            <a:pPr lvl="2"/>
            <a:r>
              <a:rPr lang="en-US" dirty="0"/>
              <a:t>Linux is a kernel that handles machine resource allocation and communication with the hardware</a:t>
            </a:r>
          </a:p>
          <a:p>
            <a:pPr lvl="2"/>
            <a:r>
              <a:rPr lang="en-US" dirty="0"/>
              <a:t>First thing loaded into memory, stays resident while system runs</a:t>
            </a:r>
          </a:p>
          <a:p>
            <a:pPr lvl="2"/>
            <a:endParaRPr lang="en-US" dirty="0"/>
          </a:p>
          <a:p>
            <a:r>
              <a:rPr lang="en-US" dirty="0"/>
              <a:t>Together, this is GNU/Linux</a:t>
            </a:r>
          </a:p>
          <a:p>
            <a:r>
              <a:rPr lang="en-US" dirty="0"/>
              <a:t>We mostly just call it Linux, though it makes the GNU people mad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3B2F9-B4F3-420F-AA04-3E692DF6D19B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D8261-81BC-432F-A957-7C871800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3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00456"/>
            <a:ext cx="6749866" cy="3915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Other than beards, GNU is Richard Stallman's pet project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88058"/>
            <a:ext cx="5197423" cy="3369942"/>
          </a:xfrm>
        </p:spPr>
      </p:pic>
      <p:sp>
        <p:nvSpPr>
          <p:cNvPr id="7" name="Speech Bubble: Rectangle 2"/>
          <p:cNvSpPr/>
          <p:nvPr/>
        </p:nvSpPr>
        <p:spPr>
          <a:xfrm>
            <a:off x="304800" y="1493198"/>
            <a:ext cx="4267200" cy="471807"/>
          </a:xfrm>
          <a:prstGeom prst="wedgeRectCallout">
            <a:avLst>
              <a:gd name="adj1" fmla="val -25764"/>
              <a:gd name="adj2" fmla="val 351209"/>
            </a:avLst>
          </a:prstGeom>
          <a:solidFill>
            <a:srgbClr val="A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Ken Thompson – Unrestrained, yet directed</a:t>
            </a:r>
          </a:p>
        </p:txBody>
      </p:sp>
      <p:sp>
        <p:nvSpPr>
          <p:cNvPr id="8" name="Speech Bubble: Rectangle 2"/>
          <p:cNvSpPr/>
          <p:nvPr/>
        </p:nvSpPr>
        <p:spPr>
          <a:xfrm>
            <a:off x="2401078" y="2239322"/>
            <a:ext cx="2514600" cy="776927"/>
          </a:xfrm>
          <a:prstGeom prst="wedgeRectCallout">
            <a:avLst>
              <a:gd name="adj1" fmla="val 20623"/>
              <a:gd name="adj2" fmla="val 100474"/>
            </a:avLst>
          </a:prstGeom>
          <a:solidFill>
            <a:srgbClr val="A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 Dennis! Does this guy know how to party!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658100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http://book.roomofthings.com/2012/05/15/enchanted_objects_IoT_for_humans</a:t>
            </a:r>
          </a:p>
        </p:txBody>
      </p:sp>
      <p:sp>
        <p:nvSpPr>
          <p:cNvPr id="13" name="Speech Bubble: Rectangle 2"/>
          <p:cNvSpPr/>
          <p:nvPr/>
        </p:nvSpPr>
        <p:spPr>
          <a:xfrm>
            <a:off x="6324600" y="2183127"/>
            <a:ext cx="1981200" cy="444659"/>
          </a:xfrm>
          <a:prstGeom prst="wedgeRectCallout">
            <a:avLst>
              <a:gd name="adj1" fmla="val -20020"/>
              <a:gd name="adj2" fmla="val 104671"/>
            </a:avLst>
          </a:prstGeom>
          <a:solidFill>
            <a:srgbClr val="A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Gandalf the White</a:t>
            </a:r>
          </a:p>
        </p:txBody>
      </p:sp>
      <p:sp>
        <p:nvSpPr>
          <p:cNvPr id="14" name="Speech Bubble: Rectangle 2"/>
          <p:cNvSpPr/>
          <p:nvPr/>
        </p:nvSpPr>
        <p:spPr>
          <a:xfrm>
            <a:off x="9144000" y="2183127"/>
            <a:ext cx="1828800" cy="444659"/>
          </a:xfrm>
          <a:prstGeom prst="wedgeRectCallout">
            <a:avLst>
              <a:gd name="adj1" fmla="val 20138"/>
              <a:gd name="adj2" fmla="val 94484"/>
            </a:avLst>
          </a:prstGeom>
          <a:solidFill>
            <a:srgbClr val="A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Richard Stallman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3345E9-84FA-4B82-ABBE-1684A6309554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8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5333-40FC-4429-B25C-56291F48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8B17-EA70-4297-ACE1-73CF4833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>
            <a:normAutofit/>
          </a:bodyPr>
          <a:lstStyle/>
          <a:p>
            <a:r>
              <a:rPr lang="en-US" dirty="0"/>
              <a:t>Most modern GNU/Linux Operating System Distributions are children of Debian, </a:t>
            </a:r>
            <a:r>
              <a:rPr lang="en-US" dirty="0" err="1"/>
              <a:t>Redhat</a:t>
            </a:r>
            <a:r>
              <a:rPr lang="en-US" dirty="0"/>
              <a:t>, and Slackware</a:t>
            </a:r>
          </a:p>
          <a:p>
            <a:r>
              <a:rPr lang="en-US" dirty="0"/>
              <a:t>We’ll be studying and using CentOS, a descendent of </a:t>
            </a:r>
            <a:r>
              <a:rPr lang="en-US" dirty="0" err="1"/>
              <a:t>Redhat</a:t>
            </a:r>
            <a:endParaRPr lang="en-US" dirty="0"/>
          </a:p>
          <a:p>
            <a:pPr lvl="1"/>
            <a:r>
              <a:rPr lang="en-US" dirty="0"/>
              <a:t>CentOS is very stable, and is widely used for running servers</a:t>
            </a:r>
          </a:p>
          <a:p>
            <a:pPr lvl="1"/>
            <a:r>
              <a:rPr lang="en-US" dirty="0"/>
              <a:t>Most OSU servers use CentOS</a:t>
            </a:r>
          </a:p>
          <a:p>
            <a:endParaRPr lang="en-US" dirty="0"/>
          </a:p>
          <a:p>
            <a:r>
              <a:rPr lang="en-US" dirty="0"/>
              <a:t>Making your own distribution is as easy as swapping out the GNU “ls” utility for your own, and then giving it a snazzy name</a:t>
            </a:r>
          </a:p>
          <a:p>
            <a:r>
              <a:rPr lang="en-US" dirty="0"/>
              <a:t>Distro name ideas from students:</a:t>
            </a:r>
          </a:p>
          <a:p>
            <a:pPr lvl="1"/>
            <a:r>
              <a:rPr lang="en-US" dirty="0" err="1"/>
              <a:t>Dolfins</a:t>
            </a:r>
            <a:r>
              <a:rPr lang="en-US" dirty="0"/>
              <a:t>, </a:t>
            </a:r>
            <a:r>
              <a:rPr lang="en-US" dirty="0" err="1"/>
              <a:t>JustABunchOfIllegalEmulators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3B2F9-B4F3-420F-AA04-3E692DF6D19B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D8261-81BC-432F-A957-7C871800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 in Linux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Before we get into the contents of the Linux file system, let’s talk about important processes</a:t>
            </a:r>
          </a:p>
          <a:p>
            <a:r>
              <a:rPr lang="en-US" sz="1800" dirty="0"/>
              <a:t>The vmlinuz.* files are the Linux executable, stored in compressed form</a:t>
            </a:r>
          </a:p>
          <a:p>
            <a:pPr lvl="1"/>
            <a:r>
              <a:rPr lang="en-US" sz="1400" dirty="0"/>
              <a:t>The VM stands for Virtual Memory, as in, Linux supports it</a:t>
            </a:r>
          </a:p>
          <a:p>
            <a:pPr lvl="1"/>
            <a:r>
              <a:rPr lang="en-US" sz="1400" dirty="0"/>
              <a:t>The “z” means that it’s compressed with </a:t>
            </a:r>
            <a:r>
              <a:rPr lang="en-US" sz="1400" dirty="0" err="1"/>
              <a:t>gzip</a:t>
            </a:r>
            <a:r>
              <a:rPr lang="en-US" sz="1400" dirty="0"/>
              <a:t>; it’s not just compressed, though: the </a:t>
            </a:r>
            <a:r>
              <a:rPr lang="en-US" sz="1400" dirty="0" err="1"/>
              <a:t>gzip</a:t>
            </a:r>
            <a:r>
              <a:rPr lang="en-US" sz="1400" dirty="0"/>
              <a:t> decompressor is built into the front of the binary so that it can be decompressed by the bootloader!</a:t>
            </a:r>
          </a:p>
          <a:p>
            <a:pPr lvl="1"/>
            <a:r>
              <a:rPr lang="en-US" sz="1400" dirty="0"/>
              <a:t>Why compressed? Because it’s slow to copy from external storage, but fast to work in RAM: make the copy be small</a:t>
            </a:r>
          </a:p>
          <a:p>
            <a:pPr lvl="1"/>
            <a:r>
              <a:rPr lang="en-US" sz="1400" dirty="0"/>
              <a:t>This is made from a complied kernel called “</a:t>
            </a:r>
            <a:r>
              <a:rPr lang="en-US" sz="1400" dirty="0" err="1"/>
              <a:t>vmlinux</a:t>
            </a:r>
            <a:r>
              <a:rPr lang="en-US" sz="1400" dirty="0"/>
              <a:t>”, which is the uncompressed, unbootable image (the bootloader expects the compressed form)</a:t>
            </a:r>
          </a:p>
          <a:p>
            <a:r>
              <a:rPr lang="en-US" sz="1800" dirty="0"/>
              <a:t>All the versions of the Linux kernel will be listed in this directory</a:t>
            </a:r>
          </a:p>
          <a:p>
            <a:r>
              <a:rPr lang="en-US" sz="1800" dirty="0"/>
              <a:t>The kernel is loaded by the bootloader</a:t>
            </a:r>
          </a:p>
          <a:p>
            <a:r>
              <a:rPr lang="en-US" sz="1800" dirty="0"/>
              <a:t>The kernel’s first job is to start up </a:t>
            </a:r>
            <a:r>
              <a:rPr lang="en-US" sz="1800" dirty="0" err="1"/>
              <a:t>systemd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cd /boot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ls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 and Services in Linux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PID 0 is the scheduler and memory pages; part of the kernel (not a user-mode process)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PID 1 is </a:t>
            </a:r>
            <a:r>
              <a:rPr lang="en-US" sz="1800" dirty="0" err="1"/>
              <a:t>systemd</a:t>
            </a:r>
            <a:r>
              <a:rPr lang="en-US" sz="1800" dirty="0"/>
              <a:t> (or </a:t>
            </a:r>
            <a:r>
              <a:rPr lang="en-US" sz="1800" dirty="0" err="1"/>
              <a:t>init</a:t>
            </a:r>
            <a:r>
              <a:rPr lang="en-US" sz="1800" dirty="0"/>
              <a:t>), which starts up Linux, once it’s been loaded by the bootloader, and then runs the system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PID 2 is (usually) </a:t>
            </a:r>
            <a:r>
              <a:rPr lang="en-US" sz="1800" dirty="0" err="1"/>
              <a:t>kthreadd</a:t>
            </a:r>
            <a:r>
              <a:rPr lang="en-US" sz="1800" dirty="0"/>
              <a:t>, which spawns kernel threads as needed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See how many other daemons are started up by PID 2?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syslogd</a:t>
            </a:r>
            <a:r>
              <a:rPr lang="en-US" sz="1800" dirty="0"/>
              <a:t>, in charge of logging everything Linux does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crond</a:t>
            </a:r>
            <a:r>
              <a:rPr lang="en-US" sz="1800" dirty="0"/>
              <a:t>, in charge of running scheduled tasks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cupsd</a:t>
            </a:r>
            <a:r>
              <a:rPr lang="en-US" sz="1800" dirty="0"/>
              <a:t>, in charge of printer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Lots of network ones like </a:t>
            </a:r>
            <a:r>
              <a:rPr lang="en-US" sz="1800" dirty="0" err="1"/>
              <a:t>httpd</a:t>
            </a:r>
            <a:r>
              <a:rPr lang="en-US" sz="1800" dirty="0"/>
              <a:t>, </a:t>
            </a:r>
            <a:r>
              <a:rPr lang="en-US" sz="1800" dirty="0" err="1"/>
              <a:t>ftpd</a:t>
            </a:r>
            <a:r>
              <a:rPr lang="en-US" sz="1800" dirty="0"/>
              <a:t>, </a:t>
            </a:r>
            <a:r>
              <a:rPr lang="en-US" sz="1800" dirty="0" err="1"/>
              <a:t>sshd</a:t>
            </a:r>
            <a:r>
              <a:rPr lang="en-US" sz="1800" dirty="0"/>
              <a:t>, </a:t>
            </a:r>
            <a:r>
              <a:rPr lang="en-US" sz="1800" dirty="0" err="1"/>
              <a:t>dhcpd</a:t>
            </a:r>
            <a:r>
              <a:rPr lang="en-US" sz="1800" dirty="0"/>
              <a:t>, etc.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ps -elf | sort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-k 4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ps -elf | grep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syslogd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ps -elf | grep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ps -elf | grep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cupsd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6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Managers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While software can be compiled on any OS, and the files copied manually wherever you choose, modern Linux distros use the concept of Packages and Managers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 Package is usually a collection of files and metadata related to a particular application, like apache or Docker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The metadata tracks the particular version of the software, among other things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Package Managers know how to: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Download and install new packages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Follow instructions in the packages to install the executables, and save instructions on later how to uninstall them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Update packages to a newer (or target) version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yum list installed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yum list installed | grep "grep"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5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Managers Around the World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Debian-based distros, like Debian, Ubuntu, etc., use packages stored as "</a:t>
            </a:r>
            <a:r>
              <a:rPr lang="en-US" sz="1800" dirty="0" err="1"/>
              <a:t>dpkg</a:t>
            </a:r>
            <a:r>
              <a:rPr lang="en-US" sz="1800" dirty="0"/>
              <a:t>" files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The </a:t>
            </a:r>
            <a:r>
              <a:rPr lang="en-US" sz="1800" dirty="0" err="1"/>
              <a:t>dpkg</a:t>
            </a:r>
            <a:r>
              <a:rPr lang="en-US" sz="1800" dirty="0"/>
              <a:t> manager is </a:t>
            </a:r>
            <a:r>
              <a:rPr lang="en-US" sz="1800" b="1" dirty="0"/>
              <a:t>apt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Arch-based distros, like Arch, </a:t>
            </a:r>
            <a:r>
              <a:rPr lang="en-US" sz="1800" dirty="0" err="1"/>
              <a:t>Manjaro</a:t>
            </a:r>
            <a:r>
              <a:rPr lang="en-US" sz="1800" dirty="0"/>
              <a:t>, etc., use packages stored as "</a:t>
            </a:r>
            <a:r>
              <a:rPr lang="en-US" sz="1800" dirty="0" err="1"/>
              <a:t>libalpm</a:t>
            </a:r>
            <a:r>
              <a:rPr lang="en-US" sz="1800" dirty="0"/>
              <a:t>" files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The </a:t>
            </a:r>
            <a:r>
              <a:rPr lang="en-US" sz="1800" dirty="0" err="1"/>
              <a:t>libalpm</a:t>
            </a:r>
            <a:r>
              <a:rPr lang="en-US" sz="1800" dirty="0"/>
              <a:t> manager is </a:t>
            </a:r>
            <a:r>
              <a:rPr lang="en-US" sz="1800" b="1" dirty="0" err="1"/>
              <a:t>pacman</a:t>
            </a:r>
            <a:endParaRPr lang="en-US" sz="1800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RedHat-based distros, like RedHat, Fedora, CentOS, etc., use packages stored as "rpm" files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The rpm manager is </a:t>
            </a:r>
            <a:r>
              <a:rPr lang="en-US" sz="1800" b="1" dirty="0"/>
              <a:t>yum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Valid and useful commands are install, update, and erase, which we'll talk about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apt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yum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2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1467</Words>
  <Application>Microsoft Office PowerPoint</Application>
  <PresentationFormat>Widescreen</PresentationFormat>
  <Paragraphs>252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Copperplate Gothic Bold</vt:lpstr>
      <vt:lpstr>Courier New</vt:lpstr>
      <vt:lpstr>Office Theme</vt:lpstr>
      <vt:lpstr>Default Design</vt:lpstr>
      <vt:lpstr>GNU/Linux Architecture</vt:lpstr>
      <vt:lpstr>Why You Need to Care</vt:lpstr>
      <vt:lpstr>Linux Overview</vt:lpstr>
      <vt:lpstr>Other than beards, GNU is Richard Stallman's pet project</vt:lpstr>
      <vt:lpstr>Family Trees</vt:lpstr>
      <vt:lpstr>Important Programs in Linux</vt:lpstr>
      <vt:lpstr>Important Programs and Services in Linux</vt:lpstr>
      <vt:lpstr>Packages and Managers</vt:lpstr>
      <vt:lpstr>Packages and Managers Around the World</vt:lpstr>
      <vt:lpstr>Finding Packages</vt:lpstr>
      <vt:lpstr>Installing, Updating, and Removing</vt:lpstr>
      <vt:lpstr>What Dependencies?</vt:lpstr>
      <vt:lpstr>Something a Little More Useful: Lynx</vt:lpstr>
      <vt:lpstr>The UNIX File Hierarchy</vt:lpstr>
      <vt:lpstr>/usr</vt:lpstr>
      <vt:lpstr>/bin</vt:lpstr>
      <vt:lpstr>/proc</vt:lpstr>
      <vt:lpstr>/etc</vt:lpstr>
      <vt:lpstr>/dev</vt:lpstr>
      <vt:lpstr>/boot</vt:lpstr>
      <vt:lpstr>Summary: Important Folders and Files in Linux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Brewster</dc:creator>
  <cp:lastModifiedBy>Benjamin Brewster</cp:lastModifiedBy>
  <cp:revision>212</cp:revision>
  <dcterms:created xsi:type="dcterms:W3CDTF">2017-10-10T22:43:05Z</dcterms:created>
  <dcterms:modified xsi:type="dcterms:W3CDTF">2019-04-17T17:29:02Z</dcterms:modified>
</cp:coreProperties>
</file>