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4" r:id="rId4"/>
    <p:sldId id="267" r:id="rId5"/>
    <p:sldId id="269" r:id="rId6"/>
    <p:sldId id="270" r:id="rId7"/>
    <p:sldId id="271" r:id="rId8"/>
    <p:sldId id="268" r:id="rId9"/>
    <p:sldId id="273" r:id="rId10"/>
    <p:sldId id="275" r:id="rId11"/>
    <p:sldId id="289" r:id="rId12"/>
    <p:sldId id="265" r:id="rId13"/>
    <p:sldId id="266" r:id="rId14"/>
    <p:sldId id="276" r:id="rId15"/>
    <p:sldId id="277" r:id="rId16"/>
    <p:sldId id="278" r:id="rId17"/>
    <p:sldId id="279" r:id="rId18"/>
    <p:sldId id="281" r:id="rId19"/>
    <p:sldId id="280" r:id="rId20"/>
    <p:sldId id="282" r:id="rId21"/>
    <p:sldId id="288" r:id="rId22"/>
    <p:sldId id="283" r:id="rId23"/>
    <p:sldId id="284"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2169E4-76A8-4383-BC1B-A70DBEA1A7B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84192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2169E4-76A8-4383-BC1B-A70DBEA1A7B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91081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2169E4-76A8-4383-BC1B-A70DBEA1A7B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245466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2169E4-76A8-4383-BC1B-A70DBEA1A7B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20783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2169E4-76A8-4383-BC1B-A70DBEA1A7B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68151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2169E4-76A8-4383-BC1B-A70DBEA1A7B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401056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2169E4-76A8-4383-BC1B-A70DBEA1A7B5}"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78541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2169E4-76A8-4383-BC1B-A70DBEA1A7B5}"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2427249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169E4-76A8-4383-BC1B-A70DBEA1A7B5}"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74995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2169E4-76A8-4383-BC1B-A70DBEA1A7B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90956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2169E4-76A8-4383-BC1B-A70DBEA1A7B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408718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169E4-76A8-4383-BC1B-A70DBEA1A7B5}" type="datetimeFigureOut">
              <a:rPr lang="en-US" smtClean="0"/>
              <a:t>4/22/2019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FF4D3-870F-4252-B979-A5399E6907C6}" type="slidenum">
              <a:rPr lang="en-US" smtClean="0"/>
              <a:t>‹#›</a:t>
            </a:fld>
            <a:endParaRPr lang="en-US"/>
          </a:p>
        </p:txBody>
      </p:sp>
    </p:spTree>
    <p:extLst>
      <p:ext uri="{BB962C8B-B14F-4D97-AF65-F5344CB8AC3E}">
        <p14:creationId xmlns:p14="http://schemas.microsoft.com/office/powerpoint/2010/main" val="220075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wnload.docker.com/linux/centos/docker-ce.repo" TargetMode="External"/><Relationship Id="rId2" Type="http://schemas.openxmlformats.org/officeDocument/2006/relationships/hyperlink" Target="https://docs.docker.com/engine/installation/linux/docker-ce/centos/#install-using-the-repository"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Containers :: Docker</a:t>
            </a:r>
          </a:p>
        </p:txBody>
      </p:sp>
      <p:sp>
        <p:nvSpPr>
          <p:cNvPr id="3" name="Subtitle 2"/>
          <p:cNvSpPr>
            <a:spLocks noGrp="1"/>
          </p:cNvSpPr>
          <p:nvPr>
            <p:ph type="subTitle" idx="1"/>
          </p:nvPr>
        </p:nvSpPr>
        <p:spPr/>
        <p:txBody>
          <a:bodyPr/>
          <a:lstStyle/>
          <a:p>
            <a:r>
              <a:rPr lang="en-US" dirty="0"/>
              <a:t>By Benjamin Brewster and Elijah Voigt</a:t>
            </a:r>
          </a:p>
          <a:p>
            <a:endParaRPr lang="en-US" dirty="0"/>
          </a:p>
          <a:p>
            <a:r>
              <a:rPr lang="en-US" b="1" i="1" dirty="0">
                <a:solidFill>
                  <a:srgbClr val="FF0000"/>
                </a:solidFill>
              </a:rPr>
              <a:t>Please boot up the "</a:t>
            </a:r>
            <a:r>
              <a:rPr lang="en-US" b="1" i="1" dirty="0" err="1">
                <a:solidFill>
                  <a:srgbClr val="FF0000"/>
                </a:solidFill>
              </a:rPr>
              <a:t>CentOS_CLI_Reference</a:t>
            </a:r>
            <a:r>
              <a:rPr lang="en-US" b="1" i="1" dirty="0">
                <a:solidFill>
                  <a:srgbClr val="FF0000"/>
                </a:solidFill>
              </a:rPr>
              <a:t>" VM in VirtualBox now</a:t>
            </a:r>
          </a:p>
          <a:p>
            <a:endParaRPr lang="en-US" dirty="0"/>
          </a:p>
        </p:txBody>
      </p:sp>
    </p:spTree>
    <p:extLst>
      <p:ext uri="{BB962C8B-B14F-4D97-AF65-F5344CB8AC3E}">
        <p14:creationId xmlns:p14="http://schemas.microsoft.com/office/powerpoint/2010/main" val="382351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Container Implementation: Docker</a:t>
            </a:r>
          </a:p>
        </p:txBody>
      </p:sp>
      <p:sp>
        <p:nvSpPr>
          <p:cNvPr id="3" name="Content Placeholder 2"/>
          <p:cNvSpPr>
            <a:spLocks noGrp="1"/>
          </p:cNvSpPr>
          <p:nvPr>
            <p:ph idx="1"/>
          </p:nvPr>
        </p:nvSpPr>
        <p:spPr>
          <a:xfrm>
            <a:off x="838200" y="1825624"/>
            <a:ext cx="10515600" cy="4814873"/>
          </a:xfrm>
        </p:spPr>
        <p:txBody>
          <a:bodyPr>
            <a:normAutofit/>
          </a:bodyPr>
          <a:lstStyle/>
          <a:p>
            <a:r>
              <a:rPr lang="en-US" dirty="0"/>
              <a:t>We’ll be using Docker as our example</a:t>
            </a:r>
          </a:p>
          <a:p>
            <a:r>
              <a:rPr lang="en-US" dirty="0"/>
              <a:t>Docker is the best (and now </a:t>
            </a:r>
            <a:r>
              <a:rPr lang="en-US" dirty="0" err="1"/>
              <a:t>defacto</a:t>
            </a:r>
            <a:r>
              <a:rPr lang="en-US" dirty="0"/>
              <a:t>) game in town</a:t>
            </a:r>
          </a:p>
          <a:p>
            <a:endParaRPr lang="en-US" dirty="0"/>
          </a:p>
          <a:p>
            <a:r>
              <a:rPr lang="en-US" dirty="0"/>
              <a:t>The Docker daemon is called </a:t>
            </a:r>
            <a:r>
              <a:rPr lang="en-US" dirty="0" err="1">
                <a:latin typeface="Courier New" panose="02070309020205020404" pitchFamily="49" charset="0"/>
                <a:cs typeface="Courier New" panose="02070309020205020404" pitchFamily="49" charset="0"/>
              </a:rPr>
              <a:t>dockerd</a:t>
            </a:r>
            <a:r>
              <a:rPr lang="en-US" dirty="0"/>
              <a:t>, which listens for commands coming in through it’s Docker API</a:t>
            </a:r>
          </a:p>
          <a:p>
            <a:endParaRPr lang="en-US" dirty="0"/>
          </a:p>
          <a:p>
            <a:r>
              <a:rPr lang="en-US" dirty="0"/>
              <a:t>The client that interprets CLI commands and sends them to </a:t>
            </a:r>
            <a:r>
              <a:rPr lang="en-US" dirty="0" err="1">
                <a:latin typeface="Courier New" panose="02070309020205020404" pitchFamily="49" charset="0"/>
                <a:cs typeface="Courier New" panose="02070309020205020404" pitchFamily="49" charset="0"/>
              </a:rPr>
              <a:t>dockerd</a:t>
            </a:r>
            <a:r>
              <a:rPr lang="en-US" dirty="0"/>
              <a:t> is the Docker client called </a:t>
            </a:r>
            <a:r>
              <a:rPr lang="en-US" dirty="0">
                <a:latin typeface="Courier New" panose="02070309020205020404" pitchFamily="49" charset="0"/>
                <a:cs typeface="Courier New" panose="02070309020205020404" pitchFamily="49" charset="0"/>
              </a:rPr>
              <a:t>docker</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4048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Container Implementation: Docker</a:t>
            </a:r>
          </a:p>
        </p:txBody>
      </p:sp>
      <p:sp>
        <p:nvSpPr>
          <p:cNvPr id="3" name="Content Placeholder 2"/>
          <p:cNvSpPr>
            <a:spLocks noGrp="1"/>
          </p:cNvSpPr>
          <p:nvPr>
            <p:ph idx="1"/>
          </p:nvPr>
        </p:nvSpPr>
        <p:spPr>
          <a:xfrm>
            <a:off x="838200" y="1825624"/>
            <a:ext cx="10515600" cy="4814873"/>
          </a:xfrm>
        </p:spPr>
        <p:txBody>
          <a:bodyPr>
            <a:normAutofit/>
          </a:bodyPr>
          <a:lstStyle/>
          <a:p>
            <a:r>
              <a:rPr lang="en-US" b="1" dirty="0">
                <a:cs typeface="Courier New" panose="02070309020205020404" pitchFamily="49" charset="0"/>
              </a:rPr>
              <a:t>Containers</a:t>
            </a:r>
            <a:r>
              <a:rPr lang="en-US" dirty="0">
                <a:cs typeface="Courier New" panose="02070309020205020404" pitchFamily="49" charset="0"/>
              </a:rPr>
              <a:t> are the instances of a Docker </a:t>
            </a:r>
            <a:r>
              <a:rPr lang="en-US" b="1" dirty="0">
                <a:cs typeface="Courier New" panose="02070309020205020404" pitchFamily="49" charset="0"/>
              </a:rPr>
              <a:t>Image</a:t>
            </a:r>
          </a:p>
          <a:p>
            <a:pPr lvl="1"/>
            <a:r>
              <a:rPr lang="en-US" dirty="0">
                <a:cs typeface="Courier New" panose="02070309020205020404" pitchFamily="49" charset="0"/>
              </a:rPr>
              <a:t>i.e., </a:t>
            </a:r>
            <a:r>
              <a:rPr lang="en-US" b="1" dirty="0">
                <a:cs typeface="Courier New" panose="02070309020205020404" pitchFamily="49" charset="0"/>
              </a:rPr>
              <a:t>Images</a:t>
            </a:r>
            <a:r>
              <a:rPr lang="en-US" dirty="0">
                <a:cs typeface="Courier New" panose="02070309020205020404" pitchFamily="49" charset="0"/>
              </a:rPr>
              <a:t> are read-only templates used for distribution, and multiple </a:t>
            </a:r>
            <a:r>
              <a:rPr lang="en-US" b="1" dirty="0">
                <a:cs typeface="Courier New" panose="02070309020205020404" pitchFamily="49" charset="0"/>
              </a:rPr>
              <a:t>containers</a:t>
            </a:r>
            <a:r>
              <a:rPr lang="en-US" dirty="0">
                <a:cs typeface="Courier New" panose="02070309020205020404" pitchFamily="49" charset="0"/>
              </a:rPr>
              <a:t> can be created from them</a:t>
            </a:r>
          </a:p>
          <a:p>
            <a:pPr lvl="1"/>
            <a:endParaRPr lang="en-US" dirty="0">
              <a:cs typeface="Courier New" panose="02070309020205020404" pitchFamily="49" charset="0"/>
            </a:endParaRPr>
          </a:p>
          <a:p>
            <a:r>
              <a:rPr lang="en-US" dirty="0">
                <a:cs typeface="Courier New" panose="02070309020205020404" pitchFamily="49" charset="0"/>
              </a:rPr>
              <a:t>Containers cannot be distributed (they're ephemeral, remember); only images can be distributed</a:t>
            </a:r>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65169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Docker on CentOS7</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hlinkClick r:id="rId2"/>
              </a:rPr>
              <a:t>https://docs.docker.com/engine/installation/linux/docker-ce/centos/#install-using-the-repository</a:t>
            </a:r>
            <a:endParaRPr lang="en-US" sz="1800" dirty="0"/>
          </a:p>
          <a:p>
            <a:r>
              <a:rPr lang="en-US" sz="1800" dirty="0"/>
              <a:t>Install the </a:t>
            </a:r>
            <a:r>
              <a:rPr lang="en-US" sz="1800" dirty="0" err="1"/>
              <a:t>prereqs</a:t>
            </a:r>
            <a:r>
              <a:rPr lang="en-US" sz="1800" dirty="0"/>
              <a:t>, which are </a:t>
            </a:r>
            <a:r>
              <a:rPr lang="en-US" sz="1800" dirty="0" err="1"/>
              <a:t>linux</a:t>
            </a:r>
            <a:r>
              <a:rPr lang="en-US" sz="1800" dirty="0"/>
              <a:t> tools that support drive mapping and VMs</a:t>
            </a:r>
          </a:p>
          <a:p>
            <a:r>
              <a:rPr lang="en-US" sz="1800" dirty="0"/>
              <a:t>Tell CentOS to use the Docker repository</a:t>
            </a:r>
            <a:br>
              <a:rPr lang="en-US" sz="1800" dirty="0"/>
            </a:br>
            <a:br>
              <a:rPr lang="en-US" sz="1800" dirty="0"/>
            </a:br>
            <a:endParaRPr lang="en-US" sz="1800" dirty="0"/>
          </a:p>
          <a:p>
            <a:r>
              <a:rPr lang="en-US" sz="1800" dirty="0"/>
              <a:t>Install Docker CE (Community Edition), aka just docker; answer ‘</a:t>
            </a:r>
            <a:r>
              <a:rPr lang="en-US" sz="1800" b="1" dirty="0"/>
              <a:t>y</a:t>
            </a:r>
            <a:r>
              <a:rPr lang="en-US" sz="1800" dirty="0"/>
              <a:t>’ on questions</a:t>
            </a:r>
          </a:p>
          <a:p>
            <a:r>
              <a:rPr lang="en-US" sz="1800" dirty="0"/>
              <a:t>Start docker</a:t>
            </a:r>
          </a:p>
          <a:p>
            <a:r>
              <a:rPr lang="en-US" sz="1800" dirty="0"/>
              <a:t>Set docker to be running at system boot</a:t>
            </a:r>
          </a:p>
          <a:p>
            <a:r>
              <a:rPr lang="en-US" sz="1800" dirty="0"/>
              <a:t>Enable your user to run docker commands without using </a:t>
            </a:r>
            <a:r>
              <a:rPr lang="en-US" sz="1800" dirty="0" err="1">
                <a:latin typeface="Courier New" panose="02070309020205020404" pitchFamily="49" charset="0"/>
                <a:cs typeface="Courier New" panose="02070309020205020404" pitchFamily="49" charset="0"/>
              </a:rPr>
              <a:t>sudo</a:t>
            </a:r>
            <a:r>
              <a:rPr lang="en-US" sz="1800" dirty="0"/>
              <a:t> by adding it to the Linux group</a:t>
            </a:r>
          </a:p>
          <a:p>
            <a:r>
              <a:rPr lang="en-US" sz="1800" dirty="0"/>
              <a:t>This enables the new group membership permissions</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yum install -y yum-</a:t>
            </a:r>
            <a:r>
              <a:rPr lang="en-US" sz="1800" dirty="0" err="1">
                <a:latin typeface="Courier New" panose="02070309020205020404" pitchFamily="49" charset="0"/>
                <a:cs typeface="Courier New" panose="02070309020205020404" pitchFamily="49" charset="0"/>
              </a:rPr>
              <a:t>utils</a:t>
            </a:r>
            <a:r>
              <a:rPr lang="en-US" sz="1800" dirty="0">
                <a:latin typeface="Courier New" panose="02070309020205020404" pitchFamily="49" charset="0"/>
                <a:cs typeface="Courier New" panose="02070309020205020404" pitchFamily="49" charset="0"/>
              </a:rPr>
              <a:t> device-mapper-persistent-data lvm2</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yum-config-manager --add-repo </a:t>
            </a:r>
            <a:r>
              <a:rPr lang="en-US" sz="1800" dirty="0">
                <a:latin typeface="Courier New" panose="02070309020205020404" pitchFamily="49" charset="0"/>
                <a:cs typeface="Courier New" panose="02070309020205020404" pitchFamily="49" charset="0"/>
                <a:hlinkClick r:id="rId3"/>
              </a:rPr>
              <a:t>https://download.docker.com/linux/centos/docker-ce.repo</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yum install -y docker-</a:t>
            </a:r>
            <a:r>
              <a:rPr lang="en-US" sz="1800" dirty="0" err="1">
                <a:latin typeface="Courier New" panose="02070309020205020404" pitchFamily="49" charset="0"/>
                <a:cs typeface="Courier New" panose="02070309020205020404" pitchFamily="49" charset="0"/>
              </a:rPr>
              <a:t>ce</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systemctl</a:t>
            </a:r>
            <a:r>
              <a:rPr lang="en-US" sz="1800" dirty="0">
                <a:latin typeface="Courier New" panose="02070309020205020404" pitchFamily="49" charset="0"/>
                <a:cs typeface="Courier New" panose="02070309020205020404" pitchFamily="49" charset="0"/>
              </a:rPr>
              <a:t> start docker</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systemctl</a:t>
            </a:r>
            <a:r>
              <a:rPr lang="en-US" sz="1800" dirty="0">
                <a:latin typeface="Courier New" panose="02070309020205020404" pitchFamily="49" charset="0"/>
                <a:cs typeface="Courier New" panose="02070309020205020404" pitchFamily="49" charset="0"/>
              </a:rPr>
              <a:t> enable docker</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usermod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aG</a:t>
            </a:r>
            <a:r>
              <a:rPr lang="en-US" sz="1800" dirty="0">
                <a:latin typeface="Courier New" panose="02070309020205020404" pitchFamily="49" charset="0"/>
                <a:cs typeface="Courier New" panose="02070309020205020404" pitchFamily="49" charset="0"/>
              </a:rPr>
              <a:t> docker </a:t>
            </a:r>
            <a:r>
              <a:rPr lang="en-US" sz="1800" dirty="0" err="1">
                <a:latin typeface="Courier New" panose="02070309020205020404" pitchFamily="49" charset="0"/>
                <a:cs typeface="Courier New" panose="02070309020205020404" pitchFamily="49" charset="0"/>
              </a:rPr>
              <a:t>centosuser</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t>Log out and back on</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00835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Docker</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Is it running?</a:t>
            </a:r>
          </a:p>
          <a:p>
            <a:r>
              <a:rPr lang="en-US" sz="1800" dirty="0"/>
              <a:t>Get the "hello-world" image, run it</a:t>
            </a:r>
          </a:p>
          <a:p>
            <a:r>
              <a:rPr lang="en-US" sz="1800" dirty="0"/>
              <a:t>Read the hello world output</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docker info</a:t>
            </a:r>
          </a:p>
          <a:p>
            <a:r>
              <a:rPr lang="en-US" sz="1800" dirty="0">
                <a:latin typeface="Courier New" panose="02070309020205020404" pitchFamily="49" charset="0"/>
                <a:cs typeface="Courier New" panose="02070309020205020404" pitchFamily="49" charset="0"/>
              </a:rPr>
              <a:t>$ docker run hello-world</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313302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 - Pull</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Used to pull a Docker image down from a Docker </a:t>
            </a:r>
            <a:r>
              <a:rPr lang="en-US" sz="1800" b="1" dirty="0"/>
              <a:t>Registry</a:t>
            </a:r>
            <a:r>
              <a:rPr lang="en-US" sz="1800" dirty="0"/>
              <a:t>, which contains many repositories of images</a:t>
            </a:r>
          </a:p>
          <a:p>
            <a:r>
              <a:rPr lang="en-US" sz="1800" dirty="0"/>
              <a:t>Docker clients connect to registries (which can be public or private) to push (upload) or pull (download) images</a:t>
            </a:r>
          </a:p>
          <a:p>
            <a:r>
              <a:rPr lang="en-US" sz="1800" dirty="0"/>
              <a:t>A repository typically holds just one project, though many different versions can be in that same repository: "3.5", "latest", "temp", "testingbug123", "</a:t>
            </a:r>
            <a:r>
              <a:rPr lang="en-US" sz="1800" dirty="0" err="1"/>
              <a:t>usethisfordemo</a:t>
            </a:r>
            <a:r>
              <a:rPr lang="en-US" sz="1800" dirty="0"/>
              <a:t>", "nightly", etc.</a:t>
            </a:r>
          </a:p>
          <a:p>
            <a:r>
              <a:rPr lang="en-US" sz="1800" dirty="0"/>
              <a:t>The default Registry is Docker Hub</a:t>
            </a:r>
          </a:p>
          <a:p>
            <a:pPr lvl="1"/>
            <a:r>
              <a:rPr lang="en-US" sz="1400" dirty="0">
                <a:hlinkClick r:id="rId2"/>
              </a:rPr>
              <a:t>https://hub.docker.com</a:t>
            </a:r>
            <a:endParaRPr lang="en-US" sz="1800" dirty="0"/>
          </a:p>
          <a:p>
            <a:endParaRPr lang="en-US" sz="1800" dirty="0"/>
          </a:p>
          <a:p>
            <a:r>
              <a:rPr lang="en-US" sz="1800" dirty="0"/>
              <a:t>What’s alpine? It’s an extremely small, extremely fast Linux distro that is perfect for containers</a:t>
            </a:r>
          </a:p>
          <a:p>
            <a:r>
              <a:rPr lang="en-US" sz="1800" dirty="0"/>
              <a:t>More on alpine in our next lecture</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docker pull </a:t>
            </a:r>
            <a:r>
              <a:rPr lang="en-US" sz="1800" dirty="0" err="1">
                <a:latin typeface="Courier New" panose="02070309020205020404" pitchFamily="49" charset="0"/>
                <a:cs typeface="Courier New" panose="02070309020205020404" pitchFamily="49" charset="0"/>
              </a:rPr>
              <a:t>alpine:latest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pull alpine:3.5</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35505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 - Images</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Question: How many images have we pulled so far?</a:t>
            </a:r>
          </a:p>
          <a:p>
            <a:r>
              <a:rPr lang="en-US" sz="1800" dirty="0"/>
              <a:t>Lists all the loaded images we’ve pulled</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3</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images</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05177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 - Run</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Run is how we actually execute a container</a:t>
            </a:r>
          </a:p>
          <a:p>
            <a:r>
              <a:rPr lang="en-US" sz="1800" dirty="0"/>
              <a:t>This command:</a:t>
            </a:r>
          </a:p>
          <a:p>
            <a:pPr marL="800100" lvl="1" indent="-342900">
              <a:buFont typeface="+mj-lt"/>
              <a:buAutoNum type="arabicPeriod"/>
            </a:pPr>
            <a:r>
              <a:rPr lang="en-US" sz="1800" dirty="0"/>
              <a:t>Creates a new container from the latest “alpine” image</a:t>
            </a:r>
          </a:p>
          <a:p>
            <a:pPr lvl="2"/>
            <a:r>
              <a:rPr lang="en-US" sz="1800" dirty="0"/>
              <a:t>Because we didn’t specify running an already-existing container, a new one is created</a:t>
            </a:r>
          </a:p>
          <a:p>
            <a:pPr lvl="2"/>
            <a:r>
              <a:rPr lang="en-US" sz="1800" dirty="0"/>
              <a:t>Since we didn’t give this new container a name, a random one is assigned</a:t>
            </a:r>
          </a:p>
          <a:p>
            <a:pPr lvl="2"/>
            <a:r>
              <a:rPr lang="en-US" sz="1800" dirty="0"/>
              <a:t>Not specifying an alpine version means use the latest - here we get specific:</a:t>
            </a:r>
          </a:p>
          <a:p>
            <a:pPr marL="800100" lvl="1" indent="-342900">
              <a:buFont typeface="+mj-lt"/>
              <a:buAutoNum type="arabicPeriod"/>
            </a:pPr>
            <a:r>
              <a:rPr lang="en-US" sz="1800" dirty="0"/>
              <a:t>Starts up the new container</a:t>
            </a:r>
          </a:p>
          <a:p>
            <a:pPr marL="800100" lvl="1" indent="-342900">
              <a:buFont typeface="+mj-lt"/>
              <a:buAutoNum type="arabicPeriod"/>
            </a:pPr>
            <a:r>
              <a:rPr lang="en-US" sz="1800" dirty="0"/>
              <a:t>Runs the CLI command “cat /</a:t>
            </a:r>
            <a:r>
              <a:rPr lang="en-US" sz="1800" dirty="0" err="1"/>
              <a:t>etc</a:t>
            </a:r>
            <a:r>
              <a:rPr lang="en-US" sz="1800" dirty="0"/>
              <a:t>/</a:t>
            </a:r>
            <a:r>
              <a:rPr lang="en-US" sz="1800" dirty="0" err="1"/>
              <a:t>os</a:t>
            </a:r>
            <a:r>
              <a:rPr lang="en-US" sz="1800" dirty="0"/>
              <a:t>-release” inside the container</a:t>
            </a:r>
          </a:p>
          <a:p>
            <a:pPr marL="800100" lvl="1" indent="-342900">
              <a:buFont typeface="+mj-lt"/>
              <a:buAutoNum type="arabicPeriod"/>
            </a:pPr>
            <a:r>
              <a:rPr lang="en-US" sz="1800" dirty="0"/>
              <a:t>Shuts down the container (which still persists, it's just not running anymore)</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docker run alpine cat /</a:t>
            </a:r>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os</a:t>
            </a:r>
            <a:r>
              <a:rPr lang="en-US" sz="1800" dirty="0">
                <a:latin typeface="Courier New" panose="02070309020205020404" pitchFamily="49" charset="0"/>
                <a:cs typeface="Courier New" panose="02070309020205020404" pitchFamily="49" charset="0"/>
              </a:rPr>
              <a:t>-release</a:t>
            </a: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pPr marL="0" indent="0">
              <a:buNone/>
            </a:pP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run alpine:3.5 cat /</a:t>
            </a:r>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os</a:t>
            </a:r>
            <a:r>
              <a:rPr lang="en-US" sz="1800" dirty="0">
                <a:latin typeface="Courier New" panose="02070309020205020404" pitchFamily="49" charset="0"/>
                <a:cs typeface="Courier New" panose="02070309020205020404" pitchFamily="49" charset="0"/>
              </a:rPr>
              <a:t>-release</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5523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 - </a:t>
            </a:r>
            <a:r>
              <a:rPr lang="en-US" dirty="0" err="1"/>
              <a:t>ps</a:t>
            </a:r>
            <a:endParaRPr lang="en-US" dirty="0"/>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Gives us info about existing containers</a:t>
            </a:r>
          </a:p>
          <a:p>
            <a:r>
              <a:rPr lang="en-US" sz="1800" dirty="0"/>
              <a:t>By itself, gives us info about only currently running containers</a:t>
            </a:r>
          </a:p>
          <a:p>
            <a:r>
              <a:rPr lang="en-US" sz="1800" dirty="0"/>
              <a:t>Run with the -a switch, we get information about all existing containers, including stopped ones</a:t>
            </a:r>
          </a:p>
          <a:p>
            <a:endParaRPr lang="en-US" sz="1800" dirty="0"/>
          </a:p>
          <a:p>
            <a:endParaRPr lang="en-US" sz="1400" dirty="0"/>
          </a:p>
          <a:p>
            <a:r>
              <a:rPr lang="en-US" sz="1800" dirty="0"/>
              <a:t>Again: a new container is created from the image each time you run it, unless you specify the running of an already-existing container</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a:t>
            </a:r>
            <a:r>
              <a:rPr lang="en-US" sz="1800" dirty="0" err="1">
                <a:latin typeface="Courier New" panose="02070309020205020404" pitchFamily="49" charset="0"/>
                <a:cs typeface="Courier New" panose="02070309020205020404" pitchFamily="49" charset="0"/>
              </a:rPr>
              <a:t>ps</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a:t>
            </a:r>
            <a:r>
              <a:rPr lang="en-US" sz="1800" dirty="0" err="1">
                <a:latin typeface="Courier New" panose="02070309020205020404" pitchFamily="49" charset="0"/>
                <a:cs typeface="Courier New" panose="02070309020205020404" pitchFamily="49" charset="0"/>
              </a:rPr>
              <a:t>ps</a:t>
            </a:r>
            <a:r>
              <a:rPr lang="en-US" sz="1800" dirty="0">
                <a:latin typeface="Courier New" panose="02070309020205020404" pitchFamily="49" charset="0"/>
                <a:cs typeface="Courier New" panose="02070309020205020404" pitchFamily="49" charset="0"/>
              </a:rPr>
              <a:t> -a</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85985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 - Run detached</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Run a </a:t>
            </a:r>
            <a:r>
              <a:rPr lang="en-US" sz="1800" dirty="0" err="1"/>
              <a:t>nginx</a:t>
            </a:r>
            <a:r>
              <a:rPr lang="en-US" sz="1800" dirty="0"/>
              <a:t> webserver, alpine version, start it detached (a daemon, run until killed), and set up port forwarding so that port 80 can be reached from port 8080</a:t>
            </a:r>
          </a:p>
          <a:p>
            <a:r>
              <a:rPr lang="en-US" sz="1800" dirty="0"/>
              <a:t>We just downloaded and started a web server running with one command!</a:t>
            </a:r>
          </a:p>
          <a:p>
            <a:endParaRPr lang="en-US" sz="1800" dirty="0"/>
          </a:p>
          <a:p>
            <a:r>
              <a:rPr lang="en-US" sz="1800" dirty="0"/>
              <a:t>Get a web page from our server on port 8080</a:t>
            </a:r>
          </a:p>
          <a:p>
            <a:r>
              <a:rPr lang="en-US" sz="1800" dirty="0"/>
              <a:t>See the running container</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docker run --name web -d -p 8080:80 </a:t>
            </a:r>
            <a:r>
              <a:rPr lang="en-US" sz="1800" dirty="0" err="1">
                <a:latin typeface="Courier New" panose="02070309020205020404" pitchFamily="49" charset="0"/>
                <a:cs typeface="Courier New" panose="02070309020205020404" pitchFamily="49" charset="0"/>
              </a:rPr>
              <a:t>nginx:alpine</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curl localhost:8080</a:t>
            </a:r>
          </a:p>
          <a:p>
            <a:r>
              <a:rPr lang="en-US" sz="1800" dirty="0">
                <a:latin typeface="Courier New" panose="02070309020205020404" pitchFamily="49" charset="0"/>
                <a:cs typeface="Courier New" panose="02070309020205020404" pitchFamily="49" charset="0"/>
              </a:rPr>
              <a:t>$ docker </a:t>
            </a:r>
            <a:r>
              <a:rPr lang="en-US" sz="1800" dirty="0" err="1">
                <a:latin typeface="Courier New" panose="02070309020205020404" pitchFamily="49" charset="0"/>
                <a:cs typeface="Courier New" panose="02070309020205020404" pitchFamily="49" charset="0"/>
              </a:rPr>
              <a:t>ps</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95177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 - Stop, Restart, Stats</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Shut down the web container</a:t>
            </a:r>
          </a:p>
          <a:p>
            <a:r>
              <a:rPr lang="en-US" sz="1800" dirty="0"/>
              <a:t>Verify that it is no longer running</a:t>
            </a:r>
          </a:p>
          <a:p>
            <a:r>
              <a:rPr lang="en-US" sz="1800" dirty="0"/>
              <a:t>There it is, stopped</a:t>
            </a:r>
          </a:p>
          <a:p>
            <a:r>
              <a:rPr lang="en-US" sz="1800" dirty="0"/>
              <a:t>Restart the web container with all the </a:t>
            </a:r>
            <a:r>
              <a:rPr lang="en-US" sz="1800" i="1" dirty="0"/>
              <a:t>same</a:t>
            </a:r>
            <a:r>
              <a:rPr lang="en-US" sz="1800" dirty="0"/>
              <a:t> commands and ports as when it was initially ran</a:t>
            </a:r>
          </a:p>
          <a:p>
            <a:r>
              <a:rPr lang="en-US" sz="1800" dirty="0"/>
              <a:t>Verify the ports are still set up</a:t>
            </a:r>
          </a:p>
          <a:p>
            <a:r>
              <a:rPr lang="en-US" sz="1800" dirty="0"/>
              <a:t>Get that web page again</a:t>
            </a:r>
          </a:p>
          <a:p>
            <a:endParaRPr lang="en-US" sz="1800" dirty="0"/>
          </a:p>
          <a:p>
            <a:r>
              <a:rPr lang="en-US" sz="1800" dirty="0"/>
              <a:t>Get stats on running containers; like </a:t>
            </a:r>
            <a:r>
              <a:rPr lang="en-US" sz="1800" dirty="0">
                <a:latin typeface="Courier New" panose="02070309020205020404" pitchFamily="49" charset="0"/>
                <a:cs typeface="Courier New" panose="02070309020205020404" pitchFamily="49" charset="0"/>
              </a:rPr>
              <a:t>top</a:t>
            </a:r>
          </a:p>
          <a:p>
            <a:endParaRPr lang="en-US" sz="1800" dirty="0">
              <a:latin typeface="Courier New" panose="02070309020205020404" pitchFamily="49" charset="0"/>
              <a:cs typeface="Courier New" panose="02070309020205020404" pitchFamily="49" charset="0"/>
            </a:endParaRPr>
          </a:p>
          <a:p>
            <a:r>
              <a:rPr lang="en-US" sz="1800" dirty="0"/>
              <a:t>Shut down the web container</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docker stop web</a:t>
            </a:r>
          </a:p>
          <a:p>
            <a:r>
              <a:rPr lang="en-US" sz="1800" dirty="0">
                <a:latin typeface="Courier New" panose="02070309020205020404" pitchFamily="49" charset="0"/>
                <a:cs typeface="Courier New" panose="02070309020205020404" pitchFamily="49" charset="0"/>
              </a:rPr>
              <a:t>$ docker </a:t>
            </a:r>
            <a:r>
              <a:rPr lang="en-US" sz="1800" dirty="0" err="1">
                <a:latin typeface="Courier New" panose="02070309020205020404" pitchFamily="49" charset="0"/>
                <a:cs typeface="Courier New" panose="02070309020205020404" pitchFamily="49" charset="0"/>
              </a:rPr>
              <a:t>ps</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a:t>
            </a:r>
            <a:r>
              <a:rPr lang="en-US" sz="1800" dirty="0" err="1">
                <a:latin typeface="Courier New" panose="02070309020205020404" pitchFamily="49" charset="0"/>
                <a:cs typeface="Courier New" panose="02070309020205020404" pitchFamily="49" charset="0"/>
              </a:rPr>
              <a:t>ps</a:t>
            </a:r>
            <a:r>
              <a:rPr lang="en-US" sz="1800" dirty="0">
                <a:latin typeface="Courier New" panose="02070309020205020404" pitchFamily="49" charset="0"/>
                <a:cs typeface="Courier New" panose="02070309020205020404" pitchFamily="49" charset="0"/>
              </a:rPr>
              <a:t> -a</a:t>
            </a:r>
          </a:p>
          <a:p>
            <a:r>
              <a:rPr lang="en-US" sz="1800" dirty="0">
                <a:latin typeface="Courier New" panose="02070309020205020404" pitchFamily="49" charset="0"/>
                <a:cs typeface="Courier New" panose="02070309020205020404" pitchFamily="49" charset="0"/>
              </a:rPr>
              <a:t>$ docker restart web</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port web</a:t>
            </a:r>
          </a:p>
          <a:p>
            <a:r>
              <a:rPr lang="en-US" sz="1800" dirty="0">
                <a:latin typeface="Courier New" panose="02070309020205020404" pitchFamily="49" charset="0"/>
                <a:cs typeface="Courier New" panose="02070309020205020404" pitchFamily="49" charset="0"/>
              </a:rPr>
              <a:t>$ curl localhost:8080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stats</a:t>
            </a:r>
          </a:p>
          <a:p>
            <a:r>
              <a:rPr lang="en-US" sz="1800" dirty="0">
                <a:latin typeface="Courier New" panose="02070309020205020404" pitchFamily="49" charset="0"/>
                <a:cs typeface="Courier New" panose="02070309020205020404" pitchFamily="49" charset="0"/>
              </a:rPr>
              <a:t>CTRL+C</a:t>
            </a:r>
          </a:p>
          <a:p>
            <a:r>
              <a:rPr lang="en-US" sz="1800" dirty="0">
                <a:latin typeface="Courier New" panose="02070309020205020404" pitchFamily="49" charset="0"/>
                <a:cs typeface="Courier New" panose="02070309020205020404" pitchFamily="49" charset="0"/>
              </a:rPr>
              <a:t>$ docker stop web</a:t>
            </a: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88209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Care</a:t>
            </a:r>
          </a:p>
        </p:txBody>
      </p:sp>
      <p:sp>
        <p:nvSpPr>
          <p:cNvPr id="3" name="Content Placeholder 2"/>
          <p:cNvSpPr>
            <a:spLocks noGrp="1"/>
          </p:cNvSpPr>
          <p:nvPr>
            <p:ph idx="1"/>
          </p:nvPr>
        </p:nvSpPr>
        <p:spPr/>
        <p:txBody>
          <a:bodyPr>
            <a:normAutofit/>
          </a:bodyPr>
          <a:lstStyle/>
          <a:p>
            <a:r>
              <a:rPr lang="en-US" dirty="0"/>
              <a:t>Because someday you’ll have to:</a:t>
            </a:r>
          </a:p>
          <a:p>
            <a:pPr lvl="1"/>
            <a:r>
              <a:rPr lang="en-US" dirty="0"/>
              <a:t>Run a ton of programs all at once</a:t>
            </a:r>
          </a:p>
          <a:p>
            <a:pPr lvl="1"/>
            <a:r>
              <a:rPr lang="en-US" dirty="0"/>
              <a:t>Run a complicated, multi-process system, where taking the whole thing down at once to upgrade or repair part of it is unfeasible</a:t>
            </a:r>
          </a:p>
          <a:p>
            <a:pPr lvl="1"/>
            <a:r>
              <a:rPr lang="en-US" dirty="0"/>
              <a:t>Work on a system whose functionality needs to be ultraportable and/or ephemeral</a:t>
            </a:r>
          </a:p>
          <a:p>
            <a:pPr lvl="1"/>
            <a:r>
              <a:rPr lang="en-US" dirty="0"/>
              <a:t>Want to download fully functional, no-configuration-needed instances of WordPress, </a:t>
            </a:r>
            <a:r>
              <a:rPr lang="en-US" dirty="0" err="1"/>
              <a:t>etcd</a:t>
            </a:r>
            <a:r>
              <a:rPr lang="en-US" dirty="0"/>
              <a:t>., Apache, Nginx, MongoDB, MySQL, RabbitMQ, Python, or a ton of other complicated programs</a:t>
            </a:r>
          </a:p>
          <a:p>
            <a:pPr lvl="1"/>
            <a:endParaRPr lang="en-US" dirty="0">
              <a:solidFill>
                <a:srgbClr val="FF0000"/>
              </a:solidFill>
            </a:endParaRPr>
          </a:p>
          <a:p>
            <a:pPr lvl="1"/>
            <a:endParaRPr lang="en-US" dirty="0">
              <a:solidFill>
                <a:srgbClr val="FF0000"/>
              </a:solidFill>
            </a:endParaRPr>
          </a:p>
          <a:p>
            <a:pPr lvl="1"/>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6508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 - Remove</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Let’s get rid of that container instance built from the older version of the alpine image</a:t>
            </a:r>
          </a:p>
          <a:p>
            <a:r>
              <a:rPr lang="en-US" sz="1800" dirty="0"/>
              <a:t>Display all containers</a:t>
            </a:r>
          </a:p>
          <a:p>
            <a:r>
              <a:rPr lang="en-US" sz="1800" dirty="0"/>
              <a:t>Remove the older version container</a:t>
            </a:r>
            <a:br>
              <a:rPr lang="en-US" sz="1800" dirty="0"/>
            </a:br>
            <a:endParaRPr lang="en-US" sz="1800" dirty="0"/>
          </a:p>
          <a:p>
            <a:r>
              <a:rPr lang="en-US" sz="1800" dirty="0"/>
              <a:t>Now, let’s get rid of the older version image itself</a:t>
            </a:r>
          </a:p>
          <a:p>
            <a:r>
              <a:rPr lang="en-US" sz="1800" dirty="0"/>
              <a:t>Here’s the image</a:t>
            </a:r>
          </a:p>
          <a:p>
            <a:r>
              <a:rPr lang="en-US" sz="1800" dirty="0"/>
              <a:t>Remove it</a:t>
            </a:r>
          </a:p>
          <a:p>
            <a:pPr lvl="1"/>
            <a:r>
              <a:rPr lang="en-US" sz="1400" dirty="0"/>
              <a:t>Note that the text returned talks about the “tag” 3.5</a:t>
            </a:r>
          </a:p>
          <a:p>
            <a:pPr lvl="1"/>
            <a:r>
              <a:rPr lang="en-US" sz="1400" dirty="0"/>
              <a:t>Tags can hold a version number, sure, or a text label like “alpine” as we saw with </a:t>
            </a:r>
            <a:r>
              <a:rPr lang="en-US" sz="1400" dirty="0" err="1"/>
              <a:t>nginx</a:t>
            </a:r>
            <a:endParaRPr lang="en-US" sz="1400" dirty="0"/>
          </a:p>
          <a:p>
            <a:pPr lvl="1"/>
            <a:r>
              <a:rPr lang="en-US" sz="1400" dirty="0"/>
              <a:t>When an image has no tags left, </a:t>
            </a:r>
            <a:r>
              <a:rPr lang="en-US" sz="1400" i="1" dirty="0"/>
              <a:t>that’s</a:t>
            </a:r>
            <a:r>
              <a:rPr lang="en-US" sz="1400" dirty="0"/>
              <a:t> what causes it to be removed</a:t>
            </a:r>
          </a:p>
          <a:p>
            <a:pPr lvl="1"/>
            <a:r>
              <a:rPr lang="en-US" sz="1400" dirty="0"/>
              <a:t>Images can be “copied” by giving them a tag - that other tag can be used to start that copy up</a:t>
            </a:r>
          </a:p>
          <a:p>
            <a:r>
              <a:rPr lang="en-US" sz="1800" dirty="0"/>
              <a:t>Check images to see it’s gone</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a:t>
            </a:r>
            <a:r>
              <a:rPr lang="en-US" sz="1800" dirty="0" err="1">
                <a:latin typeface="Courier New" panose="02070309020205020404" pitchFamily="49" charset="0"/>
                <a:cs typeface="Courier New" panose="02070309020205020404" pitchFamily="49" charset="0"/>
              </a:rPr>
              <a:t>ps</a:t>
            </a:r>
            <a:r>
              <a:rPr lang="en-US" sz="1800" dirty="0">
                <a:latin typeface="Courier New" panose="02070309020205020404" pitchFamily="49" charset="0"/>
                <a:cs typeface="Courier New" panose="02070309020205020404" pitchFamily="49" charset="0"/>
              </a:rPr>
              <a:t> -a</a:t>
            </a:r>
          </a:p>
          <a:p>
            <a:r>
              <a:rPr lang="en-US" sz="1800" dirty="0">
                <a:latin typeface="Courier New" panose="02070309020205020404" pitchFamily="49" charset="0"/>
                <a:cs typeface="Courier New" panose="02070309020205020404" pitchFamily="49" charset="0"/>
              </a:rPr>
              <a:t>$ docker container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&lt;random name of alpine:3.5&gt;</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images</a:t>
            </a:r>
          </a:p>
          <a:p>
            <a:r>
              <a:rPr lang="en-US" sz="1800" dirty="0">
                <a:latin typeface="Courier New" panose="02070309020205020404" pitchFamily="49" charset="0"/>
                <a:cs typeface="Courier New" panose="02070309020205020404" pitchFamily="49" charset="0"/>
              </a:rPr>
              <a:t>$ docker image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alpine:3.5</a:t>
            </a: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images</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66893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 - Remove All Exited</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2578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You're going to end up with a lot of old containers!</a:t>
            </a:r>
          </a:p>
          <a:p>
            <a:r>
              <a:rPr lang="en-US" sz="1800" dirty="0"/>
              <a:t>Get a list of exited containers</a:t>
            </a:r>
          </a:p>
          <a:p>
            <a:pPr lvl="1"/>
            <a:r>
              <a:rPr lang="en-US" sz="1600" dirty="0"/>
              <a:t>-q flag means to only display the IDs</a:t>
            </a:r>
          </a:p>
          <a:p>
            <a:pPr lvl="1"/>
            <a:r>
              <a:rPr lang="en-US" sz="1600" dirty="0"/>
              <a:t>-f flag means to filter, where a state parameter (status, name, etc.) is given followed by one of:</a:t>
            </a:r>
          </a:p>
          <a:p>
            <a:pPr lvl="2"/>
            <a:r>
              <a:rPr lang="en-US" sz="1600" dirty="0"/>
              <a:t>created, restarting, running, removing, paused, exited, </a:t>
            </a:r>
            <a:r>
              <a:rPr lang="en-US" sz="1600" dirty="0" err="1"/>
              <a:t>deaddocker</a:t>
            </a:r>
            <a:endParaRPr lang="en-US" sz="1600" dirty="0"/>
          </a:p>
          <a:p>
            <a:r>
              <a:rPr lang="en-US" sz="1800" dirty="0"/>
              <a:t>Here's to remove them all at once: get the list of results from a subshell, then provide it to the standard remove command</a:t>
            </a:r>
          </a:p>
          <a:p>
            <a:r>
              <a:rPr lang="en-US" sz="1800" dirty="0"/>
              <a:t>Look Ma, no containers</a:t>
            </a:r>
          </a:p>
          <a:p>
            <a:endParaRPr lang="en-US" sz="1800" dirty="0"/>
          </a:p>
          <a:p>
            <a:r>
              <a:rPr lang="en-US" sz="1800" dirty="0"/>
              <a:t>The --</a:t>
            </a:r>
            <a:r>
              <a:rPr lang="en-US" sz="1800" dirty="0" err="1"/>
              <a:t>rm</a:t>
            </a:r>
            <a:r>
              <a:rPr lang="en-US" sz="1800" dirty="0"/>
              <a:t> flag automatically deletes the container after it terminates, </a:t>
            </a:r>
            <a:r>
              <a:rPr lang="en-US" sz="1800" b="1" dirty="0"/>
              <a:t>which is the container paradigm</a:t>
            </a:r>
          </a:p>
          <a:p>
            <a:r>
              <a:rPr lang="en-US" sz="1800" dirty="0"/>
              <a:t>See, no hello-world!</a:t>
            </a:r>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v-SE" sz="1800" dirty="0">
              <a:latin typeface="Courier New" panose="02070309020205020404" pitchFamily="49" charset="0"/>
              <a:cs typeface="Courier New" panose="02070309020205020404" pitchFamily="49" charset="0"/>
            </a:endParaRPr>
          </a:p>
          <a:p>
            <a:r>
              <a:rPr lang="sv-SE" sz="1800" dirty="0">
                <a:latin typeface="Courier New" panose="02070309020205020404" pitchFamily="49" charset="0"/>
                <a:cs typeface="Courier New" panose="02070309020205020404" pitchFamily="49" charset="0"/>
              </a:rPr>
              <a:t>docker ps -q -f status=exited</a:t>
            </a:r>
          </a:p>
          <a:p>
            <a:endParaRPr lang="sv-SE" sz="1800" dirty="0">
              <a:latin typeface="Courier New" panose="02070309020205020404" pitchFamily="49" charset="0"/>
              <a:cs typeface="Courier New" panose="02070309020205020404" pitchFamily="49" charset="0"/>
            </a:endParaRPr>
          </a:p>
          <a:p>
            <a:pPr marL="0" indent="0">
              <a:buNone/>
            </a:pPr>
            <a:endParaRPr lang="sv-SE" dirty="0">
              <a:latin typeface="Courier New" panose="02070309020205020404" pitchFamily="49" charset="0"/>
              <a:cs typeface="Courier New" panose="02070309020205020404" pitchFamily="49" charset="0"/>
            </a:endParaRPr>
          </a:p>
          <a:p>
            <a:pPr marL="0" indent="0">
              <a:buNone/>
            </a:pPr>
            <a:endParaRPr lang="sv-SE" sz="2000" dirty="0">
              <a:latin typeface="Courier New" panose="02070309020205020404" pitchFamily="49" charset="0"/>
              <a:cs typeface="Courier New" panose="02070309020205020404" pitchFamily="49" charset="0"/>
            </a:endParaRPr>
          </a:p>
          <a:p>
            <a:r>
              <a:rPr lang="sv-SE" sz="1800" dirty="0">
                <a:latin typeface="Courier New" panose="02070309020205020404" pitchFamily="49" charset="0"/>
                <a:cs typeface="Courier New" panose="02070309020205020404" pitchFamily="49" charset="0"/>
              </a:rPr>
              <a:t>$ docker container rm $(docker ps -q -f status=exited)</a:t>
            </a:r>
          </a:p>
          <a:p>
            <a:endParaRPr lang="sv-SE" sz="600" dirty="0">
              <a:latin typeface="Courier New" panose="02070309020205020404" pitchFamily="49" charset="0"/>
              <a:cs typeface="Courier New" panose="02070309020205020404" pitchFamily="49" charset="0"/>
            </a:endParaRPr>
          </a:p>
          <a:p>
            <a:r>
              <a:rPr lang="sv-SE" sz="1800" dirty="0">
                <a:latin typeface="Courier New" panose="02070309020205020404" pitchFamily="49" charset="0"/>
                <a:cs typeface="Courier New" panose="02070309020205020404" pitchFamily="49" charset="0"/>
              </a:rPr>
              <a:t>$ docker ps -a</a:t>
            </a:r>
          </a:p>
          <a:p>
            <a:endParaRPr lang="sv-SE" sz="2000" dirty="0">
              <a:latin typeface="Courier New" panose="02070309020205020404" pitchFamily="49" charset="0"/>
              <a:cs typeface="Courier New" panose="02070309020205020404" pitchFamily="49" charset="0"/>
            </a:endParaRPr>
          </a:p>
          <a:p>
            <a:r>
              <a:rPr lang="sv-SE" sz="1800" dirty="0">
                <a:latin typeface="Courier New" panose="02070309020205020404" pitchFamily="49" charset="0"/>
                <a:cs typeface="Courier New" panose="02070309020205020404" pitchFamily="49" charset="0"/>
              </a:rPr>
              <a:t>$ docker run --rm hello-world</a:t>
            </a:r>
            <a:br>
              <a:rPr lang="sv-SE" sz="1800" dirty="0">
                <a:latin typeface="Courier New" panose="02070309020205020404" pitchFamily="49" charset="0"/>
                <a:cs typeface="Courier New" panose="02070309020205020404" pitchFamily="49" charset="0"/>
              </a:rPr>
            </a:br>
            <a:endParaRPr lang="sv-SE" sz="1800" dirty="0">
              <a:latin typeface="Courier New" panose="02070309020205020404" pitchFamily="49" charset="0"/>
              <a:cs typeface="Courier New" panose="02070309020205020404" pitchFamily="49" charset="0"/>
            </a:endParaRPr>
          </a:p>
          <a:p>
            <a:r>
              <a:rPr lang="sv-SE" sz="1800" dirty="0">
                <a:latin typeface="Courier New" panose="02070309020205020404" pitchFamily="49" charset="0"/>
                <a:cs typeface="Courier New" panose="02070309020205020404" pitchFamily="49" charset="0"/>
              </a:rPr>
              <a:t>$ docker ps -a</a:t>
            </a:r>
          </a:p>
          <a:p>
            <a:endParaRPr lang="sv-SE"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65700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 - Interactive</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Let’s run a docker alpine container in interactive mode, so we get a CLI interface!</a:t>
            </a:r>
          </a:p>
          <a:p>
            <a:endParaRPr lang="en-US" sz="1800" dirty="0"/>
          </a:p>
          <a:p>
            <a:r>
              <a:rPr lang="en-US" sz="1800" dirty="0"/>
              <a:t>Run commands!</a:t>
            </a:r>
          </a:p>
          <a:p>
            <a:endParaRPr lang="en-US" sz="1800" dirty="0"/>
          </a:p>
          <a:p>
            <a:endParaRPr lang="en-US" sz="1800" dirty="0"/>
          </a:p>
          <a:p>
            <a:r>
              <a:rPr lang="en-US" sz="1800" dirty="0"/>
              <a:t>Can we get out of this container and leave it running? This is called detaching.</a:t>
            </a:r>
          </a:p>
          <a:p>
            <a:r>
              <a:rPr lang="en-US" sz="1800" dirty="0"/>
              <a:t>Back in our VM</a:t>
            </a:r>
          </a:p>
          <a:p>
            <a:r>
              <a:rPr lang="en-US" sz="1800" dirty="0"/>
              <a:t>See how it is still running?</a:t>
            </a:r>
          </a:p>
          <a:p>
            <a:endParaRPr lang="en-US" sz="1800" dirty="0"/>
          </a:p>
          <a:p>
            <a:r>
              <a:rPr lang="en-US" sz="1800" dirty="0"/>
              <a:t>Here’s how we (re)attach to that container</a:t>
            </a:r>
          </a:p>
          <a:p>
            <a:r>
              <a:rPr lang="en-US" sz="1800" dirty="0"/>
              <a:t>Kill off the shell from within</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docker run -it alpine </a:t>
            </a:r>
            <a:r>
              <a:rPr lang="en-US" sz="1800" dirty="0" err="1">
                <a:latin typeface="Courier New" panose="02070309020205020404" pitchFamily="49" charset="0"/>
                <a:cs typeface="Courier New" panose="02070309020205020404" pitchFamily="49" charset="0"/>
              </a:rPr>
              <a:t>sh</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ls -</a:t>
            </a:r>
            <a:r>
              <a:rPr lang="en-US" sz="1800" dirty="0" err="1">
                <a:latin typeface="Courier New" panose="02070309020205020404" pitchFamily="49" charset="0"/>
                <a:cs typeface="Courier New" panose="02070309020205020404" pitchFamily="49" charset="0"/>
              </a:rPr>
              <a:t>pla</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ping www.google.com</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CTRL+P then CTRL+Q</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ls -</a:t>
            </a:r>
            <a:r>
              <a:rPr lang="en-US" sz="1800" dirty="0" err="1">
                <a:latin typeface="Courier New" panose="02070309020205020404" pitchFamily="49" charset="0"/>
                <a:cs typeface="Courier New" panose="02070309020205020404" pitchFamily="49" charset="0"/>
              </a:rPr>
              <a:t>pla</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a:t>
            </a:r>
            <a:r>
              <a:rPr lang="en-US" sz="1800" dirty="0" err="1">
                <a:latin typeface="Courier New" panose="02070309020205020404" pitchFamily="49" charset="0"/>
                <a:cs typeface="Courier New" panose="02070309020205020404" pitchFamily="49" charset="0"/>
              </a:rPr>
              <a:t>ps</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attach &lt;random </a:t>
            </a:r>
            <a:r>
              <a:rPr lang="en-US" sz="1800" dirty="0" err="1">
                <a:latin typeface="Courier New" panose="02070309020205020404" pitchFamily="49" charset="0"/>
                <a:cs typeface="Courier New" panose="02070309020205020404" pitchFamily="49" charset="0"/>
              </a:rPr>
              <a:t>cont</a:t>
            </a:r>
            <a:r>
              <a:rPr lang="en-US" sz="1800" dirty="0">
                <a:latin typeface="Courier New" panose="02070309020205020404" pitchFamily="49" charset="0"/>
                <a:cs typeface="Courier New" panose="02070309020205020404" pitchFamily="49" charset="0"/>
              </a:rPr>
              <a:t> name&gt;</a:t>
            </a:r>
          </a:p>
          <a:p>
            <a:r>
              <a:rPr lang="en-US" sz="1800" dirty="0">
                <a:latin typeface="Courier New" panose="02070309020205020404" pitchFamily="49" charset="0"/>
                <a:cs typeface="Courier New" panose="02070309020205020404" pitchFamily="49" charset="0"/>
              </a:rPr>
              <a:t># exit</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28176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0262" cy="1325563"/>
          </a:xfrm>
        </p:spPr>
        <p:txBody>
          <a:bodyPr/>
          <a:lstStyle/>
          <a:p>
            <a:r>
              <a:rPr lang="en-US" dirty="0"/>
              <a:t>Getting Our Containers Somewhere Else - Repo</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First, we need a way to get our containers off of our local machine</a:t>
            </a:r>
          </a:p>
          <a:p>
            <a:r>
              <a:rPr lang="en-US" sz="1800" dirty="0"/>
              <a:t>To do this, we'll use the default Docker registry, Docker Hub</a:t>
            </a:r>
          </a:p>
          <a:p>
            <a:r>
              <a:rPr lang="en-US" sz="1800" dirty="0"/>
              <a:t>First, sign up for an account at docker.com (which is Docker Hub)</a:t>
            </a:r>
          </a:p>
          <a:p>
            <a:r>
              <a:rPr lang="en-US" sz="1800" dirty="0"/>
              <a:t>From your docker hub dashboard, create a new private repository</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err="1">
              <a:latin typeface="Calibri" panose="020F0502020204030204" pitchFamily="34" charset="0"/>
              <a:cs typeface="Calibri" panose="020F0502020204030204" pitchFamily="34" charset="0"/>
            </a:endParaRPr>
          </a:p>
          <a:p>
            <a:endParaRPr lang="en-US" sz="1800" dirty="0" err="1">
              <a:latin typeface="Calibri" panose="020F0502020204030204" pitchFamily="34" charset="0"/>
              <a:cs typeface="Calibri" panose="020F0502020204030204" pitchFamily="34" charset="0"/>
            </a:endParaRPr>
          </a:p>
          <a:p>
            <a:endParaRPr lang="en-US" sz="1800" dirty="0" err="1">
              <a:latin typeface="Calibri" panose="020F0502020204030204" pitchFamily="34" charset="0"/>
              <a:cs typeface="Calibri" panose="020F0502020204030204" pitchFamily="34" charset="0"/>
            </a:endParaRPr>
          </a:p>
          <a:p>
            <a:endParaRPr lang="en-US" sz="1800" dirty="0" err="1">
              <a:latin typeface="Calibri" panose="020F0502020204030204" pitchFamily="34" charset="0"/>
              <a:cs typeface="Calibri" panose="020F0502020204030204" pitchFamily="34" charset="0"/>
            </a:endParaRPr>
          </a:p>
          <a:p>
            <a:endParaRPr lang="en-US" sz="1800" dirty="0" err="1">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Log into hub.docker.com, show Dashboard</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4067369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38282" cy="1325563"/>
          </a:xfrm>
        </p:spPr>
        <p:txBody>
          <a:bodyPr/>
          <a:lstStyle/>
          <a:p>
            <a:r>
              <a:rPr lang="en-US" dirty="0"/>
              <a:t>Getting Our Containers Somewhere Else - Push</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Remember that you don't push containers (instances of images) - you only push images (the templates)</a:t>
            </a:r>
          </a:p>
          <a:p>
            <a:r>
              <a:rPr lang="en-US" sz="1800" dirty="0"/>
              <a:t>Copy an image (this is just a clone of the existing one)</a:t>
            </a:r>
          </a:p>
          <a:p>
            <a:r>
              <a:rPr lang="en-US" sz="1800" dirty="0"/>
              <a:t>See the new clone</a:t>
            </a:r>
          </a:p>
          <a:p>
            <a:endParaRPr lang="en-US" sz="1800" dirty="0"/>
          </a:p>
          <a:p>
            <a:r>
              <a:rPr lang="en-US" sz="1800" dirty="0"/>
              <a:t>Login to Docker Hub, which </a:t>
            </a:r>
            <a:r>
              <a:rPr lang="en-US" sz="1800" b="1" dirty="0"/>
              <a:t>persists through reboot!</a:t>
            </a:r>
          </a:p>
          <a:p>
            <a:r>
              <a:rPr lang="en-US" sz="1800" dirty="0"/>
              <a:t>Now upload the image to the repo that shares the same name</a:t>
            </a:r>
          </a:p>
          <a:p>
            <a:endParaRPr lang="en-US" sz="1800" dirty="0"/>
          </a:p>
          <a:p>
            <a:endParaRPr lang="en-US" sz="1800" dirty="0"/>
          </a:p>
          <a:p>
            <a:r>
              <a:rPr lang="en-US" sz="1800" dirty="0"/>
              <a:t>Logout when you're ready</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tag hello-world </a:t>
            </a:r>
            <a:r>
              <a:rPr lang="en-US" sz="1800" dirty="0" err="1">
                <a:latin typeface="Courier New" panose="02070309020205020404" pitchFamily="49" charset="0"/>
                <a:cs typeface="Courier New" panose="02070309020205020404" pitchFamily="49" charset="0"/>
              </a:rPr>
              <a:t>stonesand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brewpriv:hello-world</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images</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login --username </a:t>
            </a:r>
            <a:r>
              <a:rPr lang="en-US" sz="1800" dirty="0" err="1">
                <a:latin typeface="Courier New" panose="02070309020205020404" pitchFamily="49" charset="0"/>
                <a:cs typeface="Courier New" panose="02070309020205020404" pitchFamily="49" charset="0"/>
              </a:rPr>
              <a:t>stonesand</a:t>
            </a:r>
            <a:r>
              <a:rPr lang="en-US" sz="1800" dirty="0">
                <a:latin typeface="Courier New" panose="02070309020205020404" pitchFamily="49" charset="0"/>
                <a:cs typeface="Courier New" panose="02070309020205020404" pitchFamily="49" charset="0"/>
              </a:rPr>
              <a:t> --password-stdin &lt; ~/.docker/creds</a:t>
            </a:r>
          </a:p>
          <a:p>
            <a:r>
              <a:rPr lang="en-US" sz="1800" dirty="0">
                <a:latin typeface="Courier New" panose="02070309020205020404" pitchFamily="49" charset="0"/>
                <a:cs typeface="Courier New" panose="02070309020205020404" pitchFamily="49" charset="0"/>
              </a:rPr>
              <a:t>$ docker push </a:t>
            </a:r>
            <a:r>
              <a:rPr lang="en-US" sz="1800" dirty="0" err="1">
                <a:latin typeface="Courier New" panose="02070309020205020404" pitchFamily="49" charset="0"/>
                <a:cs typeface="Courier New" panose="02070309020205020404" pitchFamily="49" charset="0"/>
              </a:rPr>
              <a:t>stonesand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brewpriv:hello-world</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r>
              <a:rPr lang="en-US" sz="1800" dirty="0">
                <a:cs typeface="Courier New" panose="02070309020205020404" pitchFamily="49" charset="0"/>
              </a:rPr>
              <a:t>See it at docker.com-&gt;</a:t>
            </a:r>
            <a:r>
              <a:rPr lang="en-US" sz="1800" dirty="0" err="1">
                <a:cs typeface="Courier New" panose="02070309020205020404" pitchFamily="49" charset="0"/>
              </a:rPr>
              <a:t>brewpriv</a:t>
            </a:r>
            <a:r>
              <a:rPr lang="en-US" sz="1800" dirty="0">
                <a:cs typeface="Courier New" panose="02070309020205020404" pitchFamily="49" charset="0"/>
              </a:rPr>
              <a:t>-&gt;Tags</a:t>
            </a:r>
          </a:p>
          <a:p>
            <a:r>
              <a:rPr lang="en-US" sz="1800" dirty="0">
                <a:latin typeface="Courier New" panose="02070309020205020404" pitchFamily="49" charset="0"/>
                <a:cs typeface="Courier New" panose="02070309020205020404" pitchFamily="49" charset="0"/>
              </a:rPr>
              <a:t>$ docker logout</a:t>
            </a:r>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554666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Our Containers Somewhere Else - Pull</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Do a test pull to make sure it uploaded correctly</a:t>
            </a:r>
            <a:br>
              <a:rPr lang="en-US" sz="1800" dirty="0"/>
            </a:br>
            <a:endParaRPr lang="en-US" sz="1800" dirty="0"/>
          </a:p>
          <a:p>
            <a:r>
              <a:rPr lang="en-US" sz="1800" dirty="0"/>
              <a:t>Logout when you're ready</a:t>
            </a:r>
          </a:p>
          <a:p>
            <a:endParaRPr lang="en-US" sz="1800" dirty="0"/>
          </a:p>
          <a:p>
            <a:r>
              <a:rPr lang="en-US" sz="1800" dirty="0"/>
              <a:t>Connect to another machine that has Docker installed (note: OSU's servers don't have Docker installer)</a:t>
            </a:r>
          </a:p>
          <a:p>
            <a:endParaRPr lang="en-US" sz="1800" dirty="0"/>
          </a:p>
          <a:p>
            <a:r>
              <a:rPr lang="en-US" sz="1800" dirty="0"/>
              <a:t>Initiate the same pull command</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865178"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docker pull </a:t>
            </a:r>
            <a:r>
              <a:rPr lang="en-US" sz="1800" dirty="0" err="1">
                <a:latin typeface="Courier New" panose="02070309020205020404" pitchFamily="49" charset="0"/>
                <a:cs typeface="Courier New" panose="02070309020205020404" pitchFamily="49" charset="0"/>
              </a:rPr>
              <a:t>stonesand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brewpriv:hello-world</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docker logout</a:t>
            </a: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864961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32DC-2B31-4D59-B5CE-338C6B73AE6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5F6519-4336-4810-AA04-38A1D000AB98}"/>
              </a:ext>
            </a:extLst>
          </p:cNvPr>
          <p:cNvSpPr>
            <a:spLocks noGrp="1"/>
          </p:cNvSpPr>
          <p:nvPr>
            <p:ph idx="1"/>
          </p:nvPr>
        </p:nvSpPr>
        <p:spPr/>
        <p:txBody>
          <a:bodyPr/>
          <a:lstStyle/>
          <a:p>
            <a:r>
              <a:rPr lang="en-US" dirty="0"/>
              <a:t>Docker is an incredibly powerful tool to test out software and do Continuous Integration:</a:t>
            </a:r>
          </a:p>
          <a:p>
            <a:pPr lvl="1"/>
            <a:r>
              <a:rPr lang="en-US" dirty="0"/>
              <a:t>Safely</a:t>
            </a:r>
          </a:p>
          <a:p>
            <a:pPr lvl="1"/>
            <a:r>
              <a:rPr lang="en-US" dirty="0"/>
              <a:t>Quickly</a:t>
            </a:r>
          </a:p>
          <a:p>
            <a:pPr lvl="1"/>
            <a:r>
              <a:rPr lang="en-US" dirty="0"/>
              <a:t>Easily distributable</a:t>
            </a:r>
          </a:p>
          <a:p>
            <a:pPr lvl="1"/>
            <a:endParaRPr lang="en-US" dirty="0"/>
          </a:p>
          <a:p>
            <a:r>
              <a:rPr lang="en-US" dirty="0"/>
              <a:t>Our next lecture will show how to build your </a:t>
            </a:r>
            <a:r>
              <a:rPr lang="en-US"/>
              <a:t>own images!</a:t>
            </a:r>
            <a:endParaRPr lang="en-US" dirty="0"/>
          </a:p>
        </p:txBody>
      </p:sp>
      <p:sp>
        <p:nvSpPr>
          <p:cNvPr id="7" name="Rectangle 6">
            <a:extLst>
              <a:ext uri="{FF2B5EF4-FFF2-40B4-BE49-F238E27FC236}">
                <a16:creationId xmlns:a16="http://schemas.microsoft.com/office/drawing/2014/main" id="{2E99AFAE-B5D1-44C6-ABD1-2618EDF086E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621B618-F52F-4A14-AB3B-3976A5BFA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1420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Care, In Context</a:t>
            </a:r>
          </a:p>
        </p:txBody>
      </p:sp>
      <p:sp>
        <p:nvSpPr>
          <p:cNvPr id="3" name="Content Placeholder 2"/>
          <p:cNvSpPr>
            <a:spLocks noGrp="1"/>
          </p:cNvSpPr>
          <p:nvPr>
            <p:ph idx="1"/>
          </p:nvPr>
        </p:nvSpPr>
        <p:spPr>
          <a:xfrm>
            <a:off x="838200" y="1825625"/>
            <a:ext cx="10515600" cy="4601808"/>
          </a:xfrm>
        </p:spPr>
        <p:txBody>
          <a:bodyPr>
            <a:normAutofit/>
          </a:bodyPr>
          <a:lstStyle/>
          <a:p>
            <a:r>
              <a:rPr lang="en-US" dirty="0"/>
              <a:t>The containers we’re going to talk about are something that will get you jobs, but unless you’re running a really big system, you’re less-likely to use in a </a:t>
            </a:r>
            <a:r>
              <a:rPr lang="en-US" i="1" dirty="0"/>
              <a:t>small</a:t>
            </a:r>
            <a:r>
              <a:rPr lang="en-US" dirty="0"/>
              <a:t> production environment</a:t>
            </a:r>
          </a:p>
          <a:p>
            <a:r>
              <a:rPr lang="en-US" dirty="0"/>
              <a:t>But for development, research, practice, dangerous trials, training, and being on the cutting edge, you </a:t>
            </a:r>
            <a:r>
              <a:rPr lang="en-US" i="1" dirty="0"/>
              <a:t>need</a:t>
            </a:r>
            <a:r>
              <a:rPr lang="en-US" dirty="0"/>
              <a:t> to know what they are and how to use them</a:t>
            </a:r>
          </a:p>
          <a:p>
            <a:r>
              <a:rPr lang="en-US" dirty="0"/>
              <a:t>They’re a now </a:t>
            </a:r>
            <a:r>
              <a:rPr lang="en-US" dirty="0" err="1"/>
              <a:t>defacto</a:t>
            </a:r>
            <a:r>
              <a:rPr lang="en-US" dirty="0"/>
              <a:t>-required </a:t>
            </a:r>
            <a:r>
              <a:rPr lang="en-US" dirty="0" err="1"/>
              <a:t>devops</a:t>
            </a:r>
            <a:r>
              <a:rPr lang="en-US" dirty="0"/>
              <a:t> tool</a:t>
            </a:r>
          </a:p>
          <a:p>
            <a:pPr lvl="1"/>
            <a:endParaRPr lang="en-US" dirty="0">
              <a:solidFill>
                <a:srgbClr val="FF0000"/>
              </a:solidFill>
            </a:endParaRPr>
          </a:p>
          <a:p>
            <a:pPr lvl="1"/>
            <a:endParaRPr lang="en-US" dirty="0">
              <a:solidFill>
                <a:srgbClr val="FF0000"/>
              </a:solidFill>
            </a:endParaRPr>
          </a:p>
          <a:p>
            <a:pPr lvl="1"/>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9769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p:txBody>
          <a:bodyPr/>
          <a:lstStyle/>
          <a:p>
            <a:r>
              <a:rPr lang="en-US" dirty="0"/>
              <a:t>Containers are a form of process isolation</a:t>
            </a:r>
          </a:p>
          <a:p>
            <a:r>
              <a:rPr lang="en-US" dirty="0"/>
              <a:t>These specially-encapsulated processes have no connection to other processes running on the same computer, except those network connections that you set up via port forwarding</a:t>
            </a:r>
          </a:p>
          <a:p>
            <a:r>
              <a:rPr lang="en-US" dirty="0"/>
              <a:t>Each non-running container is essentially a zip file with its own filesystem, and metadata about the container</a:t>
            </a:r>
          </a:p>
          <a:p>
            <a:r>
              <a:rPr lang="en-US" dirty="0"/>
              <a:t>Importantly, this bundled filesystem </a:t>
            </a:r>
            <a:r>
              <a:rPr lang="en-US" i="1" dirty="0"/>
              <a:t>contains the dependencies</a:t>
            </a:r>
            <a:r>
              <a:rPr lang="en-US" dirty="0"/>
              <a:t> needed to run the container</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06542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 Apache Example</a:t>
            </a:r>
          </a:p>
        </p:txBody>
      </p:sp>
      <p:sp>
        <p:nvSpPr>
          <p:cNvPr id="3" name="Content Placeholder 2"/>
          <p:cNvSpPr>
            <a:spLocks noGrp="1"/>
          </p:cNvSpPr>
          <p:nvPr>
            <p:ph idx="1"/>
          </p:nvPr>
        </p:nvSpPr>
        <p:spPr/>
        <p:txBody>
          <a:bodyPr>
            <a:normAutofit/>
          </a:bodyPr>
          <a:lstStyle/>
          <a:p>
            <a:r>
              <a:rPr lang="en-US" dirty="0"/>
              <a:t>E.g., an Apache container is a binary package of executables and files that contains:</a:t>
            </a:r>
          </a:p>
          <a:p>
            <a:pPr lvl="1"/>
            <a:r>
              <a:rPr lang="en-US" dirty="0"/>
              <a:t>The program you want to run (Apache, whose main process is </a:t>
            </a:r>
            <a:r>
              <a:rPr lang="en-US" dirty="0" err="1">
                <a:latin typeface="Courier New" panose="02070309020205020404" pitchFamily="49" charset="0"/>
                <a:cs typeface="Courier New" panose="02070309020205020404" pitchFamily="49" charset="0"/>
              </a:rPr>
              <a:t>httpd</a:t>
            </a:r>
            <a:r>
              <a:rPr lang="en-US" dirty="0"/>
              <a:t>)</a:t>
            </a:r>
          </a:p>
          <a:p>
            <a:pPr lvl="1"/>
            <a:r>
              <a:rPr lang="en-US" dirty="0"/>
              <a:t>The parts of the OS (CentOS, say) that the program will use</a:t>
            </a:r>
          </a:p>
          <a:p>
            <a:pPr lvl="1"/>
            <a:r>
              <a:rPr lang="en-US" dirty="0"/>
              <a:t>The particular library dependencies needed by Apache (</a:t>
            </a:r>
            <a:r>
              <a:rPr lang="en-US" dirty="0" err="1"/>
              <a:t>libxml</a:t>
            </a:r>
            <a:r>
              <a:rPr lang="en-US" dirty="0"/>
              <a:t>, etc.)</a:t>
            </a:r>
          </a:p>
          <a:p>
            <a:r>
              <a:rPr lang="en-US" dirty="0"/>
              <a:t>You can run this container, which starts up the Apache server in its own little sandbox, where it thinks it’s running on CentOS, all properly configured! Start it, stop it, start a million of them!</a:t>
            </a:r>
          </a:p>
          <a:p>
            <a:pPr lvl="1"/>
            <a:r>
              <a:rPr lang="en-US" dirty="0"/>
              <a:t>Doesn’t know about other processes running on host (and doesn't care)</a:t>
            </a:r>
          </a:p>
          <a:p>
            <a:pPr lvl="1"/>
            <a:r>
              <a:rPr lang="en-US" dirty="0"/>
              <a:t>Doesn’t know what the host’s OS is</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19144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 Apache Example</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The Host runs an overseer program that knows how to feed the running Apache process the various services it might need</a:t>
            </a:r>
          </a:p>
          <a:p>
            <a:endParaRPr lang="en-US" dirty="0"/>
          </a:p>
          <a:p>
            <a:r>
              <a:rPr lang="en-US" dirty="0"/>
              <a:t>Because the container lives to service Apache, there isn't a separate full general-purpose OS that's running just to sustain it - only enough of the OS is running as to enable Apache to run as if it was on a full OS install</a:t>
            </a:r>
          </a:p>
          <a:p>
            <a:endParaRPr lang="en-US" dirty="0"/>
          </a:p>
          <a:p>
            <a:r>
              <a:rPr lang="en-US" dirty="0"/>
              <a:t>Containers don’t boot, no VM hypervisor starts them up, and no virtual disks are needed for their storage</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68932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vs. VMs</a:t>
            </a:r>
          </a:p>
        </p:txBody>
      </p:sp>
      <p:sp>
        <p:nvSpPr>
          <p:cNvPr id="3" name="Content Placeholder 2"/>
          <p:cNvSpPr>
            <a:spLocks noGrp="1"/>
          </p:cNvSpPr>
          <p:nvPr>
            <p:ph idx="1"/>
          </p:nvPr>
        </p:nvSpPr>
        <p:spPr/>
        <p:txBody>
          <a:bodyPr>
            <a:normAutofit fontScale="92500" lnSpcReduction="10000"/>
          </a:bodyPr>
          <a:lstStyle/>
          <a:p>
            <a:r>
              <a:rPr lang="en-US" dirty="0"/>
              <a:t>A VM:</a:t>
            </a:r>
          </a:p>
          <a:p>
            <a:pPr lvl="1"/>
            <a:r>
              <a:rPr lang="en-US" dirty="0"/>
              <a:t>Runs on emulated hardware, controlled by a hypervisor</a:t>
            </a:r>
          </a:p>
          <a:p>
            <a:pPr lvl="1"/>
            <a:r>
              <a:rPr lang="en-US" dirty="0"/>
              <a:t>Uses emulated drives: the VM has to fully (and slowly) boot from drive partitions, start the OS contained on another partition, then offer a login to the user</a:t>
            </a:r>
          </a:p>
          <a:p>
            <a:pPr lvl="1"/>
            <a:r>
              <a:rPr lang="en-US" dirty="0"/>
              <a:t>Uses disk drive files that are many (many) GB in size</a:t>
            </a:r>
          </a:p>
          <a:p>
            <a:pPr lvl="1"/>
            <a:r>
              <a:rPr lang="en-US" dirty="0"/>
              <a:t>Offers total process isolation: guest OS cannot access Host OS</a:t>
            </a:r>
          </a:p>
          <a:p>
            <a:r>
              <a:rPr lang="en-US" dirty="0"/>
              <a:t>A Container:</a:t>
            </a:r>
          </a:p>
          <a:p>
            <a:pPr lvl="1"/>
            <a:r>
              <a:rPr lang="en-US" dirty="0"/>
              <a:t>Uses pieces of the Host OS (or pieces of another stored OS)</a:t>
            </a:r>
          </a:p>
          <a:p>
            <a:pPr lvl="1"/>
            <a:r>
              <a:rPr lang="en-US" dirty="0"/>
              <a:t>Doesn’t boot, use “</a:t>
            </a:r>
            <a:r>
              <a:rPr lang="en-US" dirty="0" err="1"/>
              <a:t>init</a:t>
            </a:r>
            <a:r>
              <a:rPr lang="en-US" dirty="0"/>
              <a:t>”, or any other OS start procedure</a:t>
            </a:r>
          </a:p>
          <a:p>
            <a:pPr lvl="1"/>
            <a:r>
              <a:rPr lang="en-US" dirty="0"/>
              <a:t>Is isolated from other processes, but </a:t>
            </a:r>
            <a:r>
              <a:rPr lang="en-US" i="1" dirty="0"/>
              <a:t>may </a:t>
            </a:r>
            <a:r>
              <a:rPr lang="en-US" dirty="0"/>
              <a:t>be able to access the Host OS at large if misconfigured</a:t>
            </a:r>
          </a:p>
          <a:p>
            <a:pPr lvl="1"/>
            <a:r>
              <a:rPr lang="en-US" dirty="0"/>
              <a:t>Starts and runs lightning quick</a:t>
            </a:r>
          </a:p>
          <a:p>
            <a:pPr lvl="1"/>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43856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 Why</a:t>
            </a:r>
          </a:p>
        </p:txBody>
      </p:sp>
      <p:sp>
        <p:nvSpPr>
          <p:cNvPr id="3" name="Content Placeholder 2"/>
          <p:cNvSpPr>
            <a:spLocks noGrp="1"/>
          </p:cNvSpPr>
          <p:nvPr>
            <p:ph idx="1"/>
          </p:nvPr>
        </p:nvSpPr>
        <p:spPr/>
        <p:txBody>
          <a:bodyPr/>
          <a:lstStyle/>
          <a:p>
            <a:r>
              <a:rPr lang="en-US" dirty="0"/>
              <a:t>Again: containers are programs packaged with their dependencies, which makes deploying and upgrading them easy</a:t>
            </a:r>
          </a:p>
          <a:p>
            <a:endParaRPr lang="en-US" dirty="0"/>
          </a:p>
          <a:p>
            <a:r>
              <a:rPr lang="en-US" dirty="0"/>
              <a:t>Why use containers?</a:t>
            </a:r>
          </a:p>
          <a:p>
            <a:pPr lvl="1"/>
            <a:r>
              <a:rPr lang="en-US" dirty="0"/>
              <a:t>Production engineers use them to get the most out of their hardware, as they can start as many services as possible - each it’s own container, which can be brought up and down, duplicated, configured, repaired</a:t>
            </a:r>
          </a:p>
          <a:p>
            <a:pPr lvl="1"/>
            <a:r>
              <a:rPr lang="en-US" dirty="0"/>
              <a:t>Developers use them because they </a:t>
            </a:r>
            <a:r>
              <a:rPr lang="en-US" i="1" dirty="0"/>
              <a:t>are</a:t>
            </a:r>
            <a:r>
              <a:rPr lang="en-US" dirty="0"/>
              <a:t> isolated from other dependencies, start and stop quickly, which makes iterative development in production-like environments easy</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60545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 Key Points Summary &amp; Usage</a:t>
            </a:r>
          </a:p>
        </p:txBody>
      </p:sp>
      <p:sp>
        <p:nvSpPr>
          <p:cNvPr id="3" name="Content Placeholder 2"/>
          <p:cNvSpPr>
            <a:spLocks noGrp="1"/>
          </p:cNvSpPr>
          <p:nvPr>
            <p:ph idx="1"/>
          </p:nvPr>
        </p:nvSpPr>
        <p:spPr/>
        <p:txBody>
          <a:bodyPr>
            <a:normAutofit fontScale="92500"/>
          </a:bodyPr>
          <a:lstStyle/>
          <a:p>
            <a:r>
              <a:rPr lang="en-US" dirty="0"/>
              <a:t>Key point: you never log into a container!</a:t>
            </a:r>
          </a:p>
          <a:p>
            <a:r>
              <a:rPr lang="en-US" dirty="0"/>
              <a:t>Containers are wrappers around a specific process that has access to the underlying OS running it</a:t>
            </a:r>
          </a:p>
          <a:p>
            <a:r>
              <a:rPr lang="en-US" dirty="0"/>
              <a:t>Can be configured to be interactive with a shell or UI, if needed, but that’s very atypical usage</a:t>
            </a:r>
          </a:p>
          <a:p>
            <a:endParaRPr lang="en-US" dirty="0"/>
          </a:p>
          <a:p>
            <a:r>
              <a:rPr lang="en-US" b="1" dirty="0"/>
              <a:t>Critically, containers should be </a:t>
            </a:r>
            <a:r>
              <a:rPr lang="en-US" b="1" i="1" dirty="0"/>
              <a:t>ephemeral</a:t>
            </a:r>
            <a:r>
              <a:rPr lang="en-US" b="1" dirty="0"/>
              <a:t>: they are normally created and destroyed on the fly</a:t>
            </a:r>
          </a:p>
          <a:p>
            <a:r>
              <a:rPr lang="en-US" b="1" dirty="0"/>
              <a:t>Don’t get into the habit of thinking that they are supposed to be kept around permanently like VMs, though they can be stopped and restarted</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70939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TotalTime>
  <Words>1953</Words>
  <Application>Microsoft Office PowerPoint</Application>
  <PresentationFormat>Widescreen</PresentationFormat>
  <Paragraphs>314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Copperplate Gothic Bold</vt:lpstr>
      <vt:lpstr>Courier New</vt:lpstr>
      <vt:lpstr>Office Theme</vt:lpstr>
      <vt:lpstr>Containers :: Docker</vt:lpstr>
      <vt:lpstr>Why You Need to Care</vt:lpstr>
      <vt:lpstr>Why You Need to Care, In Context</vt:lpstr>
      <vt:lpstr>Containers</vt:lpstr>
      <vt:lpstr>Containers - Apache Example</vt:lpstr>
      <vt:lpstr>Containers - Apache Example</vt:lpstr>
      <vt:lpstr>Containers vs. VMs</vt:lpstr>
      <vt:lpstr>Containers - Why</vt:lpstr>
      <vt:lpstr>Containers - Key Points Summary &amp; Usage</vt:lpstr>
      <vt:lpstr>Our Container Implementation: Docker</vt:lpstr>
      <vt:lpstr>Our Container Implementation: Docker</vt:lpstr>
      <vt:lpstr>Installing Docker on CentOS7</vt:lpstr>
      <vt:lpstr>Test Docker</vt:lpstr>
      <vt:lpstr>Docker Commands - Pull</vt:lpstr>
      <vt:lpstr>Docker Commands - Images</vt:lpstr>
      <vt:lpstr>Docker Commands - Run</vt:lpstr>
      <vt:lpstr>Docker Commands - ps</vt:lpstr>
      <vt:lpstr>Docker Commands - Run detached</vt:lpstr>
      <vt:lpstr>Docker Commands - Stop, Restart, Stats</vt:lpstr>
      <vt:lpstr>Docker Commands - Remove</vt:lpstr>
      <vt:lpstr>Docker Commands - Remove All Exited</vt:lpstr>
      <vt:lpstr>Docker Commands - Interactive</vt:lpstr>
      <vt:lpstr>Getting Our Containers Somewhere Else - Repo</vt:lpstr>
      <vt:lpstr>Getting Our Containers Somewhere Else - Push</vt:lpstr>
      <vt:lpstr>Getting Our Containers Somewhere Else - Pull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Brewster</dc:creator>
  <cp:lastModifiedBy>Benjamin Brewster</cp:lastModifiedBy>
  <cp:revision>182</cp:revision>
  <dcterms:created xsi:type="dcterms:W3CDTF">2017-07-06T20:44:19Z</dcterms:created>
  <dcterms:modified xsi:type="dcterms:W3CDTF">2019-04-22T17:24:31Z</dcterms:modified>
</cp:coreProperties>
</file>