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75" r:id="rId5"/>
    <p:sldId id="276" r:id="rId6"/>
    <p:sldId id="278" r:id="rId7"/>
    <p:sldId id="265" r:id="rId8"/>
    <p:sldId id="266" r:id="rId9"/>
    <p:sldId id="270" r:id="rId10"/>
    <p:sldId id="269" r:id="rId11"/>
    <p:sldId id="264" r:id="rId12"/>
    <p:sldId id="277" r:id="rId13"/>
    <p:sldId id="272" r:id="rId14"/>
    <p:sldId id="271" r:id="rId15"/>
    <p:sldId id="273" r:id="rId16"/>
    <p:sldId id="274" r:id="rId17"/>
    <p:sldId id="279" r:id="rId18"/>
    <p:sldId id="280" r:id="rId19"/>
    <p:sldId id="281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C3EA-B671-4A31-8081-36083DAB6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2F3E-E612-4920-8CE9-4843DC05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0612-305C-46F3-9FA2-60A1756F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4AFB-B5C0-41B6-BC59-16779E78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F6E4-756B-4E29-A8CB-3BE16D9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FB6E-62CB-465F-BD88-5F01FF83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42084-A615-4249-BDF3-F99D31D5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E3D6-A114-4C0C-87E9-A62FAB8A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0922-28C2-4F1D-99F1-21293237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7A33-431B-43BC-9B03-CD23724F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8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21A43-671A-4532-8FEF-FD1D72B22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82B89-D318-4A01-A16B-DD3B0DA35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2821-C7CC-4C93-B828-0D1FCA66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E60F-2746-4B51-9847-F33CD45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8884-E2D9-42CB-B9CF-AD1B66A3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3D55-2865-409D-B129-76DFBC29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10F0-5D95-402C-A06D-DB02335C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AEF5F-99CB-474A-96E4-D6D2A2D7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358B-C868-4482-85C2-627ED8CA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FE10-BFC1-45DD-9F87-A932B096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8BC2-79C6-486B-B663-7FFBD2A2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C22C-D36E-4767-A493-A0EAF1A0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9BEF-85E0-4EC2-8E31-25D873C0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D663-CC42-478B-B398-F2E84C03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9569-502B-453E-9332-AAAE838B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D9ED-8C17-467C-B67B-B2C3EDF3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05A1-D741-41A6-9142-460E1D4D7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C00A7-E58A-48B0-A5EF-8C7351EC6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0D5FD-3178-4AAD-A1B6-4D3B6110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9D1D-1D63-4BD0-9596-FE296CDD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E0C9D-8FCC-4D16-AE5F-745979B5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9050-20C0-4E5E-A889-30437EF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7C0F-CD67-4F4E-AD17-C6D1E2C8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40BB2-F6DB-42A3-953E-A8A79D8A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F2462-288C-40B4-8C7F-B89837461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A71E2-58D7-437E-85D1-930DF0387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636E8-CA2A-4FE6-BF97-ECAED1E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3D5E5-4C3D-4ED6-B1DA-89573689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B562D-5A52-4234-B355-9A5CC244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86B7-39AE-4626-9968-61E26BA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E6F39-AEAB-4AA8-946F-08C02AAC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0F3D-604B-4627-9A5E-F7DD0411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643AA-C98F-427D-987C-038EB80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49FD9-284A-4D28-BFF0-A45B14E2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AF2B1-C667-4463-92D7-A2420F07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F8F41-0223-4DD9-89F7-9B6BF5D0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3614-8641-4314-9AE2-A860183B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C58D-9EB7-437B-A5B8-7B630C4E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692DC-7533-4772-9510-429609A8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8B1CB-029B-4E79-B9DB-5FA3CCCC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97D4-E189-4AE4-88AF-0F02422F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D723-EF5C-4278-8BA7-08D34DCA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C557-D698-429D-A4D2-EDE55C17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F3E71-C663-45BA-A836-B47A386D0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08C92-550A-4EBA-903B-7216AECD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E24C0-6C11-4C7F-A384-17A690B9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28D7-A3C3-4514-82E1-0E9848D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AAB9-6B92-4A18-B38E-37309631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FA4EA-66B4-4AC8-9AF5-27308DE2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D8EB-C676-43DD-A892-165F4D1F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A2C6-81FB-4DC2-876F-F3CF5DABD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2542-94A1-4E60-8FF4-4E0B83C2404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CF2D-9B92-40DE-BCFC-9B3326801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394A-B656-4750-BCBA-32B97FCDC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52EA-2085-4FD6-828B-9020D7F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EE0-109D-49CA-817F-A864A5DC0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Containers in Alpine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31B5-FC40-49C3-8CE9-B16A4B8DC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Brewster &amp; Elijah Voigt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Please boot up the "</a:t>
            </a:r>
            <a:r>
              <a:rPr lang="en-US" b="1" i="1" dirty="0" err="1">
                <a:solidFill>
                  <a:srgbClr val="FF0000"/>
                </a:solidFill>
              </a:rPr>
              <a:t>CentOS_CLI_Reference</a:t>
            </a:r>
            <a:r>
              <a:rPr lang="en-US" b="1" i="1" dirty="0">
                <a:solidFill>
                  <a:srgbClr val="FF0000"/>
                </a:solidFill>
              </a:rPr>
              <a:t>" VM in VirtualBox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9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Building a Webserver in a Container - Launch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Start the server in the background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See it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Install curl if you haven't yet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Test out the server: we're inside the container, so we can use localhost to target ourselves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Exit the container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Huge caveat:</a:t>
            </a:r>
            <a:r>
              <a:rPr lang="en-US" sz="1800" dirty="0"/>
              <a:t> we'll need to start </a:t>
            </a:r>
            <a:r>
              <a:rPr lang="en-US" sz="1800" i="1" dirty="0"/>
              <a:t>that</a:t>
            </a:r>
            <a:r>
              <a:rPr lang="en-US" sz="1800" dirty="0"/>
              <a:t> specific, non-distributable container to get back to what we've done, as these changes cannot be made to the image (which is always read-only) in this manner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Note that "restart" doesn't allow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/>
              <a:t>, and start doesn't need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74552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node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/server.js &amp;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jobs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 add curl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curl localhost:8080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exit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start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exit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2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2DC-2B31-4D59-B5CE-338C6B73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Own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6519-4336-4810-AA04-38A1D000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images are:</a:t>
            </a:r>
          </a:p>
          <a:p>
            <a:pPr lvl="1"/>
            <a:r>
              <a:rPr lang="en-US" dirty="0"/>
              <a:t>Read-only templates</a:t>
            </a:r>
          </a:p>
          <a:p>
            <a:pPr lvl="1"/>
            <a:r>
              <a:rPr lang="en-US" dirty="0"/>
              <a:t>What are </a:t>
            </a:r>
            <a:r>
              <a:rPr lang="en-US" i="1" dirty="0"/>
              <a:t>actually</a:t>
            </a:r>
            <a:r>
              <a:rPr lang="en-US" dirty="0"/>
              <a:t> distributed, since containers are only locally instanced</a:t>
            </a:r>
          </a:p>
          <a:p>
            <a:pPr lvl="1"/>
            <a:r>
              <a:rPr lang="en-US" dirty="0"/>
              <a:t>As large as the files contained inside them, obviously, so keep them small!</a:t>
            </a:r>
          </a:p>
          <a:p>
            <a:r>
              <a:rPr lang="en-US" dirty="0"/>
              <a:t>If the containers need to do something in particular, and not simply provide a long-running service, then we can build a configuration into the image, that runs commands in any containerized instance of that image - this "bakes in" to the image all the work we'd done before</a:t>
            </a:r>
          </a:p>
          <a:p>
            <a:r>
              <a:rPr lang="en-US" dirty="0"/>
              <a:t>Images are very difficult, if not impossible, to modify after they have been "built", so we write source code, then </a:t>
            </a:r>
            <a:r>
              <a:rPr lang="en-US" b="1" dirty="0"/>
              <a:t>build</a:t>
            </a:r>
            <a:r>
              <a:rPr lang="en-US" dirty="0"/>
              <a:t>, to produce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9AFAE-B5D1-44C6-ABD1-2618EDF086E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1B618-F52F-4A14-AB3B-3976A5BF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2DC-2B31-4D59-B5CE-338C6B73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Construction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6519-4336-4810-AA04-38A1D000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images can be built from containers with "docker commit", but this is backwards thinking: do not do it!</a:t>
            </a:r>
          </a:p>
          <a:p>
            <a:r>
              <a:rPr lang="en-US" dirty="0"/>
              <a:t>Images should be built with reproducible, transmittable plans, i.e. from source code, which is imported by a script we'll talk about next</a:t>
            </a:r>
          </a:p>
          <a:p>
            <a:r>
              <a:rPr lang="en-US" dirty="0"/>
              <a:t>These kinds of source-to-image (S2I) methods allow us to track changes to our code that builds the image, with these changes being storable in version control systems like git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9AFAE-B5D1-44C6-ABD1-2618EDF086E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1B618-F52F-4A14-AB3B-3976A5BF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6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2DC-2B31-4D59-B5CE-338C6B73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6519-4336-4810-AA04-38A1D000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We can build images that contain all those previous instructions, to be run automatically when a container is started, using </a:t>
            </a:r>
            <a:r>
              <a:rPr lang="en-US" b="1" dirty="0" err="1"/>
              <a:t>Dockerfiles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This allows us to apply the changes we had previously made to a container to the base image instead; we can then distribute that image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is thus a setup script used to </a:t>
            </a:r>
            <a:r>
              <a:rPr lang="en-US" i="1" dirty="0"/>
              <a:t>build a specific image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Distributing a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i="1" dirty="0"/>
              <a:t>itself</a:t>
            </a:r>
            <a:r>
              <a:rPr lang="en-US" dirty="0"/>
              <a:t> is not the same as actually distributing a compiled binary image, which are the types of images we've been pulling and using, but it is a very bandwidth-efficient way to go, as </a:t>
            </a:r>
            <a:r>
              <a:rPr lang="en-US" dirty="0" err="1"/>
              <a:t>Dockerfiles</a:t>
            </a:r>
            <a:r>
              <a:rPr lang="en-US" dirty="0"/>
              <a:t> are simply small text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9AFAE-B5D1-44C6-ABD1-2618EDF086E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1B618-F52F-4A14-AB3B-3976A5BF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537EFC-D6FA-4EBC-A43F-4F77BB8DD99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D4956E-91C3-4967-ACFF-72B1CC23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3D4ECB-23FB-43E7-BD74-869ADF6E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Simple NodeJS Hello World server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MAINTAINER Benjamin Brewster &lt;brewsteb@oregonstate.edu&gt;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During Build: Install the NodeJS runtime by running this command in the image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During build: Copy the server JS file into the image, store it at this location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server.js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/server.js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Expose the port 8080 for HTTP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Run this command by default when containers spawned from this image start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CMD node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/server.js</a:t>
            </a:r>
          </a:p>
        </p:txBody>
      </p:sp>
    </p:spTree>
    <p:extLst>
      <p:ext uri="{BB962C8B-B14F-4D97-AF65-F5344CB8AC3E}">
        <p14:creationId xmlns:p14="http://schemas.microsoft.com/office/powerpoint/2010/main" val="222974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Running Commands in an Image - Webserver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Make a directory to hold the relevant files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Get into that directory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Get the </a:t>
            </a:r>
            <a:r>
              <a:rPr lang="en-US" sz="1800" dirty="0" err="1"/>
              <a:t>Dockerfile</a:t>
            </a:r>
            <a:r>
              <a:rPr lang="en-US" sz="1800" dirty="0"/>
              <a:t> from Ben's website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Get the NodeJS JS server file from Ben's website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Build the image from our </a:t>
            </a:r>
            <a:r>
              <a:rPr lang="en-US" sz="1800" dirty="0" err="1"/>
              <a:t>Dockerfile</a:t>
            </a:r>
            <a:r>
              <a:rPr lang="en-US" sz="1800" dirty="0"/>
              <a:t>!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-t flag allows us to add our own tag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The current directory (.) is where we are doing the build, so all the relevant files (</a:t>
            </a:r>
            <a:r>
              <a:rPr lang="en-US" sz="1400" dirty="0" err="1"/>
              <a:t>Dockerfile</a:t>
            </a:r>
            <a:r>
              <a:rPr lang="en-US" sz="1400" dirty="0"/>
              <a:t> &amp; server.js) need to be there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Find the new image on our computer!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44792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NJSweb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NJSweb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web.engr.oregonstate.edu/~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brewsteb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CS312/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Dockerfile.NJSweb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web.engr.oregonstate.edu/~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brewsteb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CS312/server.js &gt; server.js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docker build -t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stonesand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brewpriv:NJSweb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Running Commands in an Image - Webserver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Run the built image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600" dirty="0"/>
              <a:t>: Removes the container after it terminates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-d: Run the container detached, like a daemon, so we get our shell back (if you forget this, you might have to reset your VM!)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-p: Maps the 8080 port in use by the NodeJS server out to the Host, so that it can be accessed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Test the NodeJS server, that we made, and distributed via image!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Might as well push it to keep 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44792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run 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-p 8080:8080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stonesand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brewpriv:NJSweb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curl localhost:8080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login --username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stonesand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--password-stdin &lt; ~/.docker/creds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push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stonesand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brewpriv:NJSweb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3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Let's write our own custom Docker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Make a directory for this new custom image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Change into that </a:t>
            </a:r>
            <a:r>
              <a:rPr lang="en-US" sz="1800" dirty="0" err="1"/>
              <a:t>dir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Get the </a:t>
            </a:r>
            <a:r>
              <a:rPr lang="en-US" sz="1800" dirty="0" err="1"/>
              <a:t>Dockerfile</a:t>
            </a:r>
            <a:r>
              <a:rPr lang="en-US" sz="1800" dirty="0"/>
              <a:t> for our image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Discuss what's in the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Get the .c file we're going to build as part of the image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Examine the program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Get the script we're going to run when the container executes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Check out the contents of the script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44792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web.engr.oregonstate.edu/</a:t>
            </a:r>
            <a:b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brewsteb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/CS312/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Dockerfile.hw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web.engr.oregonstate.edu/</a:t>
            </a:r>
            <a:b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brewsteb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/CS312/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endParaRPr lang="en-US" sz="1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web.engr.oregonstate.edu/</a:t>
            </a:r>
            <a:b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~brewsteb/CS312/compileAndRun.hw.sh &gt; compileAndRun.hw.sh</a:t>
            </a: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compileAndRun.hw.sh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3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Let's write our own custom Docker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Build the image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Run the image - see the compile and run!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Look at all this garbage!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We can filter it all out using the same filtering switch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sz="1800" dirty="0"/>
              <a:t>) that we used on containers, before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This command will complain about the containers based on these images still being in use, so use this: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Much cleaner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Docker might be full of containers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Clean them up in a targeted manner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44792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build -t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stonesand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brewpriv:hw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run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stonesand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brewpriv:hw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images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image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$(docker images -q -f dangling=true)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image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--force $(docker images -q -f dangling=true)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images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$(docker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exited=127)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2DC-2B31-4D59-B5CE-338C6B73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6519-4336-4810-AA04-38A1D000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containers can be organized into </a:t>
            </a:r>
            <a:r>
              <a:rPr lang="en-US" b="1" dirty="0"/>
              <a:t>Stacks </a:t>
            </a:r>
            <a:r>
              <a:rPr lang="en-US" dirty="0"/>
              <a:t>that provide a certain </a:t>
            </a:r>
            <a:r>
              <a:rPr lang="en-US" b="1" dirty="0"/>
              <a:t>Service</a:t>
            </a:r>
            <a:r>
              <a:rPr lang="en-US" dirty="0"/>
              <a:t>. These services could, for example, maintain X containers at moderate load, adding and subtracting more as needed, with 1 extra simply available for surges.</a:t>
            </a:r>
          </a:p>
          <a:p>
            <a:r>
              <a:rPr lang="en-US" dirty="0"/>
              <a:t>As load increases, additional containers are spun up on other hardware, which hardware is altogether called the </a:t>
            </a:r>
            <a:r>
              <a:rPr lang="en-US" b="1" dirty="0"/>
              <a:t>Swarm</a:t>
            </a:r>
            <a:r>
              <a:rPr lang="en-US" dirty="0"/>
              <a:t>, keeping the load spread out.</a:t>
            </a:r>
          </a:p>
          <a:p>
            <a:r>
              <a:rPr lang="en-US" dirty="0"/>
              <a:t>A </a:t>
            </a:r>
            <a:r>
              <a:rPr lang="en-US" b="1" dirty="0"/>
              <a:t>Swarm Manager</a:t>
            </a:r>
            <a:r>
              <a:rPr lang="en-US" dirty="0"/>
              <a:t> (a server) manages all of this</a:t>
            </a:r>
          </a:p>
          <a:p>
            <a:r>
              <a:rPr lang="en-US" dirty="0"/>
              <a:t>This is all set up using a set of YAML files and a program called Docker </a:t>
            </a:r>
            <a:r>
              <a:rPr lang="en-US" b="1" dirty="0"/>
              <a:t>Compose</a:t>
            </a:r>
            <a:r>
              <a:rPr lang="en-US" dirty="0"/>
              <a:t>. This is covered in the Lab for this week.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9AFAE-B5D1-44C6-ABD1-2618EDF086E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1B618-F52F-4A14-AB3B-3976A5BF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9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to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someday you’ll have to:</a:t>
            </a:r>
          </a:p>
          <a:p>
            <a:pPr lvl="1"/>
            <a:r>
              <a:rPr lang="en-US" dirty="0"/>
              <a:t>Build your own containers for a specialized task</a:t>
            </a:r>
          </a:p>
          <a:p>
            <a:pPr lvl="1"/>
            <a:r>
              <a:rPr lang="en-US" dirty="0"/>
              <a:t>Modify someone else's container</a:t>
            </a:r>
          </a:p>
          <a:p>
            <a:pPr lvl="1"/>
            <a:r>
              <a:rPr lang="en-US" dirty="0"/>
              <a:t>Create extremely small, fast yet complicated systems that are easier distributed in a complete form, than providing instructions to build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2DC-2B31-4D59-B5CE-338C6B73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Time for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6519-4336-4810-AA04-38A1D000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can be complicated, but once you get used to using it, you'll want to start creating images for everything, because:</a:t>
            </a:r>
          </a:p>
          <a:p>
            <a:r>
              <a:rPr lang="en-US" dirty="0"/>
              <a:t>Once you understand how easy it is to tear down and stand back up a service with Docker, you'll never want to install something on bare metal again!</a:t>
            </a:r>
          </a:p>
          <a:p>
            <a:r>
              <a:rPr lang="en-US" dirty="0"/>
              <a:t>Backing up Docker worker containers is trivial, since they are simply instantiated from an Image that should be stored locally and in the cloud</a:t>
            </a:r>
          </a:p>
          <a:p>
            <a:r>
              <a:rPr lang="en-US" dirty="0"/>
              <a:t>DBs targeted by the worker containers still need traditional backup, but the DB services are just as easy to tear down and stand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9AFAE-B5D1-44C6-ABD1-2618EDF086E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1B618-F52F-4A14-AB3B-3976A5BF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2DC-2B31-4D59-B5CE-338C6B73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6519-4336-4810-AA04-38A1D000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728"/>
          </a:xfrm>
        </p:spPr>
        <p:txBody>
          <a:bodyPr>
            <a:normAutofit/>
          </a:bodyPr>
          <a:lstStyle/>
          <a:p>
            <a:r>
              <a:rPr lang="en-US" dirty="0"/>
              <a:t>Alpine is an extremely small, extremely fast Linux distro that is perfect for containers</a:t>
            </a:r>
          </a:p>
          <a:p>
            <a:r>
              <a:rPr lang="en-US" dirty="0"/>
              <a:t>The entire container download is only 4 MB!</a:t>
            </a:r>
          </a:p>
          <a:p>
            <a:r>
              <a:rPr lang="en-US" dirty="0"/>
              <a:t>This is exactly what we want, since containers are acting as a form of package management: we want as little overhead as possible</a:t>
            </a:r>
          </a:p>
          <a:p>
            <a:r>
              <a:rPr lang="en-US" dirty="0"/>
              <a:t>This gives us:</a:t>
            </a:r>
          </a:p>
          <a:p>
            <a:pPr lvl="1"/>
            <a:r>
              <a:rPr lang="en-US" dirty="0"/>
              <a:t>Faster-starting containers</a:t>
            </a:r>
          </a:p>
          <a:p>
            <a:pPr lvl="1"/>
            <a:r>
              <a:rPr lang="en-US" dirty="0"/>
              <a:t>Smaller containers, which improves both storage and distribution</a:t>
            </a:r>
          </a:p>
          <a:p>
            <a:r>
              <a:rPr lang="en-US" dirty="0"/>
              <a:t>All of this encourages and enables experimentation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9AFAE-B5D1-44C6-ABD1-2618EDF086E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1B618-F52F-4A14-AB3B-3976A5BF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Working With Alpine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Lets pull the latest alpine image again</a:t>
            </a:r>
          </a:p>
          <a:p>
            <a:r>
              <a:rPr lang="en-US" sz="1800" dirty="0"/>
              <a:t>We can see this in our main images list</a:t>
            </a:r>
          </a:p>
          <a:p>
            <a:r>
              <a:rPr lang="en-US" sz="1800" dirty="0"/>
              <a:t>Let's spin it up interactively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--name</a:t>
            </a:r>
            <a:r>
              <a:rPr lang="en-US" sz="1600" dirty="0"/>
              <a:t>: Name this container so it could be started back up again later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/>
              <a:t>: Makes the container interactive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  <a:r>
              <a:rPr lang="en-US" sz="1600" dirty="0"/>
              <a:t>: Gives us a standard terminal to interact with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/>
              <a:t> are always used together, for our purposes</a:t>
            </a:r>
          </a:p>
          <a:p>
            <a:endParaRPr lang="en-US" sz="1800" dirty="0"/>
          </a:p>
          <a:p>
            <a:r>
              <a:rPr lang="en-US" sz="1800" dirty="0"/>
              <a:t>Verify we're in the container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5928998" y="1825625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pull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images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run -it --name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alpine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cat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-release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Working With Alpine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This is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800" dirty="0"/>
              <a:t> shell, it will use the </a:t>
            </a:r>
            <a:r>
              <a:rPr lang="en-US" sz="1800" dirty="0" err="1"/>
              <a:t>sh</a:t>
            </a:r>
            <a:r>
              <a:rPr lang="en-US" sz="1800" dirty="0"/>
              <a:t> prompt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Acts like a shell, smells like a shell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alpine uses </a:t>
            </a:r>
            <a:r>
              <a:rPr lang="en-US" sz="1800" dirty="0" err="1"/>
              <a:t>busybox</a:t>
            </a:r>
            <a:r>
              <a:rPr lang="en-US" sz="1800" dirty="0"/>
              <a:t> to add common UNIX utilities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Busybox</a:t>
            </a:r>
            <a:r>
              <a:rPr lang="en-US" sz="1800" dirty="0"/>
              <a:t> versions are tiny in size, and have fewer options than the normal ones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Most normal commands are actually just </a:t>
            </a:r>
            <a:r>
              <a:rPr lang="en-US" sz="1800" dirty="0" err="1"/>
              <a:t>symlinks</a:t>
            </a:r>
            <a:r>
              <a:rPr lang="en-US" sz="1800" dirty="0"/>
              <a:t> to the </a:t>
            </a:r>
            <a:r>
              <a:rPr lang="en-US" sz="1800" dirty="0" err="1"/>
              <a:t>busybox</a:t>
            </a:r>
            <a:r>
              <a:rPr lang="en-US" sz="1800" dirty="0"/>
              <a:t> binary(</a:t>
            </a:r>
            <a:r>
              <a:rPr lang="en-US" sz="1800" dirty="0" err="1"/>
              <a:t>ies</a:t>
            </a:r>
            <a:r>
              <a:rPr lang="en-US" sz="18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74552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echo -e "junk\njunk2" 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junkage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cat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junkage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ping www.google.com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^Z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jobs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which 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ls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/bin/ls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1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Working With Alpine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Instead of the standard </a:t>
            </a:r>
            <a:r>
              <a:rPr lang="en-US" sz="1800" dirty="0" err="1"/>
              <a:t>glibc</a:t>
            </a:r>
            <a:r>
              <a:rPr lang="en-US" sz="1800" dirty="0"/>
              <a:t> standard library, alpine uses </a:t>
            </a:r>
            <a:r>
              <a:rPr lang="en-US" sz="1800" dirty="0" err="1"/>
              <a:t>musl</a:t>
            </a:r>
            <a:r>
              <a:rPr lang="en-US" sz="1800" dirty="0"/>
              <a:t>, a much smaller version that still completely functions and produces smaller binaries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gcc</a:t>
            </a:r>
            <a:r>
              <a:rPr lang="en-US" sz="1800" dirty="0"/>
              <a:t> isn't installed by default, though, since alpine is focused on </a:t>
            </a:r>
            <a:r>
              <a:rPr lang="en-US" sz="1800" i="1" dirty="0"/>
              <a:t>running</a:t>
            </a:r>
            <a:r>
              <a:rPr lang="en-US" sz="1800" dirty="0"/>
              <a:t>, not </a:t>
            </a:r>
            <a:r>
              <a:rPr lang="en-US" sz="1800" i="1" dirty="0"/>
              <a:t>development</a:t>
            </a:r>
            <a:r>
              <a:rPr lang="en-US" sz="1800" dirty="0"/>
              <a:t>, but it can be installed like this: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Adds 175 </a:t>
            </a:r>
            <a:r>
              <a:rPr lang="en-US" sz="1400" dirty="0" err="1"/>
              <a:t>MiB</a:t>
            </a:r>
            <a:r>
              <a:rPr lang="en-US" sz="1400" dirty="0"/>
              <a:t> (183.5 MB) to our 4 MB distro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574552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 add build-base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abuild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binutils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binutils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-doc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-doc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vi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cs typeface="Courier New" panose="02070309020205020404" pitchFamily="49" charset="0"/>
              </a:rPr>
              <a:t>Add: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 printf("Hello, World!\n");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Building a Webserver in a Container - NodeJS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18086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Let's create a very simple webserver using NodeJS in an alpine container</a:t>
            </a:r>
          </a:p>
          <a:p>
            <a:r>
              <a:rPr lang="en-US" sz="1800" dirty="0"/>
              <a:t>NodeJS is a wildly popular JavaScript runtime engine that runs JavaScript code </a:t>
            </a:r>
            <a:r>
              <a:rPr lang="en-US" sz="1800" i="1" dirty="0"/>
              <a:t>on the server</a:t>
            </a:r>
          </a:p>
          <a:p>
            <a:r>
              <a:rPr lang="en-US" sz="1800" dirty="0"/>
              <a:t>This is not the normal way of doing things: JS is traditionally a </a:t>
            </a:r>
            <a:r>
              <a:rPr lang="en-US" sz="1800" i="1" dirty="0"/>
              <a:t>client-side</a:t>
            </a:r>
            <a:r>
              <a:rPr lang="en-US" sz="1800" dirty="0"/>
              <a:t> scripting language for modifying a web page after it's downloaded to your browser: think menus, UIs, etc.</a:t>
            </a:r>
          </a:p>
          <a:p>
            <a:r>
              <a:rPr lang="en-US" sz="1800" dirty="0"/>
              <a:t>If the entire </a:t>
            </a:r>
            <a:r>
              <a:rPr lang="en-US" sz="1800" i="1" dirty="0"/>
              <a:t>concept</a:t>
            </a:r>
            <a:r>
              <a:rPr lang="en-US" sz="1800" dirty="0"/>
              <a:t> of "JavaScript everywhere"</a:t>
            </a:r>
            <a:br>
              <a:rPr lang="en-US" sz="1800" dirty="0"/>
            </a:br>
            <a:r>
              <a:rPr lang="en-US" sz="1800" dirty="0"/>
              <a:t> bothers you, you're in good company</a:t>
            </a:r>
          </a:p>
          <a:p>
            <a:endParaRPr lang="en-US" sz="1800" dirty="0"/>
          </a:p>
          <a:p>
            <a:r>
              <a:rPr lang="en-US" sz="1800" dirty="0"/>
              <a:t>Start with a clean copy of alpine with a name</a:t>
            </a:r>
          </a:p>
          <a:p>
            <a:r>
              <a:rPr lang="en-US" sz="1800" dirty="0"/>
              <a:t>Install the NodeJS engine into our alpine shell</a:t>
            </a:r>
          </a:p>
          <a:p>
            <a:pPr lvl="1"/>
            <a:r>
              <a:rPr lang="en-US" sz="1400" dirty="0"/>
              <a:t>Adds 61 </a:t>
            </a:r>
            <a:r>
              <a:rPr lang="en-US" sz="1400" dirty="0" err="1"/>
              <a:t>MiB</a:t>
            </a:r>
            <a:r>
              <a:rPr lang="en-US" sz="1400" dirty="0"/>
              <a:t> (63.9 MB) to our 4 MB distro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5899404" y="182490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docker run -it --name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alpine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 add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Building a Webserver in a Container -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294368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Write the following code to /</a:t>
            </a:r>
            <a:r>
              <a:rPr lang="en-US" sz="1800" dirty="0" err="1"/>
              <a:t>srv</a:t>
            </a:r>
            <a:r>
              <a:rPr lang="en-US" sz="1800" dirty="0"/>
              <a:t>/server.js using vi:</a:t>
            </a:r>
          </a:p>
          <a:p>
            <a:r>
              <a:rPr lang="en-US" sz="1800" dirty="0"/>
              <a:t>If you remember from CS344, I </a:t>
            </a:r>
            <a:r>
              <a:rPr lang="en-US" sz="1800" i="1" dirty="0"/>
              <a:t>told you</a:t>
            </a:r>
            <a:r>
              <a:rPr lang="en-US" sz="1800" dirty="0"/>
              <a:t> that at some point in your CS careers, you would be </a:t>
            </a:r>
            <a:r>
              <a:rPr lang="en-US" sz="1800" i="1" dirty="0"/>
              <a:t>required</a:t>
            </a:r>
            <a:r>
              <a:rPr lang="en-US" sz="1800" dirty="0"/>
              <a:t> to use vi because it was the only tool available to you: </a:t>
            </a:r>
            <a:r>
              <a:rPr lang="en-US" sz="1800" i="1" dirty="0"/>
              <a:t>that day has come!</a:t>
            </a:r>
          </a:p>
          <a:p>
            <a:endParaRPr lang="en-US" sz="100" dirty="0"/>
          </a:p>
          <a:p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3781887" y="1825624"/>
            <a:ext cx="8334289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vi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/server.js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cs typeface="Courier New" panose="02070309020205020404" pitchFamily="49" charset="0"/>
              </a:rPr>
              <a:t>Type: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 = require('http');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 (request, response)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 {'Content-Type': 'text/plain'});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 World\n');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console.log('Server started');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3781887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262" cy="1325563"/>
          </a:xfrm>
        </p:spPr>
        <p:txBody>
          <a:bodyPr/>
          <a:lstStyle/>
          <a:p>
            <a:r>
              <a:rPr lang="en-US" dirty="0"/>
              <a:t>Building a Webserver in a Container -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294368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Write the following code to /</a:t>
            </a:r>
            <a:r>
              <a:rPr lang="en-US" sz="1800" dirty="0" err="1"/>
              <a:t>srv</a:t>
            </a:r>
            <a:r>
              <a:rPr lang="en-US" sz="1800" dirty="0"/>
              <a:t>/server.js using vi:</a:t>
            </a:r>
          </a:p>
          <a:p>
            <a:r>
              <a:rPr lang="en-US" sz="1800" dirty="0"/>
              <a:t>If you remember from CS344, I </a:t>
            </a:r>
            <a:r>
              <a:rPr lang="en-US" sz="1800" i="1" dirty="0"/>
              <a:t>told you</a:t>
            </a:r>
            <a:r>
              <a:rPr lang="en-US" sz="1800" dirty="0"/>
              <a:t> that at some point in your CS careers, you would be </a:t>
            </a:r>
            <a:r>
              <a:rPr lang="en-US" sz="1800" i="1" dirty="0"/>
              <a:t>required</a:t>
            </a:r>
            <a:r>
              <a:rPr lang="en-US" sz="1800" dirty="0"/>
              <a:t> to use vi because it was the only tool available to you: </a:t>
            </a:r>
            <a:r>
              <a:rPr lang="en-US" sz="1800" i="1" dirty="0"/>
              <a:t>that day has come!</a:t>
            </a:r>
          </a:p>
          <a:p>
            <a:endParaRPr lang="en-US" sz="100" dirty="0"/>
          </a:p>
          <a:p>
            <a:r>
              <a:rPr lang="en-US" sz="1800" dirty="0"/>
              <a:t>OR cheat:</a:t>
            </a:r>
          </a:p>
          <a:p>
            <a:pPr lvl="1"/>
            <a:r>
              <a:rPr lang="en-US" sz="1400" dirty="0"/>
              <a:t>Note that this adds 61 </a:t>
            </a:r>
            <a:r>
              <a:rPr lang="en-US" sz="1400" dirty="0" err="1"/>
              <a:t>MiB</a:t>
            </a:r>
            <a:r>
              <a:rPr lang="en-US" sz="1400" dirty="0"/>
              <a:t> (67.1 MB) to our 64.9 MB distro!</a:t>
            </a:r>
          </a:p>
          <a:p>
            <a:pPr lvl="1"/>
            <a:r>
              <a:rPr lang="en-US" sz="1400" dirty="0"/>
              <a:t>-L means follow the goo.gl redirection</a:t>
            </a:r>
            <a:endParaRPr lang="en-US" sz="1800" dirty="0"/>
          </a:p>
          <a:p>
            <a:r>
              <a:rPr lang="en-US" sz="1800" dirty="0"/>
              <a:t>Test the curl</a:t>
            </a:r>
          </a:p>
          <a:p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3781887" y="1825624"/>
            <a:ext cx="8334289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vi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/server.js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Type: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 = require('http');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 (request, response)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 {'Content-Type': 'text/plain'});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 World\n');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console.log('Server started');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add curl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curl web.engr.oregonstate.edu/~brewsteb/CS312/server.js &gt;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/server.js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curl -L goo.gl/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rsoKuT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/server.js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cat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/server.js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6328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3781887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1892</Words>
  <Application>Microsoft Office PowerPoint</Application>
  <PresentationFormat>Widescreen</PresentationFormat>
  <Paragraphs>301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Copperplate Gothic Bold</vt:lpstr>
      <vt:lpstr>Courier New</vt:lpstr>
      <vt:lpstr>Office Theme</vt:lpstr>
      <vt:lpstr>Creating Containers in Alpine</vt:lpstr>
      <vt:lpstr>Why You Need to Care</vt:lpstr>
      <vt:lpstr>Alpine</vt:lpstr>
      <vt:lpstr>Working With Alpine</vt:lpstr>
      <vt:lpstr>Working With Alpine</vt:lpstr>
      <vt:lpstr>Working With Alpine</vt:lpstr>
      <vt:lpstr>Building a Webserver in a Container - NodeJS</vt:lpstr>
      <vt:lpstr>Building a Webserver in a Container - Code</vt:lpstr>
      <vt:lpstr>Building a Webserver in a Container - Code</vt:lpstr>
      <vt:lpstr>Building a Webserver in a Container - Launch</vt:lpstr>
      <vt:lpstr>Building Our Own Image</vt:lpstr>
      <vt:lpstr>Image Construction Theory</vt:lpstr>
      <vt:lpstr>Dockerfiles</vt:lpstr>
      <vt:lpstr>Our Dockerfile</vt:lpstr>
      <vt:lpstr>Running Commands in an Image - Webserver</vt:lpstr>
      <vt:lpstr>Running Commands in an Image - Webserver</vt:lpstr>
      <vt:lpstr>Let's write our own custom Docker Image</vt:lpstr>
      <vt:lpstr>Let's write our own custom Docker Image</vt:lpstr>
      <vt:lpstr>Docker in Production</vt:lpstr>
      <vt:lpstr>Conclusion &amp; Time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Brewster</dc:creator>
  <cp:lastModifiedBy>Benjamin Brewster</cp:lastModifiedBy>
  <cp:revision>153</cp:revision>
  <dcterms:created xsi:type="dcterms:W3CDTF">2018-03-23T00:10:37Z</dcterms:created>
  <dcterms:modified xsi:type="dcterms:W3CDTF">2019-04-24T17:50:22Z</dcterms:modified>
</cp:coreProperties>
</file>