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70" r:id="rId5"/>
    <p:sldId id="265" r:id="rId6"/>
    <p:sldId id="266" r:id="rId7"/>
    <p:sldId id="267" r:id="rId8"/>
    <p:sldId id="271" r:id="rId9"/>
    <p:sldId id="268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4" r:id="rId22"/>
    <p:sldId id="283" r:id="rId23"/>
    <p:sldId id="288" r:id="rId24"/>
    <p:sldId id="28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5199" autoAdjust="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C3EA-B671-4A31-8081-36083DAB6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2F3E-E612-4920-8CE9-4843DC05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0612-305C-46F3-9FA2-60A1756F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4AFB-B5C0-41B6-BC59-16779E7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F6E4-756B-4E29-A8CB-3BE16D9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FB6E-62CB-465F-BD88-5F01FF83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2084-A615-4249-BDF3-F99D31D5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E3D6-A114-4C0C-87E9-A62FAB8A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0922-28C2-4F1D-99F1-2129323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7A33-431B-43BC-9B03-CD23724F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21A43-671A-4532-8FEF-FD1D72B22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82B89-D318-4A01-A16B-DD3B0DA35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2821-C7CC-4C93-B828-0D1FCA66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E60F-2746-4B51-9847-F33CD45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8884-E2D9-42CB-B9CF-AD1B66A3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3D55-2865-409D-B129-76DFBC29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10F0-5D95-402C-A06D-DB02335C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EF5F-99CB-474A-96E4-D6D2A2D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358B-C868-4482-85C2-627ED8CA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FE10-BFC1-45DD-9F87-A932B096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BC2-79C6-486B-B663-7FFBD2A2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C22C-D36E-4767-A493-A0EAF1A0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9BEF-85E0-4EC2-8E31-25D873C0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D663-CC42-478B-B398-F2E84C03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569-502B-453E-9332-AAAE838B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D9ED-8C17-467C-B67B-B2C3EDF3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05A1-D741-41A6-9142-460E1D4D7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C00A7-E58A-48B0-A5EF-8C7351EC6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0D5FD-3178-4AAD-A1B6-4D3B6110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9D1D-1D63-4BD0-9596-FE296CDD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0C9D-8FCC-4D16-AE5F-745979B5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9050-20C0-4E5E-A889-30437EF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7C0F-CD67-4F4E-AD17-C6D1E2C8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40BB2-F6DB-42A3-953E-A8A79D8A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F2462-288C-40B4-8C7F-B89837461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A71E2-58D7-437E-85D1-930DF0387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636E8-CA2A-4FE6-BF97-ECAED1E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3D5E5-4C3D-4ED6-B1DA-89573689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B562D-5A52-4234-B355-9A5CC244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6B7-39AE-4626-9968-61E26BA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E6F39-AEAB-4AA8-946F-08C02AAC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0F3D-604B-4627-9A5E-F7DD0411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643AA-C98F-427D-987C-038EB80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49FD9-284A-4D28-BFF0-A45B14E2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AF2B1-C667-4463-92D7-A2420F07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F8F41-0223-4DD9-89F7-9B6BF5D0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3614-8641-4314-9AE2-A860183B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C58D-9EB7-437B-A5B8-7B630C4E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692DC-7533-4772-9510-429609A8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8B1CB-029B-4E79-B9DB-5FA3CCCC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97D4-E189-4AE4-88AF-0F02422F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D723-EF5C-4278-8BA7-08D34DCA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C557-D698-429D-A4D2-EDE55C17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F3E71-C663-45BA-A836-B47A386D0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8C92-550A-4EBA-903B-7216AECD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E24C0-6C11-4C7F-A384-17A690B9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28D7-A3C3-4514-82E1-0E9848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AAB9-6B92-4A18-B38E-37309631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FA4EA-66B4-4AC8-9AF5-27308DE2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D8EB-C676-43DD-A892-165F4D1F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A2C6-81FB-4DC2-876F-F3CF5DABD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2542-94A1-4E60-8FF4-4E0B83C2404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CF2D-9B92-40DE-BCFC-9B332680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394A-B656-4750-BCBA-32B97FCDC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root@192.168.2.2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EE0-109D-49CA-817F-A864A5DC0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 LAN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31B5-FC40-49C3-8CE9-B16A4B8DC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Brewster</a:t>
            </a:r>
          </a:p>
        </p:txBody>
      </p:sp>
    </p:spTree>
    <p:extLst>
      <p:ext uri="{BB962C8B-B14F-4D97-AF65-F5344CB8AC3E}">
        <p14:creationId xmlns:p14="http://schemas.microsoft.com/office/powerpoint/2010/main" val="371169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VirtualBox Network Setup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virtual network will consist of:</a:t>
            </a:r>
          </a:p>
          <a:p>
            <a:pPr lvl="1"/>
            <a:r>
              <a:rPr lang="en-US" dirty="0"/>
              <a:t>VirtualBox itself to act as switches and cabling between the hosts</a:t>
            </a:r>
          </a:p>
          <a:p>
            <a:pPr lvl="1"/>
            <a:r>
              <a:rPr lang="en-US" dirty="0"/>
              <a:t>VMs for the hosts</a:t>
            </a:r>
          </a:p>
          <a:p>
            <a:pPr lvl="1"/>
            <a:r>
              <a:rPr lang="en-US" dirty="0"/>
              <a:t>A VM host running </a:t>
            </a:r>
            <a:r>
              <a:rPr lang="en-US" dirty="0" err="1"/>
              <a:t>pfSense</a:t>
            </a:r>
            <a:r>
              <a:rPr lang="en-US" dirty="0"/>
              <a:t> as the router</a:t>
            </a:r>
          </a:p>
          <a:p>
            <a:pPr lvl="1"/>
            <a:r>
              <a:rPr lang="en-US" dirty="0"/>
              <a:t>VirtualBox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VirtualBox</a:t>
            </a:r>
            <a:r>
              <a:rPr lang="en-US" dirty="0"/>
              <a:t> this software is amazing - we can simulate all the parts of a network!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1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A00E63-0B18-4875-966E-14C466F0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31" y="3106981"/>
            <a:ext cx="5286375" cy="5286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598C9-CAB0-4441-AA03-932CBB60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5A9F-9E4B-475E-8C8C-26094016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 is a complete software router that can be installed onto practically any hardware: from IoT-scale, to PCs, to massive purpose-built network devices, like 48-port firewalls</a:t>
            </a:r>
          </a:p>
          <a:p>
            <a:r>
              <a:rPr lang="en-US" dirty="0"/>
              <a:t>Robust, stable, in active open-source development, fast, easy to deploy and configure, works out of the box</a:t>
            </a:r>
          </a:p>
          <a:p>
            <a:r>
              <a:rPr lang="en-US" dirty="0"/>
              <a:t>Based on BSD, not Linux</a:t>
            </a:r>
          </a:p>
          <a:p>
            <a:r>
              <a:rPr lang="en-US" dirty="0"/>
              <a:t>Can use both CLI and web interface to configure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109DA-0F05-42AB-B2D8-6B39355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4" y="5139749"/>
            <a:ext cx="3782010" cy="1372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5609E-32C3-4804-B989-89A7828B073B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7E471-70DD-43DD-9E9F-2174EE25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VirtualBox Network Setup - Details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Pay attention! This is used in the Lab!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This is our router, note two interfaces on two different networks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"Attached to" differences: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NAT: VB issues an IP to the adapter via internal DHCP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Internal Network is internal only: any VMs can talk on that, but there is no connection to the WAN here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Adapter type specialty: </a:t>
            </a:r>
            <a:r>
              <a:rPr lang="en-US" sz="1800" dirty="0" err="1">
                <a:cs typeface="Courier New" panose="02070309020205020404" pitchFamily="49" charset="0"/>
              </a:rPr>
              <a:t>virtio</a:t>
            </a:r>
            <a:r>
              <a:rPr lang="en-US" sz="1800" dirty="0">
                <a:cs typeface="Courier New" panose="02070309020205020404" pitchFamily="49" charset="0"/>
              </a:rPr>
              <a:t> net drivers are optimized for VMs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The CS312LAN Internal Network is our base switch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Boot </a:t>
            </a:r>
            <a:r>
              <a:rPr lang="en-US" sz="1800" dirty="0" err="1">
                <a:cs typeface="Courier New" panose="02070309020205020404" pitchFamily="49" charset="0"/>
              </a:rPr>
              <a:t>pfSense_Reference</a:t>
            </a: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Boot </a:t>
            </a:r>
            <a:r>
              <a:rPr lang="en-US" sz="1800" dirty="0" err="1">
                <a:cs typeface="Courier New" panose="02070309020205020404" pitchFamily="49" charset="0"/>
              </a:rPr>
              <a:t>CentOS_GUI_Reference</a:t>
            </a:r>
            <a:r>
              <a:rPr lang="en-US" sz="1800" dirty="0">
                <a:cs typeface="Courier New" panose="02070309020205020404" pitchFamily="49" charset="0"/>
              </a:rPr>
              <a:t> on CS312Lan Internal 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Show the VirtualBox main screen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Select "</a:t>
            </a:r>
            <a:r>
              <a:rPr lang="en-US" sz="1800" dirty="0" err="1">
                <a:cs typeface="Courier New" panose="02070309020205020404" pitchFamily="49" charset="0"/>
              </a:rPr>
              <a:t>pfSense_Reference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Settings -&gt; 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Show all settings on Adapter 1 and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VirtualBox Network Setup - Details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 contrast to our router, see that there's only one interface, and it's on the virtual switch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Select "</a:t>
            </a:r>
            <a:r>
              <a:rPr lang="en-US" sz="1800" dirty="0" err="1">
                <a:cs typeface="Courier New" panose="02070309020205020404" pitchFamily="49" charset="0"/>
              </a:rPr>
              <a:t>CentOS_GUI_Reference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Settings -&gt; 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Show all settings on Adapter 1 and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 Booted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Note how there isn't a good way to see detailed settings - you have to do that from the web, unless you're really good with BSD networking commands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We can verify that we have DNS resolution and networking in one step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Ping to test DNS and 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/>
              <a:t>Return to the menu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Getting in and out of </a:t>
            </a:r>
            <a:r>
              <a:rPr lang="en-US" sz="1800" dirty="0" err="1">
                <a:cs typeface="Courier New" panose="02070309020205020404" pitchFamily="49" charset="0"/>
              </a:rPr>
              <a:t>pfSense</a:t>
            </a:r>
            <a:r>
              <a:rPr lang="en-US" sz="1800" dirty="0">
                <a:cs typeface="Courier New" panose="02070309020205020404" pitchFamily="49" charset="0"/>
              </a:rPr>
              <a:t> VM using Host Key (RCTRL on Windows)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In </a:t>
            </a:r>
            <a:r>
              <a:rPr lang="en-US" sz="1800" dirty="0" err="1">
                <a:cs typeface="Courier New" panose="02070309020205020404" pitchFamily="49" charset="0"/>
              </a:rPr>
              <a:t>pfSense</a:t>
            </a:r>
            <a:r>
              <a:rPr lang="en-US" sz="1800" dirty="0">
                <a:cs typeface="Courier New" panose="02070309020205020404" pitchFamily="49" charset="0"/>
              </a:rPr>
              <a:t> main console menu, see the assigned WAN &amp; LAN addresses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Menu 8 to get to shell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www.google.com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www.google.com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ping 8.8.8.8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6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CentOS GUI Networking - All DHCP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Talk about IP address, default gateway (called "Default Route"), and primary DNS server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You can see that the information is all set to Automatic via DHCP, so none of this has to be 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However, we can change to a new address! We don't have to stay on this one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In our CentOS GUI VM, click on networking/sound/battery button in upper-right corner, click "Wired Connected", then click "Wired Settings"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Have "Wired" selected on the left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gear icon in bottom right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IPv4 on left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CentOS GUI Networking - Change to Static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H</a:t>
            </a:r>
            <a:r>
              <a:rPr lang="en-US" sz="1800" dirty="0"/>
              <a:t>owever, we can change to a new address! We don't have to stay on this one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Thanks Linux! I'm never giving you to my grandma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THAT has an effect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See that we can still access the web!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Change "Addresses" to Manual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IP: 192.168.1.250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Netmask: 255.255.255.0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Gateway: 192.168.1.1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DNS: 8.8.8.8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Hit Apply, note that this has no effect!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network.service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Browse </a:t>
            </a:r>
            <a:r>
              <a:rPr lang="en-US" sz="1800" dirty="0" err="1">
                <a:cs typeface="Courier New" panose="02070309020205020404" pitchFamily="49" charset="0"/>
              </a:rPr>
              <a:t>teh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webz</a:t>
            </a: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Rescuing a Device Outside the 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Being able to change IP addresses manually like this is handy, because sometimes we need to rescue orphan machines, like this Alpine one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The Alpine VM starts statically at 192.168.2.200. We can't ping this from our CentOS GUI machine, because this is outside the subnet the CentOS GUI machine is 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Start "</a:t>
            </a:r>
            <a:r>
              <a:rPr lang="en-US" sz="1800" dirty="0" err="1">
                <a:cs typeface="Courier New" panose="02070309020205020404" pitchFamily="49" charset="0"/>
              </a:rPr>
              <a:t>Alpine_RescueMe</a:t>
            </a:r>
            <a:r>
              <a:rPr lang="en-US" sz="1800" dirty="0">
                <a:cs typeface="Courier New" panose="02070309020205020404" pitchFamily="49" charset="0"/>
              </a:rPr>
              <a:t>" VM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CentOS GUI: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ping 192.168.2.200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Set static IP: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IP: 192.168.2.250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Netmask: 255.255.255.0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Gateway: 192.168.2.1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cs typeface="Courier New" panose="02070309020205020404" pitchFamily="49" charset="0"/>
              </a:rPr>
              <a:t>DNS: Leave at 8.8.8.8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Hit Apply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network.service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ping 192.168.2.200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3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Rescuing a Device Outside the 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Now, we can ping it!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Let's connect!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This is where the network configuration is stored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Currently set up as a bogus static assignment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Replace the current one with the </a:t>
            </a:r>
            <a:r>
              <a:rPr lang="en-US" sz="1800" dirty="0" err="1">
                <a:cs typeface="Courier New" panose="02070309020205020404" pitchFamily="49" charset="0"/>
              </a:rPr>
              <a:t>dhcp</a:t>
            </a:r>
            <a:r>
              <a:rPr lang="en-US" sz="1800" dirty="0">
                <a:cs typeface="Courier New" panose="02070309020205020404" pitchFamily="49" charset="0"/>
              </a:rPr>
              <a:t> config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This would be setting the assignment however is proper for what you're trying to do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Now we can access the system on the proper subnet!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ping 192.168.2.200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root@192.168.2.200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(yes, if asked)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u: root; p: password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cd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Examine the three interfaces files!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interfaces.bak.dhcp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reboot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Change CentOS back to DHCP IP address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network.service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ping 192.168.1.19</a:t>
            </a:r>
            <a:r>
              <a:rPr lang="en-US" sz="1800" dirty="0">
                <a:cs typeface="Courier New" panose="02070309020205020404" pitchFamily="49" charset="0"/>
              </a:rPr>
              <a:t> (or whatever it shows)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pfSense</a:t>
            </a:r>
            <a:r>
              <a:rPr lang="en-US" dirty="0"/>
              <a:t> Settings: Admin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Let's connect to our </a:t>
            </a:r>
            <a:r>
              <a:rPr lang="en-US" sz="1800" dirty="0" err="1">
                <a:cs typeface="Courier New" panose="02070309020205020404" pitchFamily="49" charset="0"/>
              </a:rPr>
              <a:t>pfSense</a:t>
            </a:r>
            <a:r>
              <a:rPr lang="en-US" sz="1800" dirty="0">
                <a:cs typeface="Courier New" panose="02070309020205020404" pitchFamily="49" charset="0"/>
              </a:rPr>
              <a:t> router's GUI config pages and see what we can find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Connecting to the default gateway's address via HTTP is usually a great way to find the router's config page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The Assignments page shows us the names of the interfaces as </a:t>
            </a:r>
            <a:r>
              <a:rPr lang="en-US" sz="1800" dirty="0" err="1">
                <a:cs typeface="Courier New" panose="02070309020205020404" pitchFamily="49" charset="0"/>
              </a:rPr>
              <a:t>pfSense</a:t>
            </a:r>
            <a:r>
              <a:rPr lang="en-US" sz="1800" dirty="0">
                <a:cs typeface="Courier New" panose="02070309020205020404" pitchFamily="49" charset="0"/>
              </a:rPr>
              <a:t> sees them, and how they are assigned.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This page shows a ton of stuff for managing the router itself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Important here is the TCP port, which is occasionally changed to meet some other networking requirement, like a port-forwarding rule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Never fail silently! This just sets the path of communication up - you set up actual alerts elsewhere.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Start Firefox, go to 192.168.1.1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Log in with admin/password</a:t>
            </a:r>
            <a:br>
              <a:rPr lang="en-US" sz="1800" dirty="0">
                <a:cs typeface="Courier New" panose="02070309020205020404" pitchFamily="49" charset="0"/>
              </a:rPr>
            </a:b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on Interfaces -&gt; Assignments</a:t>
            </a:r>
            <a:br>
              <a:rPr lang="en-US" sz="1800" dirty="0">
                <a:cs typeface="Courier New" panose="02070309020205020404" pitchFamily="49" charset="0"/>
              </a:rPr>
            </a:b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on System -&gt; Advanced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Talk about </a:t>
            </a:r>
            <a:r>
              <a:rPr lang="en-US" sz="1800" dirty="0" err="1">
                <a:cs typeface="Courier New" panose="02070309020205020404" pitchFamily="49" charset="0"/>
              </a:rPr>
              <a:t>webConfigurator</a:t>
            </a:r>
            <a:r>
              <a:rPr lang="en-US" sz="1800" dirty="0">
                <a:cs typeface="Courier New" panose="02070309020205020404" pitchFamily="49" charset="0"/>
              </a:rPr>
              <a:t> (the router's web page system) section, TCP port field.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Explain Notifications tab usage.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someday you’ll have to:</a:t>
            </a:r>
          </a:p>
          <a:p>
            <a:pPr lvl="1"/>
            <a:r>
              <a:rPr lang="en-US" dirty="0"/>
              <a:t>Design and deploy a network for your business or home</a:t>
            </a:r>
          </a:p>
          <a:p>
            <a:pPr lvl="1"/>
            <a:r>
              <a:rPr lang="en-US" dirty="0"/>
              <a:t>Understand someone else's broken network so you can fix it</a:t>
            </a:r>
          </a:p>
          <a:p>
            <a:pPr lvl="1"/>
            <a:r>
              <a:rPr lang="en-US" dirty="0"/>
              <a:t>Automate IT, which requires understanding a typical network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pfSense</a:t>
            </a:r>
            <a:r>
              <a:rPr lang="en-US" dirty="0"/>
              <a:t> Settings: Admin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DNS settings and the name of the router can be changed here.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I've also changed the theme to be Dark, since I usually have lights off in my office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on System -&gt; General Setup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pfSense</a:t>
            </a:r>
            <a:r>
              <a:rPr lang="en-US" dirty="0"/>
              <a:t> Settings: WAN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Here, we can change the WAN interface from getting it's config via DHCP, or whether it's statically assigned; both static and DHCP WAN assignments are common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on Interfaces -&gt; WAN</a:t>
            </a:r>
            <a:br>
              <a:rPr lang="en-US" sz="1800" dirty="0">
                <a:cs typeface="Courier New" panose="02070309020205020404" pitchFamily="49" charset="0"/>
              </a:rPr>
            </a:br>
            <a:br>
              <a:rPr lang="en-US" sz="1800" dirty="0">
                <a:cs typeface="Courier New" panose="02070309020205020404" pitchFamily="49" charset="0"/>
              </a:rPr>
            </a:b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Talk about DHCP Client Configuration section, "Reject leases from" field, and the dorm router story.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Talk about Reserved Networks section, "Block private networks and loopback addresses" field. Handy!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pfSense</a:t>
            </a:r>
            <a:r>
              <a:rPr lang="en-US" dirty="0"/>
              <a:t> Settings: 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IP config for LAN interface of the router is static so that it can be easily found by devices on the subnet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See how IPv4 Configuration Type is set to "Static IPv4"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pfSense</a:t>
            </a:r>
            <a:r>
              <a:rPr lang="en-US" dirty="0"/>
              <a:t> Settings: DHCP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We can configure the DHCP settings here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In </a:t>
            </a:r>
            <a:r>
              <a:rPr lang="en-US" sz="1800" dirty="0" err="1">
                <a:cs typeface="Courier New" panose="02070309020205020404" pitchFamily="49" charset="0"/>
              </a:rPr>
              <a:t>pfSense</a:t>
            </a:r>
            <a:r>
              <a:rPr lang="en-US" sz="1800" dirty="0">
                <a:cs typeface="Courier New" panose="02070309020205020404" pitchFamily="49" charset="0"/>
              </a:rPr>
              <a:t>, we can leave the DNS servers fields alone in order to distribute the system default DNS settings. We can override the defaults here.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Similarly, the Default Gateway field can be overridden.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The Domain is for allowing those services that need it to know where they are (normally Windows)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Static ARP makes it so that only the MAC addresses listed below can access the router on this interface, i.e. the ARP table can't be changed.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This sounds good, but MAC </a:t>
            </a:r>
            <a:r>
              <a:rPr lang="en-US" sz="1800" dirty="0" err="1">
                <a:cs typeface="Courier New" panose="02070309020205020404" pitchFamily="49" charset="0"/>
              </a:rPr>
              <a:t>addys</a:t>
            </a:r>
            <a:r>
              <a:rPr lang="en-US" sz="1800" dirty="0">
                <a:cs typeface="Courier New" panose="02070309020205020404" pitchFamily="49" charset="0"/>
              </a:rPr>
              <a:t> can be spoofed.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Services -&gt; DHCP Server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Show the Range fields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Show and explain DNS, Gateway, and Domain name fields.</a:t>
            </a:r>
            <a:br>
              <a:rPr lang="en-US" sz="1800" dirty="0">
                <a:cs typeface="Courier New" panose="02070309020205020404" pitchFamily="49" charset="0"/>
              </a:rPr>
            </a:b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Show Static ARP field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pfSense</a:t>
            </a:r>
            <a:r>
              <a:rPr lang="en-US" dirty="0"/>
              <a:t> Settings: UPnP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Bonus feature! If you decide to set up </a:t>
            </a:r>
            <a:r>
              <a:rPr lang="en-US" sz="1800" dirty="0" err="1">
                <a:cs typeface="Courier New" panose="02070309020205020404" pitchFamily="49" charset="0"/>
              </a:rPr>
              <a:t>pfSense</a:t>
            </a:r>
            <a:r>
              <a:rPr lang="en-US" sz="1800" dirty="0">
                <a:cs typeface="Courier New" panose="02070309020205020404" pitchFamily="49" charset="0"/>
              </a:rPr>
              <a:t> as your router, and you do any gaming, make sure to enable UPnP!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UPnP allows a device to open ports on the router/firewall and configure port-forwarding rules that point to itself, so that external devices can connect automatically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If that sounds like a massive security hole, you're right: it's normally something you only find on routers designed for home use.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It's often not even an option on business-class routers!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Click Services -&gt; UPnP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2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terms and settings we normally concern ourselves with are:</a:t>
            </a:r>
          </a:p>
          <a:p>
            <a:pPr lvl="1"/>
            <a:r>
              <a:rPr lang="en-US" dirty="0"/>
              <a:t>WAN</a:t>
            </a:r>
          </a:p>
          <a:p>
            <a:pPr lvl="2"/>
            <a:r>
              <a:rPr lang="en-US" dirty="0"/>
              <a:t>Getting an IP and DNS settings for the WAN</a:t>
            </a:r>
          </a:p>
          <a:p>
            <a:pPr lvl="1"/>
            <a:r>
              <a:rPr lang="en-US" dirty="0"/>
              <a:t>LAN</a:t>
            </a:r>
          </a:p>
          <a:p>
            <a:pPr lvl="2"/>
            <a:r>
              <a:rPr lang="en-US" dirty="0"/>
              <a:t>Defining the LAN's IP network</a:t>
            </a:r>
          </a:p>
          <a:p>
            <a:pPr lvl="2"/>
            <a:r>
              <a:rPr lang="en-US" dirty="0"/>
              <a:t>Providing DHCP to that network</a:t>
            </a:r>
          </a:p>
          <a:p>
            <a:r>
              <a:rPr lang="en-US" dirty="0" err="1"/>
              <a:t>pfSense</a:t>
            </a:r>
            <a:r>
              <a:rPr lang="en-US" dirty="0"/>
              <a:t> makes some great router software!</a:t>
            </a:r>
          </a:p>
          <a:p>
            <a:pPr lvl="2"/>
            <a:endParaRPr lang="en-US" dirty="0"/>
          </a:p>
          <a:p>
            <a:r>
              <a:rPr lang="en-US" dirty="0"/>
              <a:t>We'll be talking about </a:t>
            </a:r>
            <a:r>
              <a:rPr lang="en-US" dirty="0" err="1"/>
              <a:t>WiFi</a:t>
            </a:r>
            <a:r>
              <a:rPr lang="en-US" dirty="0"/>
              <a:t>, VPNs, and Firewalls next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engineers attempt to lay connections across a physical </a:t>
            </a:r>
            <a:r>
              <a:rPr lang="en-US" dirty="0" err="1"/>
              <a:t>hellscape</a:t>
            </a:r>
            <a:r>
              <a:rPr lang="en-US" dirty="0"/>
              <a:t> full of EM, sharp edges, clueless users, hackers, faulty equipment, and lying weasels</a:t>
            </a:r>
          </a:p>
          <a:p>
            <a:endParaRPr lang="en-US" dirty="0"/>
          </a:p>
          <a:p>
            <a:r>
              <a:rPr lang="en-US" dirty="0"/>
              <a:t>You will see awful things</a:t>
            </a:r>
          </a:p>
          <a:p>
            <a:pPr lvl="1"/>
            <a:r>
              <a:rPr lang="en-US" dirty="0"/>
              <a:t>Like that blue </a:t>
            </a:r>
            <a:r>
              <a:rPr lang="en-US" dirty="0" err="1"/>
              <a:t>Netgear</a:t>
            </a:r>
            <a:r>
              <a:rPr lang="en-US" dirty="0"/>
              <a:t> switch I found connecting everything while immersed in mud, outdoors, under a viewing platform, on a coastal cliff</a:t>
            </a:r>
          </a:p>
          <a:p>
            <a:pPr lvl="1"/>
            <a:endParaRPr lang="en-US" dirty="0"/>
          </a:p>
          <a:p>
            <a:r>
              <a:rPr lang="en-US" dirty="0"/>
              <a:t>You will see things that will make you wonder why people haven't been fired, sued, arrested, or defenestrated</a:t>
            </a:r>
          </a:p>
          <a:p>
            <a:pPr lvl="1"/>
            <a:r>
              <a:rPr lang="en-US" dirty="0"/>
              <a:t>Like that heavily advertised, password-less WIFI network that connected the general public to the main company server at a tourist destination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8A5-082B-451F-B50D-3AD6510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Network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670-95CC-4B4D-8099-F8CB8A5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2521" cy="4351338"/>
          </a:xfrm>
        </p:spPr>
        <p:txBody>
          <a:bodyPr>
            <a:normAutofit/>
          </a:bodyPr>
          <a:lstStyle/>
          <a:p>
            <a:r>
              <a:rPr lang="en-US" dirty="0"/>
              <a:t>Networks can be complicated, but they break down into simple graphs like this</a:t>
            </a:r>
          </a:p>
          <a:p>
            <a:r>
              <a:rPr lang="en-US" dirty="0"/>
              <a:t>Even if the cables are running hundreds of feet from room to room, or across the 3</a:t>
            </a:r>
            <a:r>
              <a:rPr lang="en-US" baseline="30000" dirty="0"/>
              <a:t>rd </a:t>
            </a:r>
            <a:r>
              <a:rPr lang="en-US" dirty="0"/>
              <a:t>floor of the dorm</a:t>
            </a:r>
          </a:p>
          <a:p>
            <a:r>
              <a:rPr lang="en-US" dirty="0"/>
              <a:t>Note: no loops allowed!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7A14C-570A-4A48-A3DE-A1E41A59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8" y="3568791"/>
            <a:ext cx="781711" cy="60604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7CFF72-8F0D-4107-AD2A-0517B77A0D71}"/>
              </a:ext>
            </a:extLst>
          </p:cNvPr>
          <p:cNvSpPr/>
          <p:nvPr/>
        </p:nvSpPr>
        <p:spPr>
          <a:xfrm>
            <a:off x="5514799" y="1537566"/>
            <a:ext cx="818455" cy="591437"/>
          </a:xfrm>
          <a:prstGeom prst="roundRect">
            <a:avLst/>
          </a:prstGeom>
          <a:solidFill>
            <a:srgbClr val="0066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C65417-C5E3-4004-A406-0C98D117C747}"/>
              </a:ext>
            </a:extLst>
          </p:cNvPr>
          <p:cNvCxnSpPr>
            <a:cxnSpLocks/>
          </p:cNvCxnSpPr>
          <p:nvPr/>
        </p:nvCxnSpPr>
        <p:spPr>
          <a:xfrm>
            <a:off x="5930747" y="1764994"/>
            <a:ext cx="1" cy="35452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3EC34-CC4C-42F2-99AD-62FEE501D224}"/>
              </a:ext>
            </a:extLst>
          </p:cNvPr>
          <p:cNvGrpSpPr/>
          <p:nvPr/>
        </p:nvGrpSpPr>
        <p:grpSpPr>
          <a:xfrm>
            <a:off x="7037227" y="1537566"/>
            <a:ext cx="1373860" cy="591437"/>
            <a:chOff x="4302124" y="4273260"/>
            <a:chExt cx="2124075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46630D-09F1-4772-A23F-F9167CD51C85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8C8107-54D8-4B49-847C-C87246048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428FF1-B897-4B0C-B309-D9A418B170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9C1B7F-7ED6-469D-B458-29648DB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D5A58-68F0-419D-A182-FD9D5C783E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E99A5-F36F-4E3B-AF7C-E8BDFCCC3013}"/>
              </a:ext>
            </a:extLst>
          </p:cNvPr>
          <p:cNvCxnSpPr>
            <a:cxnSpLocks/>
          </p:cNvCxnSpPr>
          <p:nvPr/>
        </p:nvCxnSpPr>
        <p:spPr>
          <a:xfrm>
            <a:off x="6132348" y="2194684"/>
            <a:ext cx="0" cy="212548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499A96-1A11-478E-8293-F9A42C846369}"/>
              </a:ext>
            </a:extLst>
          </p:cNvPr>
          <p:cNvCxnSpPr>
            <a:cxnSpLocks/>
          </p:cNvCxnSpPr>
          <p:nvPr/>
        </p:nvCxnSpPr>
        <p:spPr>
          <a:xfrm>
            <a:off x="7196149" y="2196224"/>
            <a:ext cx="0" cy="212548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D8DCC-BC40-4F2B-B94D-AD9A8D1DCF4A}"/>
              </a:ext>
            </a:extLst>
          </p:cNvPr>
          <p:cNvCxnSpPr>
            <a:cxnSpLocks/>
          </p:cNvCxnSpPr>
          <p:nvPr/>
        </p:nvCxnSpPr>
        <p:spPr>
          <a:xfrm flipH="1">
            <a:off x="6131868" y="2408773"/>
            <a:ext cx="1064281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5E82F7B-6BB9-4BE4-8385-6FE17B2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16" y="3568791"/>
            <a:ext cx="781711" cy="60604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8646BE-598E-4BB8-B384-37D7E31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19" y="3568791"/>
            <a:ext cx="781711" cy="60604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E07CD9-BF0D-4736-B0EC-943C4001A1DD}"/>
              </a:ext>
            </a:extLst>
          </p:cNvPr>
          <p:cNvCxnSpPr>
            <a:cxnSpLocks/>
          </p:cNvCxnSpPr>
          <p:nvPr/>
        </p:nvCxnSpPr>
        <p:spPr>
          <a:xfrm>
            <a:off x="7465992" y="2196224"/>
            <a:ext cx="0" cy="453367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2B5DA-E6D9-4B9E-87C0-F4A53E4E26AF}"/>
              </a:ext>
            </a:extLst>
          </p:cNvPr>
          <p:cNvCxnSpPr>
            <a:cxnSpLocks/>
          </p:cNvCxnSpPr>
          <p:nvPr/>
        </p:nvCxnSpPr>
        <p:spPr>
          <a:xfrm>
            <a:off x="7733680" y="2196224"/>
            <a:ext cx="0" cy="721362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E07A35-E4D9-4F1B-87D4-8893C62C4D58}"/>
              </a:ext>
            </a:extLst>
          </p:cNvPr>
          <p:cNvCxnSpPr>
            <a:cxnSpLocks/>
          </p:cNvCxnSpPr>
          <p:nvPr/>
        </p:nvCxnSpPr>
        <p:spPr>
          <a:xfrm>
            <a:off x="8006295" y="2196224"/>
            <a:ext cx="0" cy="1020162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BDF440-21EE-48AB-9494-0447D0E7BE2A}"/>
              </a:ext>
            </a:extLst>
          </p:cNvPr>
          <p:cNvCxnSpPr>
            <a:cxnSpLocks/>
          </p:cNvCxnSpPr>
          <p:nvPr/>
        </p:nvCxnSpPr>
        <p:spPr>
          <a:xfrm>
            <a:off x="8275831" y="2196224"/>
            <a:ext cx="0" cy="1483122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9A433-F090-4A9B-B3E3-6DBFF7513AA4}"/>
              </a:ext>
            </a:extLst>
          </p:cNvPr>
          <p:cNvCxnSpPr>
            <a:cxnSpLocks/>
          </p:cNvCxnSpPr>
          <p:nvPr/>
        </p:nvCxnSpPr>
        <p:spPr>
          <a:xfrm flipV="1">
            <a:off x="7400624" y="3244109"/>
            <a:ext cx="0" cy="269535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3B4A7F-8801-4C56-B223-8563534C00D2}"/>
              </a:ext>
            </a:extLst>
          </p:cNvPr>
          <p:cNvCxnSpPr>
            <a:cxnSpLocks/>
          </p:cNvCxnSpPr>
          <p:nvPr/>
        </p:nvCxnSpPr>
        <p:spPr>
          <a:xfrm flipV="1">
            <a:off x="6530216" y="2951471"/>
            <a:ext cx="0" cy="562174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DA951F-5710-414F-8FDB-4C7FDA29267E}"/>
              </a:ext>
            </a:extLst>
          </p:cNvPr>
          <p:cNvCxnSpPr>
            <a:cxnSpLocks/>
          </p:cNvCxnSpPr>
          <p:nvPr/>
        </p:nvCxnSpPr>
        <p:spPr>
          <a:xfrm flipV="1">
            <a:off x="5655381" y="2674235"/>
            <a:ext cx="0" cy="83941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9792B-E4CD-46B1-9AA6-42E5659E4F29}"/>
              </a:ext>
            </a:extLst>
          </p:cNvPr>
          <p:cNvCxnSpPr>
            <a:cxnSpLocks/>
          </p:cNvCxnSpPr>
          <p:nvPr/>
        </p:nvCxnSpPr>
        <p:spPr>
          <a:xfrm flipH="1">
            <a:off x="5655381" y="2649592"/>
            <a:ext cx="1798343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D41709-3865-49AF-86E6-2965B5ACBD13}"/>
              </a:ext>
            </a:extLst>
          </p:cNvPr>
          <p:cNvCxnSpPr>
            <a:cxnSpLocks/>
          </p:cNvCxnSpPr>
          <p:nvPr/>
        </p:nvCxnSpPr>
        <p:spPr>
          <a:xfrm flipH="1">
            <a:off x="6530216" y="2917587"/>
            <a:ext cx="1173746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A84C0-E26B-4A4C-846A-4F20EE2E8217}"/>
              </a:ext>
            </a:extLst>
          </p:cNvPr>
          <p:cNvCxnSpPr>
            <a:cxnSpLocks/>
          </p:cNvCxnSpPr>
          <p:nvPr/>
        </p:nvCxnSpPr>
        <p:spPr>
          <a:xfrm flipH="1">
            <a:off x="7400624" y="3216386"/>
            <a:ext cx="605670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C21143-2E95-4855-8B82-D186A05A74E4}"/>
              </a:ext>
            </a:extLst>
          </p:cNvPr>
          <p:cNvCxnSpPr>
            <a:cxnSpLocks/>
          </p:cNvCxnSpPr>
          <p:nvPr/>
        </p:nvCxnSpPr>
        <p:spPr>
          <a:xfrm>
            <a:off x="5718862" y="2194684"/>
            <a:ext cx="0" cy="212548"/>
          </a:xfrm>
          <a:prstGeom prst="line">
            <a:avLst/>
          </a:prstGeom>
          <a:ln w="38100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F186BB-31EA-48E6-B1DC-51901338EACD}"/>
              </a:ext>
            </a:extLst>
          </p:cNvPr>
          <p:cNvCxnSpPr>
            <a:cxnSpLocks/>
          </p:cNvCxnSpPr>
          <p:nvPr/>
        </p:nvCxnSpPr>
        <p:spPr>
          <a:xfrm flipH="1">
            <a:off x="5340698" y="2407233"/>
            <a:ext cx="378166" cy="0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20903-0476-45AF-A7A9-13B0BE3D60BA}"/>
              </a:ext>
            </a:extLst>
          </p:cNvPr>
          <p:cNvCxnSpPr>
            <a:cxnSpLocks/>
          </p:cNvCxnSpPr>
          <p:nvPr/>
        </p:nvCxnSpPr>
        <p:spPr>
          <a:xfrm flipH="1">
            <a:off x="4952567" y="2407233"/>
            <a:ext cx="369649" cy="0"/>
          </a:xfrm>
          <a:prstGeom prst="line">
            <a:avLst/>
          </a:prstGeom>
          <a:ln w="38100" cap="sq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1A60FD4-9002-41DE-B5DD-5F65A1AD0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89" y="4839365"/>
            <a:ext cx="781711" cy="606045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B271F5-083C-4ACA-BBDD-887F10ED9D15}"/>
              </a:ext>
            </a:extLst>
          </p:cNvPr>
          <p:cNvGrpSpPr/>
          <p:nvPr/>
        </p:nvGrpSpPr>
        <p:grpSpPr>
          <a:xfrm>
            <a:off x="9949348" y="2808140"/>
            <a:ext cx="1373860" cy="591437"/>
            <a:chOff x="4302124" y="4273260"/>
            <a:chExt cx="2124075" cy="914400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6FDCBDB-7BEF-4F11-B21F-36642DFB7D3E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4B97E08-1255-4D42-B92A-C3B4495C1135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1F4390A-8B88-4BA7-BF41-D6B0DE5028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8DB7D2-B952-48D8-B596-E922A93D691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7B8E826-DDA2-4DEA-93F2-07B7CA1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8763CB0-BFBC-45EB-A6C1-812063A938FF}"/>
              </a:ext>
            </a:extLst>
          </p:cNvPr>
          <p:cNvCxnSpPr>
            <a:cxnSpLocks/>
          </p:cNvCxnSpPr>
          <p:nvPr/>
        </p:nvCxnSpPr>
        <p:spPr>
          <a:xfrm>
            <a:off x="10108270" y="3466798"/>
            <a:ext cx="0" cy="212548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4D9CA45-44BB-466E-8DCC-8883544FA0B1}"/>
              </a:ext>
            </a:extLst>
          </p:cNvPr>
          <p:cNvCxnSpPr>
            <a:cxnSpLocks/>
          </p:cNvCxnSpPr>
          <p:nvPr/>
        </p:nvCxnSpPr>
        <p:spPr>
          <a:xfrm flipH="1">
            <a:off x="8275831" y="3679347"/>
            <a:ext cx="1832439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9551A8E-1051-4AFB-8161-4A849995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37" y="4839365"/>
            <a:ext cx="781711" cy="60604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0786434-D748-4F2A-9012-DC510488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40" y="4839365"/>
            <a:ext cx="781711" cy="606045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FF9AA7C-1253-4BF8-9F7D-127DDAFA5F72}"/>
              </a:ext>
            </a:extLst>
          </p:cNvPr>
          <p:cNvCxnSpPr>
            <a:cxnSpLocks/>
          </p:cNvCxnSpPr>
          <p:nvPr/>
        </p:nvCxnSpPr>
        <p:spPr>
          <a:xfrm>
            <a:off x="10378113" y="3466798"/>
            <a:ext cx="0" cy="453367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CB374B6-90C2-41C5-9CE7-25BBCCC3C3A2}"/>
              </a:ext>
            </a:extLst>
          </p:cNvPr>
          <p:cNvCxnSpPr>
            <a:cxnSpLocks/>
          </p:cNvCxnSpPr>
          <p:nvPr/>
        </p:nvCxnSpPr>
        <p:spPr>
          <a:xfrm>
            <a:off x="10645801" y="3466798"/>
            <a:ext cx="0" cy="721362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B343343-8DCD-4239-A789-12AAA187BAE7}"/>
              </a:ext>
            </a:extLst>
          </p:cNvPr>
          <p:cNvCxnSpPr>
            <a:cxnSpLocks/>
          </p:cNvCxnSpPr>
          <p:nvPr/>
        </p:nvCxnSpPr>
        <p:spPr>
          <a:xfrm>
            <a:off x="10918416" y="3466798"/>
            <a:ext cx="0" cy="1020162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493D1A-2A3B-432C-8FD6-E6D79B02684C}"/>
              </a:ext>
            </a:extLst>
          </p:cNvPr>
          <p:cNvCxnSpPr>
            <a:cxnSpLocks/>
          </p:cNvCxnSpPr>
          <p:nvPr/>
        </p:nvCxnSpPr>
        <p:spPr>
          <a:xfrm>
            <a:off x="11187952" y="3466798"/>
            <a:ext cx="0" cy="131742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BAD2FE8-461F-48DA-8A55-ED907A4C68DA}"/>
              </a:ext>
            </a:extLst>
          </p:cNvPr>
          <p:cNvCxnSpPr>
            <a:cxnSpLocks/>
          </p:cNvCxnSpPr>
          <p:nvPr/>
        </p:nvCxnSpPr>
        <p:spPr>
          <a:xfrm flipV="1">
            <a:off x="10312745" y="4514683"/>
            <a:ext cx="0" cy="269535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6973DA4-0E37-4271-83EC-86E234499C07}"/>
              </a:ext>
            </a:extLst>
          </p:cNvPr>
          <p:cNvCxnSpPr>
            <a:cxnSpLocks/>
          </p:cNvCxnSpPr>
          <p:nvPr/>
        </p:nvCxnSpPr>
        <p:spPr>
          <a:xfrm flipV="1">
            <a:off x="9442337" y="4222045"/>
            <a:ext cx="0" cy="562174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7BA987-4E0E-4550-A6C0-8DAF8093A9D0}"/>
              </a:ext>
            </a:extLst>
          </p:cNvPr>
          <p:cNvCxnSpPr>
            <a:cxnSpLocks/>
          </p:cNvCxnSpPr>
          <p:nvPr/>
        </p:nvCxnSpPr>
        <p:spPr>
          <a:xfrm flipV="1">
            <a:off x="8567502" y="3944809"/>
            <a:ext cx="0" cy="83941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944DE5D-6CAA-44E2-9DEF-0A0184E47D85}"/>
              </a:ext>
            </a:extLst>
          </p:cNvPr>
          <p:cNvCxnSpPr>
            <a:cxnSpLocks/>
          </p:cNvCxnSpPr>
          <p:nvPr/>
        </p:nvCxnSpPr>
        <p:spPr>
          <a:xfrm flipH="1">
            <a:off x="8567502" y="3920166"/>
            <a:ext cx="1798343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7294505-906C-4E83-B577-A1031966A1F5}"/>
              </a:ext>
            </a:extLst>
          </p:cNvPr>
          <p:cNvCxnSpPr>
            <a:cxnSpLocks/>
          </p:cNvCxnSpPr>
          <p:nvPr/>
        </p:nvCxnSpPr>
        <p:spPr>
          <a:xfrm flipH="1">
            <a:off x="9442337" y="4188161"/>
            <a:ext cx="1173746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1CFEBE0-3788-4129-8CD4-560638BB6D70}"/>
              </a:ext>
            </a:extLst>
          </p:cNvPr>
          <p:cNvCxnSpPr>
            <a:cxnSpLocks/>
          </p:cNvCxnSpPr>
          <p:nvPr/>
        </p:nvCxnSpPr>
        <p:spPr>
          <a:xfrm flipH="1">
            <a:off x="10312745" y="4486960"/>
            <a:ext cx="605670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BF6A2B34-7C33-4B82-A0D4-DD07F6C4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85" y="4839365"/>
            <a:ext cx="781711" cy="60604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C64906F-4E3D-480B-B71E-2934960C4E4C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C194DCF-C3F6-4DAB-AB8C-E09074B9D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4F84B9D-4E06-4EAD-988E-61F6A068EFF2}"/>
              </a:ext>
            </a:extLst>
          </p:cNvPr>
          <p:cNvSpPr txBox="1"/>
          <p:nvPr/>
        </p:nvSpPr>
        <p:spPr>
          <a:xfrm>
            <a:off x="5000030" y="5951024"/>
            <a:ext cx="282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LAN</a:t>
            </a:r>
            <a:r>
              <a:rPr lang="en-US" dirty="0"/>
              <a:t> = Local Area Network</a:t>
            </a:r>
          </a:p>
          <a:p>
            <a:r>
              <a:rPr lang="en-US" b="1" dirty="0">
                <a:solidFill>
                  <a:srgbClr val="FF0000"/>
                </a:solidFill>
              </a:rPr>
              <a:t>WAN</a:t>
            </a:r>
            <a:r>
              <a:rPr lang="en-US" dirty="0"/>
              <a:t> = Wide Area 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7A61ED-E5D2-4F79-BBD0-BD73EED80C87}"/>
              </a:ext>
            </a:extLst>
          </p:cNvPr>
          <p:cNvSpPr txBox="1"/>
          <p:nvPr/>
        </p:nvSpPr>
        <p:spPr>
          <a:xfrm>
            <a:off x="8328204" y="5795075"/>
            <a:ext cx="219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These terms are more descriptive than definitional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C85B7745-9D93-45B2-9744-8E0EA0D44DA3}"/>
              </a:ext>
            </a:extLst>
          </p:cNvPr>
          <p:cNvSpPr/>
          <p:nvPr/>
        </p:nvSpPr>
        <p:spPr>
          <a:xfrm>
            <a:off x="7866850" y="6107271"/>
            <a:ext cx="350119" cy="298938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8A5-082B-451F-B50D-3AD6510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670-95CC-4B4D-8099-F8CB8A5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2521" cy="4667245"/>
          </a:xfrm>
        </p:spPr>
        <p:txBody>
          <a:bodyPr>
            <a:normAutofit/>
          </a:bodyPr>
          <a:lstStyle/>
          <a:p>
            <a:r>
              <a:rPr lang="en-US" dirty="0"/>
              <a:t>Let's look at an idealized, </a:t>
            </a:r>
            <a:r>
              <a:rPr lang="en-US" i="1" dirty="0"/>
              <a:t>practical</a:t>
            </a:r>
            <a:r>
              <a:rPr lang="en-US" dirty="0"/>
              <a:t> LAN with one subnet</a:t>
            </a:r>
          </a:p>
          <a:p>
            <a:r>
              <a:rPr lang="en-US" b="1" dirty="0">
                <a:solidFill>
                  <a:srgbClr val="006600"/>
                </a:solidFill>
              </a:rPr>
              <a:t>Routers</a:t>
            </a:r>
            <a:r>
              <a:rPr lang="en-US" dirty="0"/>
              <a:t> interpret between two different network subnets</a:t>
            </a:r>
          </a:p>
          <a:p>
            <a:r>
              <a:rPr lang="en-US" b="1" dirty="0">
                <a:solidFill>
                  <a:srgbClr val="002060"/>
                </a:solidFill>
              </a:rPr>
              <a:t>Switches</a:t>
            </a:r>
            <a:r>
              <a:rPr lang="en-US" dirty="0"/>
              <a:t> merely connect devices together &amp; ignore subnet restrictions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7A14C-570A-4A48-A3DE-A1E41A59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87" y="4714915"/>
            <a:ext cx="1208575" cy="9369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3D072E-658C-4B6C-AD2E-F07047E7D221}"/>
              </a:ext>
            </a:extLst>
          </p:cNvPr>
          <p:cNvGrpSpPr/>
          <p:nvPr/>
        </p:nvGrpSpPr>
        <p:grpSpPr>
          <a:xfrm>
            <a:off x="6265159" y="1574512"/>
            <a:ext cx="1273919" cy="914400"/>
            <a:chOff x="2272399" y="4273260"/>
            <a:chExt cx="1273919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7CFF72-8F0D-4107-AD2A-0517B77A0D71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ROUTER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03239-B84A-4110-B934-6855D36EBCC1}"/>
                </a:ext>
              </a:extLst>
            </p:cNvPr>
            <p:cNvSpPr txBox="1"/>
            <p:nvPr/>
          </p:nvSpPr>
          <p:spPr>
            <a:xfrm>
              <a:off x="2371690" y="4778576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103B0-15BE-4AAD-A554-976AB91DE50B}"/>
                </a:ext>
              </a:extLst>
            </p:cNvPr>
            <p:cNvSpPr txBox="1"/>
            <p:nvPr/>
          </p:nvSpPr>
          <p:spPr>
            <a:xfrm>
              <a:off x="3012918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C65417-C5E3-4004-A406-0C98D117C74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482" y="4624878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3EC34-CC4C-42F2-99AD-62FEE501D224}"/>
              </a:ext>
            </a:extLst>
          </p:cNvPr>
          <p:cNvGrpSpPr/>
          <p:nvPr/>
        </p:nvGrpSpPr>
        <p:grpSpPr>
          <a:xfrm>
            <a:off x="8618930" y="1574512"/>
            <a:ext cx="2223072" cy="914400"/>
            <a:chOff x="4302124" y="4273260"/>
            <a:chExt cx="2223072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46630D-09F1-4772-A23F-F9167CD51C85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SWITCH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0F4E2-61A2-4ABC-AF77-DE36C992D517}"/>
                </a:ext>
              </a:extLst>
            </p:cNvPr>
            <p:cNvSpPr txBox="1"/>
            <p:nvPr/>
          </p:nvSpPr>
          <p:spPr>
            <a:xfrm>
              <a:off x="4337144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EDADBB-3D35-4D3E-9A3D-C95221F68785}"/>
                </a:ext>
              </a:extLst>
            </p:cNvPr>
            <p:cNvSpPr txBox="1"/>
            <p:nvPr/>
          </p:nvSpPr>
          <p:spPr>
            <a:xfrm>
              <a:off x="4757432" y="476826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8C8107-54D8-4B49-847C-C87246048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28F1E-BD83-4A01-9617-9401F173A52F}"/>
                </a:ext>
              </a:extLst>
            </p:cNvPr>
            <p:cNvSpPr txBox="1"/>
            <p:nvPr/>
          </p:nvSpPr>
          <p:spPr>
            <a:xfrm>
              <a:off x="5177720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428FF1-B897-4B0C-B309-D9A418B170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C554D2-03B5-4E15-A1E6-50909BD5992F}"/>
                </a:ext>
              </a:extLst>
            </p:cNvPr>
            <p:cNvSpPr txBox="1"/>
            <p:nvPr/>
          </p:nvSpPr>
          <p:spPr>
            <a:xfrm>
              <a:off x="5574623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9C1B7F-7ED6-469D-B458-29648DB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0907A7-803C-453A-B252-100CDFA52094}"/>
                </a:ext>
              </a:extLst>
            </p:cNvPr>
            <p:cNvSpPr txBox="1"/>
            <p:nvPr/>
          </p:nvSpPr>
          <p:spPr>
            <a:xfrm>
              <a:off x="5991796" y="476625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D5A58-68F0-419D-A182-FD9D5C783E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E99A5-F36F-4E3B-AF7C-E8BDFCCC3013}"/>
              </a:ext>
            </a:extLst>
          </p:cNvPr>
          <p:cNvCxnSpPr/>
          <p:nvPr/>
        </p:nvCxnSpPr>
        <p:spPr>
          <a:xfrm>
            <a:off x="7219929" y="2590459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499A96-1A11-478E-8293-F9A42C846369}"/>
              </a:ext>
            </a:extLst>
          </p:cNvPr>
          <p:cNvCxnSpPr/>
          <p:nvPr/>
        </p:nvCxnSpPr>
        <p:spPr>
          <a:xfrm>
            <a:off x="8864634" y="2592840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D8DCC-BC40-4F2B-B94D-AD9A8D1DCF4A}"/>
              </a:ext>
            </a:extLst>
          </p:cNvPr>
          <p:cNvCxnSpPr>
            <a:cxnSpLocks/>
          </p:cNvCxnSpPr>
          <p:nvPr/>
        </p:nvCxnSpPr>
        <p:spPr>
          <a:xfrm flipH="1">
            <a:off x="7219187" y="2921453"/>
            <a:ext cx="1645447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5E82F7B-6BB9-4BE4-8385-6FE17B2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03" y="4714915"/>
            <a:ext cx="1208575" cy="9369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8646BE-598E-4BB8-B384-37D7E31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1" y="4714915"/>
            <a:ext cx="1208575" cy="936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18E5D4-52F0-42EE-A6D3-03B4C272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9" y="4714915"/>
            <a:ext cx="1208575" cy="93698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E07CD9-BF0D-4736-B0EC-943C4001A1DD}"/>
              </a:ext>
            </a:extLst>
          </p:cNvPr>
          <p:cNvCxnSpPr>
            <a:cxnSpLocks/>
          </p:cNvCxnSpPr>
          <p:nvPr/>
        </p:nvCxnSpPr>
        <p:spPr>
          <a:xfrm>
            <a:off x="9281829" y="2592840"/>
            <a:ext cx="0" cy="7009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2B5DA-E6D9-4B9E-87C0-F4A53E4E26AF}"/>
              </a:ext>
            </a:extLst>
          </p:cNvPr>
          <p:cNvCxnSpPr>
            <a:cxnSpLocks/>
          </p:cNvCxnSpPr>
          <p:nvPr/>
        </p:nvCxnSpPr>
        <p:spPr>
          <a:xfrm>
            <a:off x="9695691" y="2592840"/>
            <a:ext cx="0" cy="111527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E07A35-E4D9-4F1B-87D4-8893C62C4D58}"/>
              </a:ext>
            </a:extLst>
          </p:cNvPr>
          <p:cNvCxnSpPr>
            <a:cxnSpLocks/>
          </p:cNvCxnSpPr>
          <p:nvPr/>
        </p:nvCxnSpPr>
        <p:spPr>
          <a:xfrm>
            <a:off x="10117171" y="2592840"/>
            <a:ext cx="0" cy="15772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BDF440-21EE-48AB-9494-0447D0E7BE2A}"/>
              </a:ext>
            </a:extLst>
          </p:cNvPr>
          <p:cNvCxnSpPr>
            <a:cxnSpLocks/>
          </p:cNvCxnSpPr>
          <p:nvPr/>
        </p:nvCxnSpPr>
        <p:spPr>
          <a:xfrm>
            <a:off x="10533891" y="2592840"/>
            <a:ext cx="0" cy="2036816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9A433-F090-4A9B-B3E3-6DBFF7513AA4}"/>
              </a:ext>
            </a:extLst>
          </p:cNvPr>
          <p:cNvCxnSpPr>
            <a:cxnSpLocks/>
          </p:cNvCxnSpPr>
          <p:nvPr/>
        </p:nvCxnSpPr>
        <p:spPr>
          <a:xfrm flipV="1">
            <a:off x="9180766" y="4212937"/>
            <a:ext cx="0" cy="416719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3B4A7F-8801-4C56-B223-8563534C00D2}"/>
              </a:ext>
            </a:extLst>
          </p:cNvPr>
          <p:cNvCxnSpPr>
            <a:cxnSpLocks/>
          </p:cNvCxnSpPr>
          <p:nvPr/>
        </p:nvCxnSpPr>
        <p:spPr>
          <a:xfrm flipV="1">
            <a:off x="7835059" y="3760500"/>
            <a:ext cx="0" cy="869157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DA951F-5710-414F-8FDB-4C7FDA29267E}"/>
              </a:ext>
            </a:extLst>
          </p:cNvPr>
          <p:cNvCxnSpPr>
            <a:cxnSpLocks/>
          </p:cNvCxnSpPr>
          <p:nvPr/>
        </p:nvCxnSpPr>
        <p:spPr>
          <a:xfrm flipV="1">
            <a:off x="6482509" y="3331875"/>
            <a:ext cx="0" cy="129778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9792B-E4CD-46B1-9AA6-42E5659E4F29}"/>
              </a:ext>
            </a:extLst>
          </p:cNvPr>
          <p:cNvCxnSpPr>
            <a:cxnSpLocks/>
          </p:cNvCxnSpPr>
          <p:nvPr/>
        </p:nvCxnSpPr>
        <p:spPr>
          <a:xfrm flipH="1">
            <a:off x="6482509" y="3293775"/>
            <a:ext cx="2780353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D41709-3865-49AF-86E6-2965B5ACBD13}"/>
              </a:ext>
            </a:extLst>
          </p:cNvPr>
          <p:cNvCxnSpPr>
            <a:cxnSpLocks/>
          </p:cNvCxnSpPr>
          <p:nvPr/>
        </p:nvCxnSpPr>
        <p:spPr>
          <a:xfrm flipH="1">
            <a:off x="7835059" y="3708112"/>
            <a:ext cx="1814686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A84C0-E26B-4A4C-846A-4F20EE2E8217}"/>
              </a:ext>
            </a:extLst>
          </p:cNvPr>
          <p:cNvCxnSpPr>
            <a:cxnSpLocks/>
          </p:cNvCxnSpPr>
          <p:nvPr/>
        </p:nvCxnSpPr>
        <p:spPr>
          <a:xfrm flipH="1">
            <a:off x="9180766" y="4170075"/>
            <a:ext cx="936405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C21143-2E95-4855-8B82-D186A05A74E4}"/>
              </a:ext>
            </a:extLst>
          </p:cNvPr>
          <p:cNvCxnSpPr/>
          <p:nvPr/>
        </p:nvCxnSpPr>
        <p:spPr>
          <a:xfrm>
            <a:off x="6580654" y="2590459"/>
            <a:ext cx="0" cy="328613"/>
          </a:xfrm>
          <a:prstGeom prst="line">
            <a:avLst/>
          </a:prstGeom>
          <a:ln w="60325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F186BB-31EA-48E6-B1DC-51901338EACD}"/>
              </a:ext>
            </a:extLst>
          </p:cNvPr>
          <p:cNvCxnSpPr>
            <a:cxnSpLocks/>
          </p:cNvCxnSpPr>
          <p:nvPr/>
        </p:nvCxnSpPr>
        <p:spPr>
          <a:xfrm flipH="1">
            <a:off x="5995988" y="2919072"/>
            <a:ext cx="584668" cy="0"/>
          </a:xfrm>
          <a:prstGeom prst="line">
            <a:avLst/>
          </a:prstGeom>
          <a:ln w="60325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20903-0476-45AF-A7A9-13B0BE3D60BA}"/>
              </a:ext>
            </a:extLst>
          </p:cNvPr>
          <p:cNvCxnSpPr>
            <a:cxnSpLocks/>
          </p:cNvCxnSpPr>
          <p:nvPr/>
        </p:nvCxnSpPr>
        <p:spPr>
          <a:xfrm flipH="1">
            <a:off x="5395913" y="2919072"/>
            <a:ext cx="571501" cy="0"/>
          </a:xfrm>
          <a:prstGeom prst="line">
            <a:avLst/>
          </a:prstGeom>
          <a:ln w="60325" cap="sq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E418F5-7BA7-42A0-9925-44756860FCDF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60204AF-EE72-4C2A-AEF2-D992CFA5F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8A5-082B-451F-B50D-3AD6510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670-95CC-4B4D-8099-F8CB8A5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2521" cy="340964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WAN</a:t>
            </a:r>
            <a:r>
              <a:rPr lang="en-US" dirty="0"/>
              <a:t> (wide area network) means </a:t>
            </a:r>
            <a:r>
              <a:rPr lang="en-US" i="1" dirty="0"/>
              <a:t>outside</a:t>
            </a:r>
            <a:r>
              <a:rPr lang="en-US" dirty="0"/>
              <a:t> your </a:t>
            </a:r>
            <a:r>
              <a:rPr lang="en-US" b="1" dirty="0">
                <a:solidFill>
                  <a:srgbClr val="0070C0"/>
                </a:solidFill>
              </a:rPr>
              <a:t>LAN</a:t>
            </a:r>
          </a:p>
          <a:p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</a:rPr>
              <a:t>WAN</a:t>
            </a:r>
            <a:r>
              <a:rPr lang="en-US" dirty="0"/>
              <a:t> interface is contained in a subnet on some other router; to the upstream </a:t>
            </a:r>
            <a:r>
              <a:rPr lang="en-US" b="1" dirty="0">
                <a:solidFill>
                  <a:srgbClr val="006600"/>
                </a:solidFill>
              </a:rPr>
              <a:t>router</a:t>
            </a:r>
            <a:r>
              <a:rPr lang="en-US" dirty="0"/>
              <a:t>, </a:t>
            </a:r>
            <a:r>
              <a:rPr lang="en-US" i="1" dirty="0"/>
              <a:t>our</a:t>
            </a:r>
            <a:r>
              <a:rPr lang="en-US" dirty="0"/>
              <a:t> </a:t>
            </a:r>
            <a:r>
              <a:rPr lang="en-US" b="1" dirty="0">
                <a:solidFill>
                  <a:srgbClr val="006600"/>
                </a:solidFill>
              </a:rPr>
              <a:t>router</a:t>
            </a:r>
            <a:r>
              <a:rPr lang="en-US" dirty="0"/>
              <a:t> is just another device: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7A14C-570A-4A48-A3DE-A1E41A59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87" y="4714915"/>
            <a:ext cx="1208575" cy="9369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3D072E-658C-4B6C-AD2E-F07047E7D221}"/>
              </a:ext>
            </a:extLst>
          </p:cNvPr>
          <p:cNvGrpSpPr/>
          <p:nvPr/>
        </p:nvGrpSpPr>
        <p:grpSpPr>
          <a:xfrm>
            <a:off x="6265159" y="1574512"/>
            <a:ext cx="1273919" cy="914400"/>
            <a:chOff x="2272399" y="4273260"/>
            <a:chExt cx="1273919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7CFF72-8F0D-4107-AD2A-0517B77A0D71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ROUTER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03239-B84A-4110-B934-6855D36EBCC1}"/>
                </a:ext>
              </a:extLst>
            </p:cNvPr>
            <p:cNvSpPr txBox="1"/>
            <p:nvPr/>
          </p:nvSpPr>
          <p:spPr>
            <a:xfrm>
              <a:off x="2371690" y="4778576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103B0-15BE-4AAD-A554-976AB91DE50B}"/>
                </a:ext>
              </a:extLst>
            </p:cNvPr>
            <p:cNvSpPr txBox="1"/>
            <p:nvPr/>
          </p:nvSpPr>
          <p:spPr>
            <a:xfrm>
              <a:off x="3012918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C65417-C5E3-4004-A406-0C98D117C74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482" y="4624878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3EC34-CC4C-42F2-99AD-62FEE501D224}"/>
              </a:ext>
            </a:extLst>
          </p:cNvPr>
          <p:cNvGrpSpPr/>
          <p:nvPr/>
        </p:nvGrpSpPr>
        <p:grpSpPr>
          <a:xfrm>
            <a:off x="8618930" y="1574512"/>
            <a:ext cx="2223072" cy="914400"/>
            <a:chOff x="4302124" y="4273260"/>
            <a:chExt cx="2223072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46630D-09F1-4772-A23F-F9167CD51C85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SWITCH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0F4E2-61A2-4ABC-AF77-DE36C992D517}"/>
                </a:ext>
              </a:extLst>
            </p:cNvPr>
            <p:cNvSpPr txBox="1"/>
            <p:nvPr/>
          </p:nvSpPr>
          <p:spPr>
            <a:xfrm>
              <a:off x="4337144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EDADBB-3D35-4D3E-9A3D-C95221F68785}"/>
                </a:ext>
              </a:extLst>
            </p:cNvPr>
            <p:cNvSpPr txBox="1"/>
            <p:nvPr/>
          </p:nvSpPr>
          <p:spPr>
            <a:xfrm>
              <a:off x="4757432" y="476826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8C8107-54D8-4B49-847C-C87246048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28F1E-BD83-4A01-9617-9401F173A52F}"/>
                </a:ext>
              </a:extLst>
            </p:cNvPr>
            <p:cNvSpPr txBox="1"/>
            <p:nvPr/>
          </p:nvSpPr>
          <p:spPr>
            <a:xfrm>
              <a:off x="5177720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428FF1-B897-4B0C-B309-D9A418B170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C554D2-03B5-4E15-A1E6-50909BD5992F}"/>
                </a:ext>
              </a:extLst>
            </p:cNvPr>
            <p:cNvSpPr txBox="1"/>
            <p:nvPr/>
          </p:nvSpPr>
          <p:spPr>
            <a:xfrm>
              <a:off x="5574623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9C1B7F-7ED6-469D-B458-29648DB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0907A7-803C-453A-B252-100CDFA52094}"/>
                </a:ext>
              </a:extLst>
            </p:cNvPr>
            <p:cNvSpPr txBox="1"/>
            <p:nvPr/>
          </p:nvSpPr>
          <p:spPr>
            <a:xfrm>
              <a:off x="5991796" y="476625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D5A58-68F0-419D-A182-FD9D5C783E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E99A5-F36F-4E3B-AF7C-E8BDFCCC3013}"/>
              </a:ext>
            </a:extLst>
          </p:cNvPr>
          <p:cNvCxnSpPr/>
          <p:nvPr/>
        </p:nvCxnSpPr>
        <p:spPr>
          <a:xfrm>
            <a:off x="7219929" y="2590459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499A96-1A11-478E-8293-F9A42C846369}"/>
              </a:ext>
            </a:extLst>
          </p:cNvPr>
          <p:cNvCxnSpPr/>
          <p:nvPr/>
        </p:nvCxnSpPr>
        <p:spPr>
          <a:xfrm>
            <a:off x="8864634" y="2592840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D8DCC-BC40-4F2B-B94D-AD9A8D1DCF4A}"/>
              </a:ext>
            </a:extLst>
          </p:cNvPr>
          <p:cNvCxnSpPr>
            <a:cxnSpLocks/>
          </p:cNvCxnSpPr>
          <p:nvPr/>
        </p:nvCxnSpPr>
        <p:spPr>
          <a:xfrm flipH="1">
            <a:off x="7219187" y="2921453"/>
            <a:ext cx="1645447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5E82F7B-6BB9-4BE4-8385-6FE17B2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03" y="4714915"/>
            <a:ext cx="1208575" cy="9369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8646BE-598E-4BB8-B384-37D7E31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1" y="4714915"/>
            <a:ext cx="1208575" cy="936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18E5D4-52F0-42EE-A6D3-03B4C272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9" y="4714915"/>
            <a:ext cx="1208575" cy="93698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E07CD9-BF0D-4736-B0EC-943C4001A1DD}"/>
              </a:ext>
            </a:extLst>
          </p:cNvPr>
          <p:cNvCxnSpPr>
            <a:cxnSpLocks/>
          </p:cNvCxnSpPr>
          <p:nvPr/>
        </p:nvCxnSpPr>
        <p:spPr>
          <a:xfrm>
            <a:off x="9281829" y="2592840"/>
            <a:ext cx="0" cy="7009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2B5DA-E6D9-4B9E-87C0-F4A53E4E26AF}"/>
              </a:ext>
            </a:extLst>
          </p:cNvPr>
          <p:cNvCxnSpPr>
            <a:cxnSpLocks/>
          </p:cNvCxnSpPr>
          <p:nvPr/>
        </p:nvCxnSpPr>
        <p:spPr>
          <a:xfrm>
            <a:off x="9695691" y="2592840"/>
            <a:ext cx="0" cy="111527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E07A35-E4D9-4F1B-87D4-8893C62C4D58}"/>
              </a:ext>
            </a:extLst>
          </p:cNvPr>
          <p:cNvCxnSpPr>
            <a:cxnSpLocks/>
          </p:cNvCxnSpPr>
          <p:nvPr/>
        </p:nvCxnSpPr>
        <p:spPr>
          <a:xfrm>
            <a:off x="10117171" y="2592840"/>
            <a:ext cx="0" cy="15772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BDF440-21EE-48AB-9494-0447D0E7BE2A}"/>
              </a:ext>
            </a:extLst>
          </p:cNvPr>
          <p:cNvCxnSpPr>
            <a:cxnSpLocks/>
          </p:cNvCxnSpPr>
          <p:nvPr/>
        </p:nvCxnSpPr>
        <p:spPr>
          <a:xfrm>
            <a:off x="10533891" y="2592840"/>
            <a:ext cx="0" cy="2036816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9A433-F090-4A9B-B3E3-6DBFF7513AA4}"/>
              </a:ext>
            </a:extLst>
          </p:cNvPr>
          <p:cNvCxnSpPr>
            <a:cxnSpLocks/>
          </p:cNvCxnSpPr>
          <p:nvPr/>
        </p:nvCxnSpPr>
        <p:spPr>
          <a:xfrm flipV="1">
            <a:off x="9180766" y="4212937"/>
            <a:ext cx="0" cy="416719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3B4A7F-8801-4C56-B223-8563534C00D2}"/>
              </a:ext>
            </a:extLst>
          </p:cNvPr>
          <p:cNvCxnSpPr>
            <a:cxnSpLocks/>
          </p:cNvCxnSpPr>
          <p:nvPr/>
        </p:nvCxnSpPr>
        <p:spPr>
          <a:xfrm flipV="1">
            <a:off x="7835059" y="3760500"/>
            <a:ext cx="0" cy="869157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DA951F-5710-414F-8FDB-4C7FDA29267E}"/>
              </a:ext>
            </a:extLst>
          </p:cNvPr>
          <p:cNvCxnSpPr>
            <a:cxnSpLocks/>
          </p:cNvCxnSpPr>
          <p:nvPr/>
        </p:nvCxnSpPr>
        <p:spPr>
          <a:xfrm flipV="1">
            <a:off x="6482509" y="3331875"/>
            <a:ext cx="0" cy="129778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9792B-E4CD-46B1-9AA6-42E5659E4F29}"/>
              </a:ext>
            </a:extLst>
          </p:cNvPr>
          <p:cNvCxnSpPr>
            <a:cxnSpLocks/>
          </p:cNvCxnSpPr>
          <p:nvPr/>
        </p:nvCxnSpPr>
        <p:spPr>
          <a:xfrm flipH="1">
            <a:off x="6482509" y="3293775"/>
            <a:ext cx="2780353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D41709-3865-49AF-86E6-2965B5ACBD13}"/>
              </a:ext>
            </a:extLst>
          </p:cNvPr>
          <p:cNvCxnSpPr>
            <a:cxnSpLocks/>
          </p:cNvCxnSpPr>
          <p:nvPr/>
        </p:nvCxnSpPr>
        <p:spPr>
          <a:xfrm flipH="1">
            <a:off x="7835059" y="3708112"/>
            <a:ext cx="1814686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A84C0-E26B-4A4C-846A-4F20EE2E8217}"/>
              </a:ext>
            </a:extLst>
          </p:cNvPr>
          <p:cNvCxnSpPr>
            <a:cxnSpLocks/>
          </p:cNvCxnSpPr>
          <p:nvPr/>
        </p:nvCxnSpPr>
        <p:spPr>
          <a:xfrm flipH="1">
            <a:off x="9180766" y="4170075"/>
            <a:ext cx="936405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C21143-2E95-4855-8B82-D186A05A74E4}"/>
              </a:ext>
            </a:extLst>
          </p:cNvPr>
          <p:cNvCxnSpPr/>
          <p:nvPr/>
        </p:nvCxnSpPr>
        <p:spPr>
          <a:xfrm>
            <a:off x="6580654" y="2590459"/>
            <a:ext cx="0" cy="328613"/>
          </a:xfrm>
          <a:prstGeom prst="line">
            <a:avLst/>
          </a:prstGeom>
          <a:ln w="60325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F186BB-31EA-48E6-B1DC-51901338EACD}"/>
              </a:ext>
            </a:extLst>
          </p:cNvPr>
          <p:cNvCxnSpPr>
            <a:cxnSpLocks/>
          </p:cNvCxnSpPr>
          <p:nvPr/>
        </p:nvCxnSpPr>
        <p:spPr>
          <a:xfrm flipH="1">
            <a:off x="5995988" y="2919072"/>
            <a:ext cx="584668" cy="0"/>
          </a:xfrm>
          <a:prstGeom prst="line">
            <a:avLst/>
          </a:prstGeom>
          <a:ln w="60325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20903-0476-45AF-A7A9-13B0BE3D60BA}"/>
              </a:ext>
            </a:extLst>
          </p:cNvPr>
          <p:cNvCxnSpPr>
            <a:cxnSpLocks/>
          </p:cNvCxnSpPr>
          <p:nvPr/>
        </p:nvCxnSpPr>
        <p:spPr>
          <a:xfrm flipH="1">
            <a:off x="5395913" y="2919072"/>
            <a:ext cx="571501" cy="0"/>
          </a:xfrm>
          <a:prstGeom prst="line">
            <a:avLst/>
          </a:prstGeom>
          <a:ln w="60325" cap="sq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B1F129D-9351-4DD2-948F-6F3122A6B7D0}"/>
              </a:ext>
            </a:extLst>
          </p:cNvPr>
          <p:cNvSpPr/>
          <p:nvPr/>
        </p:nvSpPr>
        <p:spPr>
          <a:xfrm>
            <a:off x="5114925" y="1095375"/>
            <a:ext cx="6400800" cy="48387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39EA4-1314-4AB5-BC1A-551EFD8CA6B6}"/>
              </a:ext>
            </a:extLst>
          </p:cNvPr>
          <p:cNvCxnSpPr>
            <a:cxnSpLocks/>
          </p:cNvCxnSpPr>
          <p:nvPr/>
        </p:nvCxnSpPr>
        <p:spPr>
          <a:xfrm flipV="1">
            <a:off x="5502893" y="3099419"/>
            <a:ext cx="0" cy="3412217"/>
          </a:xfrm>
          <a:prstGeom prst="line">
            <a:avLst/>
          </a:prstGeom>
          <a:ln w="142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81A780-A459-4B63-B209-8F1575BFCD38}"/>
              </a:ext>
            </a:extLst>
          </p:cNvPr>
          <p:cNvCxnSpPr>
            <a:cxnSpLocks/>
          </p:cNvCxnSpPr>
          <p:nvPr/>
        </p:nvCxnSpPr>
        <p:spPr>
          <a:xfrm flipV="1">
            <a:off x="5502893" y="3099418"/>
            <a:ext cx="1353125" cy="2"/>
          </a:xfrm>
          <a:prstGeom prst="line">
            <a:avLst/>
          </a:prstGeom>
          <a:ln w="142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7D4102-4EDC-48A8-86F3-B2FF19DF9E83}"/>
              </a:ext>
            </a:extLst>
          </p:cNvPr>
          <p:cNvCxnSpPr>
            <a:cxnSpLocks/>
          </p:cNvCxnSpPr>
          <p:nvPr/>
        </p:nvCxnSpPr>
        <p:spPr>
          <a:xfrm flipV="1">
            <a:off x="6896160" y="228600"/>
            <a:ext cx="0" cy="2924176"/>
          </a:xfrm>
          <a:prstGeom prst="line">
            <a:avLst/>
          </a:prstGeom>
          <a:ln w="142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A72097-FD47-4C45-A3F0-80EAE16F5851}"/>
              </a:ext>
            </a:extLst>
          </p:cNvPr>
          <p:cNvSpPr txBox="1"/>
          <p:nvPr/>
        </p:nvSpPr>
        <p:spPr>
          <a:xfrm>
            <a:off x="5181038" y="516936"/>
            <a:ext cx="12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WAN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3D3DA8-28DA-49FC-8B78-CC6A0B9C5A92}"/>
              </a:ext>
            </a:extLst>
          </p:cNvPr>
          <p:cNvGrpSpPr/>
          <p:nvPr/>
        </p:nvGrpSpPr>
        <p:grpSpPr>
          <a:xfrm>
            <a:off x="1310097" y="5320145"/>
            <a:ext cx="739520" cy="498475"/>
            <a:chOff x="2272399" y="4273260"/>
            <a:chExt cx="1265383" cy="9144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5004115-F64F-47B7-BFCC-1767171A5866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174F88-6096-4FBA-B731-B2A6FBE7DCA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>
              <a:off x="2905090" y="4273260"/>
              <a:ext cx="10393" cy="89973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F948F-E975-4B6A-ABAB-30A6B4D732E1}"/>
              </a:ext>
            </a:extLst>
          </p:cNvPr>
          <p:cNvCxnSpPr>
            <a:cxnSpLocks/>
          </p:cNvCxnSpPr>
          <p:nvPr/>
        </p:nvCxnSpPr>
        <p:spPr>
          <a:xfrm>
            <a:off x="1869578" y="5891593"/>
            <a:ext cx="0" cy="338138"/>
          </a:xfrm>
          <a:prstGeom prst="line">
            <a:avLst/>
          </a:prstGeom>
          <a:ln w="38100" cap="sq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DDA79C-126A-4DA1-86B5-EFA4DDB1DED1}"/>
              </a:ext>
            </a:extLst>
          </p:cNvPr>
          <p:cNvCxnSpPr>
            <a:cxnSpLocks/>
          </p:cNvCxnSpPr>
          <p:nvPr/>
        </p:nvCxnSpPr>
        <p:spPr>
          <a:xfrm flipH="1">
            <a:off x="1869578" y="6235905"/>
            <a:ext cx="349747" cy="0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E46F08-830F-42A7-B93C-BECD5A6549FE}"/>
              </a:ext>
            </a:extLst>
          </p:cNvPr>
          <p:cNvCxnSpPr/>
          <p:nvPr/>
        </p:nvCxnSpPr>
        <p:spPr>
          <a:xfrm>
            <a:off x="1506529" y="5891593"/>
            <a:ext cx="0" cy="328613"/>
          </a:xfrm>
          <a:prstGeom prst="line">
            <a:avLst/>
          </a:prstGeom>
          <a:ln w="38100" cap="sq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D564A4-B2E2-4F3F-BF87-665319471689}"/>
              </a:ext>
            </a:extLst>
          </p:cNvPr>
          <p:cNvCxnSpPr>
            <a:cxnSpLocks/>
          </p:cNvCxnSpPr>
          <p:nvPr/>
        </p:nvCxnSpPr>
        <p:spPr>
          <a:xfrm flipH="1">
            <a:off x="1188244" y="6248781"/>
            <a:ext cx="318285" cy="0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E18BE0-0326-496F-9237-D45FB159A639}"/>
              </a:ext>
            </a:extLst>
          </p:cNvPr>
          <p:cNvCxnSpPr>
            <a:cxnSpLocks/>
          </p:cNvCxnSpPr>
          <p:nvPr/>
        </p:nvCxnSpPr>
        <p:spPr>
          <a:xfrm flipH="1">
            <a:off x="838200" y="6248781"/>
            <a:ext cx="350045" cy="0"/>
          </a:xfrm>
          <a:prstGeom prst="line">
            <a:avLst/>
          </a:prstGeom>
          <a:ln w="38100" cap="sq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011E11-8606-4C9C-95B7-859CEED3853F}"/>
              </a:ext>
            </a:extLst>
          </p:cNvPr>
          <p:cNvGrpSpPr/>
          <p:nvPr/>
        </p:nvGrpSpPr>
        <p:grpSpPr>
          <a:xfrm>
            <a:off x="2376897" y="5308239"/>
            <a:ext cx="739520" cy="498475"/>
            <a:chOff x="2272399" y="4273260"/>
            <a:chExt cx="1265383" cy="91440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EF1195A2-F1F5-420A-85C4-1D217A6327FA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628EE4-6955-45F2-B1E2-267029F86244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>
              <a:off x="2905090" y="4273260"/>
              <a:ext cx="10393" cy="89973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CBB2994-8457-4942-9F47-CBDEEE7F1E2E}"/>
              </a:ext>
            </a:extLst>
          </p:cNvPr>
          <p:cNvCxnSpPr>
            <a:cxnSpLocks/>
          </p:cNvCxnSpPr>
          <p:nvPr/>
        </p:nvCxnSpPr>
        <p:spPr>
          <a:xfrm>
            <a:off x="2936378" y="5879687"/>
            <a:ext cx="0" cy="338138"/>
          </a:xfrm>
          <a:prstGeom prst="line">
            <a:avLst/>
          </a:prstGeom>
          <a:ln w="38100" cap="sq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9920839-FDBE-43B0-803A-5088A53357D2}"/>
              </a:ext>
            </a:extLst>
          </p:cNvPr>
          <p:cNvCxnSpPr>
            <a:cxnSpLocks/>
          </p:cNvCxnSpPr>
          <p:nvPr/>
        </p:nvCxnSpPr>
        <p:spPr>
          <a:xfrm flipH="1">
            <a:off x="2936378" y="6223999"/>
            <a:ext cx="349747" cy="0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DEC6D9F-726C-41D1-93C8-82C102866E60}"/>
              </a:ext>
            </a:extLst>
          </p:cNvPr>
          <p:cNvCxnSpPr/>
          <p:nvPr/>
        </p:nvCxnSpPr>
        <p:spPr>
          <a:xfrm>
            <a:off x="2573329" y="5879687"/>
            <a:ext cx="0" cy="328613"/>
          </a:xfrm>
          <a:prstGeom prst="line">
            <a:avLst/>
          </a:prstGeom>
          <a:ln w="38100" cap="sq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3809B3-D494-4FAE-870D-01A86BA20328}"/>
              </a:ext>
            </a:extLst>
          </p:cNvPr>
          <p:cNvCxnSpPr>
            <a:cxnSpLocks/>
          </p:cNvCxnSpPr>
          <p:nvPr/>
        </p:nvCxnSpPr>
        <p:spPr>
          <a:xfrm flipH="1">
            <a:off x="2255044" y="6236875"/>
            <a:ext cx="318285" cy="0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538F9E0-4574-4C6C-9776-DBFCAD2205A8}"/>
              </a:ext>
            </a:extLst>
          </p:cNvPr>
          <p:cNvGrpSpPr/>
          <p:nvPr/>
        </p:nvGrpSpPr>
        <p:grpSpPr>
          <a:xfrm>
            <a:off x="3443697" y="5296333"/>
            <a:ext cx="739520" cy="498475"/>
            <a:chOff x="2272399" y="4273260"/>
            <a:chExt cx="1265383" cy="914400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5770055-6B35-499E-AE2C-235409101F92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705102-A45A-41F1-ACED-8594B685EDC5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2905090" y="4273260"/>
              <a:ext cx="10393" cy="89973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142F09-378F-4BDB-8F7D-FA323A52B3E7}"/>
              </a:ext>
            </a:extLst>
          </p:cNvPr>
          <p:cNvCxnSpPr>
            <a:cxnSpLocks/>
          </p:cNvCxnSpPr>
          <p:nvPr/>
        </p:nvCxnSpPr>
        <p:spPr>
          <a:xfrm>
            <a:off x="4003178" y="5867781"/>
            <a:ext cx="0" cy="338138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8330444-4A2B-4918-95AD-04877ED4592A}"/>
              </a:ext>
            </a:extLst>
          </p:cNvPr>
          <p:cNvCxnSpPr>
            <a:cxnSpLocks/>
          </p:cNvCxnSpPr>
          <p:nvPr/>
        </p:nvCxnSpPr>
        <p:spPr>
          <a:xfrm flipH="1">
            <a:off x="4003178" y="6212093"/>
            <a:ext cx="349747" cy="0"/>
          </a:xfrm>
          <a:prstGeom prst="line">
            <a:avLst/>
          </a:prstGeom>
          <a:ln w="38100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A2E0B4A-C943-4052-86F1-C164EBD1C42F}"/>
              </a:ext>
            </a:extLst>
          </p:cNvPr>
          <p:cNvCxnSpPr/>
          <p:nvPr/>
        </p:nvCxnSpPr>
        <p:spPr>
          <a:xfrm>
            <a:off x="3640129" y="5867781"/>
            <a:ext cx="0" cy="328613"/>
          </a:xfrm>
          <a:prstGeom prst="line">
            <a:avLst/>
          </a:prstGeom>
          <a:ln w="38100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9AF5F01-507E-48B8-BD59-F4E4FF7D576E}"/>
              </a:ext>
            </a:extLst>
          </p:cNvPr>
          <p:cNvCxnSpPr>
            <a:cxnSpLocks/>
          </p:cNvCxnSpPr>
          <p:nvPr/>
        </p:nvCxnSpPr>
        <p:spPr>
          <a:xfrm flipH="1">
            <a:off x="3321844" y="6224969"/>
            <a:ext cx="318285" cy="0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A0EC6FE-82E3-4033-A417-C6B92C1546B8}"/>
              </a:ext>
            </a:extLst>
          </p:cNvPr>
          <p:cNvSpPr txBox="1"/>
          <p:nvPr/>
        </p:nvSpPr>
        <p:spPr>
          <a:xfrm>
            <a:off x="8236514" y="5883725"/>
            <a:ext cx="12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LAN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3590F5-ACEB-4C86-9311-C608B2819DD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3968E9-164D-45B1-9A53-4511121E5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30B808A-86AC-4FC5-BE89-ACC05A0C80AA}"/>
              </a:ext>
            </a:extLst>
          </p:cNvPr>
          <p:cNvSpPr txBox="1"/>
          <p:nvPr/>
        </p:nvSpPr>
        <p:spPr>
          <a:xfrm>
            <a:off x="4338105" y="6032087"/>
            <a:ext cx="58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347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8A5-082B-451F-B50D-3AD6510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670-95CC-4B4D-8099-F8CB8A5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2521" cy="4351338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6600"/>
                </a:solidFill>
              </a:rPr>
              <a:t>router</a:t>
            </a:r>
            <a:r>
              <a:rPr lang="en-US" dirty="0"/>
              <a:t> interface:</a:t>
            </a:r>
          </a:p>
          <a:p>
            <a:pPr lvl="1"/>
            <a:r>
              <a:rPr lang="en-US" dirty="0"/>
              <a:t>Must be on a different subnet</a:t>
            </a:r>
          </a:p>
          <a:p>
            <a:pPr lvl="1"/>
            <a:r>
              <a:rPr lang="en-US" dirty="0"/>
              <a:t>Has an IP address on that subnet</a:t>
            </a:r>
          </a:p>
          <a:p>
            <a:r>
              <a:rPr lang="en-US" dirty="0"/>
              <a:t>Unmanaged </a:t>
            </a:r>
            <a:r>
              <a:rPr lang="en-US" b="1" dirty="0">
                <a:solidFill>
                  <a:srgbClr val="002060"/>
                </a:solidFill>
              </a:rPr>
              <a:t>switches</a:t>
            </a:r>
            <a:r>
              <a:rPr lang="en-US" dirty="0"/>
              <a:t> do not have IP addresses on any interface: switches </a:t>
            </a:r>
            <a:r>
              <a:rPr lang="en-US" dirty="0" err="1"/>
              <a:t>gonna</a:t>
            </a:r>
            <a:r>
              <a:rPr lang="en-US" dirty="0"/>
              <a:t> switch</a:t>
            </a:r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7A14C-570A-4A48-A3DE-A1E41A59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87" y="4714915"/>
            <a:ext cx="1208575" cy="93698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E99A5-F36F-4E3B-AF7C-E8BDFCCC3013}"/>
              </a:ext>
            </a:extLst>
          </p:cNvPr>
          <p:cNvCxnSpPr/>
          <p:nvPr/>
        </p:nvCxnSpPr>
        <p:spPr>
          <a:xfrm>
            <a:off x="7219929" y="2590459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499A96-1A11-478E-8293-F9A42C846369}"/>
              </a:ext>
            </a:extLst>
          </p:cNvPr>
          <p:cNvCxnSpPr/>
          <p:nvPr/>
        </p:nvCxnSpPr>
        <p:spPr>
          <a:xfrm>
            <a:off x="8864634" y="2592840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D8DCC-BC40-4F2B-B94D-AD9A8D1DCF4A}"/>
              </a:ext>
            </a:extLst>
          </p:cNvPr>
          <p:cNvCxnSpPr>
            <a:cxnSpLocks/>
          </p:cNvCxnSpPr>
          <p:nvPr/>
        </p:nvCxnSpPr>
        <p:spPr>
          <a:xfrm flipH="1">
            <a:off x="7219187" y="2921453"/>
            <a:ext cx="1645447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5E82F7B-6BB9-4BE4-8385-6FE17B2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03" y="4714915"/>
            <a:ext cx="1208575" cy="9369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8646BE-598E-4BB8-B384-37D7E31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1" y="4714915"/>
            <a:ext cx="1208575" cy="936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18E5D4-52F0-42EE-A6D3-03B4C272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9" y="4714915"/>
            <a:ext cx="1208575" cy="93698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E07CD9-BF0D-4736-B0EC-943C4001A1DD}"/>
              </a:ext>
            </a:extLst>
          </p:cNvPr>
          <p:cNvCxnSpPr>
            <a:cxnSpLocks/>
          </p:cNvCxnSpPr>
          <p:nvPr/>
        </p:nvCxnSpPr>
        <p:spPr>
          <a:xfrm>
            <a:off x="9281829" y="2592840"/>
            <a:ext cx="0" cy="7009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2B5DA-E6D9-4B9E-87C0-F4A53E4E26AF}"/>
              </a:ext>
            </a:extLst>
          </p:cNvPr>
          <p:cNvCxnSpPr>
            <a:cxnSpLocks/>
          </p:cNvCxnSpPr>
          <p:nvPr/>
        </p:nvCxnSpPr>
        <p:spPr>
          <a:xfrm>
            <a:off x="9695691" y="2592840"/>
            <a:ext cx="0" cy="111527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E07A35-E4D9-4F1B-87D4-8893C62C4D58}"/>
              </a:ext>
            </a:extLst>
          </p:cNvPr>
          <p:cNvCxnSpPr>
            <a:cxnSpLocks/>
          </p:cNvCxnSpPr>
          <p:nvPr/>
        </p:nvCxnSpPr>
        <p:spPr>
          <a:xfrm>
            <a:off x="10117171" y="2592840"/>
            <a:ext cx="0" cy="15772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BDF440-21EE-48AB-9494-0447D0E7BE2A}"/>
              </a:ext>
            </a:extLst>
          </p:cNvPr>
          <p:cNvCxnSpPr>
            <a:cxnSpLocks/>
          </p:cNvCxnSpPr>
          <p:nvPr/>
        </p:nvCxnSpPr>
        <p:spPr>
          <a:xfrm>
            <a:off x="10533891" y="2592840"/>
            <a:ext cx="0" cy="2036816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9A433-F090-4A9B-B3E3-6DBFF7513AA4}"/>
              </a:ext>
            </a:extLst>
          </p:cNvPr>
          <p:cNvCxnSpPr>
            <a:cxnSpLocks/>
          </p:cNvCxnSpPr>
          <p:nvPr/>
        </p:nvCxnSpPr>
        <p:spPr>
          <a:xfrm flipV="1">
            <a:off x="9180766" y="4212937"/>
            <a:ext cx="0" cy="416719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3B4A7F-8801-4C56-B223-8563534C00D2}"/>
              </a:ext>
            </a:extLst>
          </p:cNvPr>
          <p:cNvCxnSpPr>
            <a:cxnSpLocks/>
          </p:cNvCxnSpPr>
          <p:nvPr/>
        </p:nvCxnSpPr>
        <p:spPr>
          <a:xfrm flipV="1">
            <a:off x="7835059" y="3760500"/>
            <a:ext cx="0" cy="869157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DA951F-5710-414F-8FDB-4C7FDA29267E}"/>
              </a:ext>
            </a:extLst>
          </p:cNvPr>
          <p:cNvCxnSpPr>
            <a:cxnSpLocks/>
          </p:cNvCxnSpPr>
          <p:nvPr/>
        </p:nvCxnSpPr>
        <p:spPr>
          <a:xfrm flipV="1">
            <a:off x="6482509" y="3331875"/>
            <a:ext cx="0" cy="129778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9792B-E4CD-46B1-9AA6-42E5659E4F29}"/>
              </a:ext>
            </a:extLst>
          </p:cNvPr>
          <p:cNvCxnSpPr>
            <a:cxnSpLocks/>
          </p:cNvCxnSpPr>
          <p:nvPr/>
        </p:nvCxnSpPr>
        <p:spPr>
          <a:xfrm flipH="1">
            <a:off x="6482509" y="3293775"/>
            <a:ext cx="2780353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D41709-3865-49AF-86E6-2965B5ACBD13}"/>
              </a:ext>
            </a:extLst>
          </p:cNvPr>
          <p:cNvCxnSpPr>
            <a:cxnSpLocks/>
          </p:cNvCxnSpPr>
          <p:nvPr/>
        </p:nvCxnSpPr>
        <p:spPr>
          <a:xfrm flipH="1">
            <a:off x="7835059" y="3708112"/>
            <a:ext cx="1814686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A84C0-E26B-4A4C-846A-4F20EE2E8217}"/>
              </a:ext>
            </a:extLst>
          </p:cNvPr>
          <p:cNvCxnSpPr>
            <a:cxnSpLocks/>
          </p:cNvCxnSpPr>
          <p:nvPr/>
        </p:nvCxnSpPr>
        <p:spPr>
          <a:xfrm flipH="1">
            <a:off x="9180766" y="4170075"/>
            <a:ext cx="936405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C21143-2E95-4855-8B82-D186A05A74E4}"/>
              </a:ext>
            </a:extLst>
          </p:cNvPr>
          <p:cNvCxnSpPr/>
          <p:nvPr/>
        </p:nvCxnSpPr>
        <p:spPr>
          <a:xfrm>
            <a:off x="6580654" y="2590459"/>
            <a:ext cx="0" cy="328613"/>
          </a:xfrm>
          <a:prstGeom prst="line">
            <a:avLst/>
          </a:prstGeom>
          <a:ln w="60325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F186BB-31EA-48E6-B1DC-51901338EACD}"/>
              </a:ext>
            </a:extLst>
          </p:cNvPr>
          <p:cNvCxnSpPr>
            <a:cxnSpLocks/>
          </p:cNvCxnSpPr>
          <p:nvPr/>
        </p:nvCxnSpPr>
        <p:spPr>
          <a:xfrm flipH="1">
            <a:off x="5995988" y="2919072"/>
            <a:ext cx="584668" cy="0"/>
          </a:xfrm>
          <a:prstGeom prst="line">
            <a:avLst/>
          </a:prstGeom>
          <a:ln w="60325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20903-0476-45AF-A7A9-13B0BE3D60BA}"/>
              </a:ext>
            </a:extLst>
          </p:cNvPr>
          <p:cNvCxnSpPr>
            <a:cxnSpLocks/>
          </p:cNvCxnSpPr>
          <p:nvPr/>
        </p:nvCxnSpPr>
        <p:spPr>
          <a:xfrm flipH="1">
            <a:off x="5395913" y="2919072"/>
            <a:ext cx="571501" cy="0"/>
          </a:xfrm>
          <a:prstGeom prst="line">
            <a:avLst/>
          </a:prstGeom>
          <a:ln w="60325" cap="sq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503F9F-6088-4B0B-AB3E-A43816E4E53B}"/>
              </a:ext>
            </a:extLst>
          </p:cNvPr>
          <p:cNvSpPr txBox="1"/>
          <p:nvPr/>
        </p:nvSpPr>
        <p:spPr>
          <a:xfrm>
            <a:off x="9127543" y="5883725"/>
            <a:ext cx="289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CIDR /24 (Class C) subnet</a:t>
            </a:r>
            <a:br>
              <a:rPr lang="en-US" dirty="0"/>
            </a:br>
            <a:r>
              <a:rPr lang="en-US" dirty="0"/>
              <a:t>254 Hosts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924F20-103B-4A55-B5D5-B8A7C2E9C43E}"/>
              </a:ext>
            </a:extLst>
          </p:cNvPr>
          <p:cNvSpPr txBox="1"/>
          <p:nvPr/>
        </p:nvSpPr>
        <p:spPr>
          <a:xfrm>
            <a:off x="8236514" y="5883725"/>
            <a:ext cx="12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LAN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3C3E65-183B-494A-8846-FA331B3648CE}"/>
              </a:ext>
            </a:extLst>
          </p:cNvPr>
          <p:cNvSpPr/>
          <p:nvPr/>
        </p:nvSpPr>
        <p:spPr>
          <a:xfrm>
            <a:off x="5114925" y="1095375"/>
            <a:ext cx="6400800" cy="48387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F4F61-70B7-4D29-9641-2D98BC4CC4A4}"/>
              </a:ext>
            </a:extLst>
          </p:cNvPr>
          <p:cNvSpPr txBox="1"/>
          <p:nvPr/>
        </p:nvSpPr>
        <p:spPr>
          <a:xfrm>
            <a:off x="4975852" y="1050916"/>
            <a:ext cx="171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CIDR /30 subnet</a:t>
            </a:r>
            <a:br>
              <a:rPr lang="en-US" dirty="0"/>
            </a:br>
            <a:r>
              <a:rPr lang="en-US" dirty="0"/>
              <a:t>2 Hosts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F9A7C1-346A-42E0-B16D-7C9FBA404BDB}"/>
              </a:ext>
            </a:extLst>
          </p:cNvPr>
          <p:cNvSpPr txBox="1"/>
          <p:nvPr/>
        </p:nvSpPr>
        <p:spPr>
          <a:xfrm>
            <a:off x="5181038" y="516936"/>
            <a:ext cx="12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AE15-AA42-436F-BF08-70A509528B0C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BD03846-C713-4A20-AC7F-4CE300B6A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DEBEA6-DF43-4C24-89B6-57A86A82C479}"/>
              </a:ext>
            </a:extLst>
          </p:cNvPr>
          <p:cNvCxnSpPr>
            <a:cxnSpLocks/>
          </p:cNvCxnSpPr>
          <p:nvPr/>
        </p:nvCxnSpPr>
        <p:spPr>
          <a:xfrm flipV="1">
            <a:off x="5502893" y="3099419"/>
            <a:ext cx="0" cy="3412217"/>
          </a:xfrm>
          <a:prstGeom prst="line">
            <a:avLst/>
          </a:prstGeom>
          <a:ln w="142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B62FBF-2B16-48D9-ADE0-870FDB128AE8}"/>
              </a:ext>
            </a:extLst>
          </p:cNvPr>
          <p:cNvCxnSpPr>
            <a:cxnSpLocks/>
          </p:cNvCxnSpPr>
          <p:nvPr/>
        </p:nvCxnSpPr>
        <p:spPr>
          <a:xfrm flipV="1">
            <a:off x="5502893" y="3099418"/>
            <a:ext cx="1353125" cy="2"/>
          </a:xfrm>
          <a:prstGeom prst="line">
            <a:avLst/>
          </a:prstGeom>
          <a:ln w="142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475C32-7E28-4530-8966-B50BCC915887}"/>
              </a:ext>
            </a:extLst>
          </p:cNvPr>
          <p:cNvCxnSpPr>
            <a:cxnSpLocks/>
          </p:cNvCxnSpPr>
          <p:nvPr/>
        </p:nvCxnSpPr>
        <p:spPr>
          <a:xfrm flipV="1">
            <a:off x="6896160" y="228600"/>
            <a:ext cx="0" cy="2924176"/>
          </a:xfrm>
          <a:prstGeom prst="line">
            <a:avLst/>
          </a:prstGeom>
          <a:ln w="142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3EC34-CC4C-42F2-99AD-62FEE501D224}"/>
              </a:ext>
            </a:extLst>
          </p:cNvPr>
          <p:cNvGrpSpPr/>
          <p:nvPr/>
        </p:nvGrpSpPr>
        <p:grpSpPr>
          <a:xfrm>
            <a:off x="8618930" y="1574512"/>
            <a:ext cx="2223072" cy="914400"/>
            <a:chOff x="4302124" y="4273260"/>
            <a:chExt cx="2223072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46630D-09F1-4772-A23F-F9167CD51C85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SWITCH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0F4E2-61A2-4ABC-AF77-DE36C992D517}"/>
                </a:ext>
              </a:extLst>
            </p:cNvPr>
            <p:cNvSpPr txBox="1"/>
            <p:nvPr/>
          </p:nvSpPr>
          <p:spPr>
            <a:xfrm>
              <a:off x="4337144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EDADBB-3D35-4D3E-9A3D-C95221F68785}"/>
                </a:ext>
              </a:extLst>
            </p:cNvPr>
            <p:cNvSpPr txBox="1"/>
            <p:nvPr/>
          </p:nvSpPr>
          <p:spPr>
            <a:xfrm>
              <a:off x="4757432" y="476826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8C8107-54D8-4B49-847C-C87246048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28F1E-BD83-4A01-9617-9401F173A52F}"/>
                </a:ext>
              </a:extLst>
            </p:cNvPr>
            <p:cNvSpPr txBox="1"/>
            <p:nvPr/>
          </p:nvSpPr>
          <p:spPr>
            <a:xfrm>
              <a:off x="5177720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428FF1-B897-4B0C-B309-D9A418B170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C554D2-03B5-4E15-A1E6-50909BD5992F}"/>
                </a:ext>
              </a:extLst>
            </p:cNvPr>
            <p:cNvSpPr txBox="1"/>
            <p:nvPr/>
          </p:nvSpPr>
          <p:spPr>
            <a:xfrm>
              <a:off x="5574623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9C1B7F-7ED6-469D-B458-29648DB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0907A7-803C-453A-B252-100CDFA52094}"/>
                </a:ext>
              </a:extLst>
            </p:cNvPr>
            <p:cNvSpPr txBox="1"/>
            <p:nvPr/>
          </p:nvSpPr>
          <p:spPr>
            <a:xfrm>
              <a:off x="5991796" y="476625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D5A58-68F0-419D-A182-FD9D5C783E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3D072E-658C-4B6C-AD2E-F07047E7D221}"/>
              </a:ext>
            </a:extLst>
          </p:cNvPr>
          <p:cNvGrpSpPr/>
          <p:nvPr/>
        </p:nvGrpSpPr>
        <p:grpSpPr>
          <a:xfrm>
            <a:off x="6265159" y="1574512"/>
            <a:ext cx="1273919" cy="914400"/>
            <a:chOff x="2272399" y="4273260"/>
            <a:chExt cx="1273919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7CFF72-8F0D-4107-AD2A-0517B77A0D71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ROUTER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03239-B84A-4110-B934-6855D36EBCC1}"/>
                </a:ext>
              </a:extLst>
            </p:cNvPr>
            <p:cNvSpPr txBox="1"/>
            <p:nvPr/>
          </p:nvSpPr>
          <p:spPr>
            <a:xfrm>
              <a:off x="2371690" y="4778576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103B0-15BE-4AAD-A554-976AB91DE50B}"/>
                </a:ext>
              </a:extLst>
            </p:cNvPr>
            <p:cNvSpPr txBox="1"/>
            <p:nvPr/>
          </p:nvSpPr>
          <p:spPr>
            <a:xfrm>
              <a:off x="3012918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C65417-C5E3-4004-A406-0C98D117C74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482" y="4624878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2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8A5-082B-451F-B50D-3AD6510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670-95CC-4B4D-8099-F8CB8A5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2521" cy="4775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</a:t>
            </a:r>
            <a:r>
              <a:rPr lang="en-US" dirty="0"/>
              <a:t>-facing interface of a </a:t>
            </a:r>
            <a:r>
              <a:rPr lang="en-US" b="1" dirty="0">
                <a:solidFill>
                  <a:srgbClr val="006600"/>
                </a:solidFill>
              </a:rPr>
              <a:t>router</a:t>
            </a:r>
            <a:r>
              <a:rPr lang="en-US" dirty="0"/>
              <a:t> typically runs a DHCP server in most homes and businesses</a:t>
            </a:r>
          </a:p>
          <a:p>
            <a:r>
              <a:rPr lang="en-US" dirty="0"/>
              <a:t>The hosts run a DHCP client to get IP addresses on the subnet</a:t>
            </a:r>
          </a:p>
          <a:p>
            <a:r>
              <a:rPr lang="en-US" dirty="0"/>
              <a:t>Both sides of the </a:t>
            </a:r>
            <a:r>
              <a:rPr lang="en-US" b="1" dirty="0">
                <a:solidFill>
                  <a:srgbClr val="006600"/>
                </a:solidFill>
              </a:rPr>
              <a:t>router</a:t>
            </a:r>
            <a:r>
              <a:rPr lang="en-US" dirty="0"/>
              <a:t> need to have an IP address assigned: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WAN</a:t>
            </a:r>
            <a:r>
              <a:rPr lang="en-US" dirty="0"/>
              <a:t> side can be either dynamic or static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</a:t>
            </a:r>
            <a:r>
              <a:rPr lang="en-US" dirty="0"/>
              <a:t> side is always static so clients can find it</a:t>
            </a:r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7A14C-570A-4A48-A3DE-A1E41A59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87" y="4714915"/>
            <a:ext cx="1208575" cy="9369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3D072E-658C-4B6C-AD2E-F07047E7D221}"/>
              </a:ext>
            </a:extLst>
          </p:cNvPr>
          <p:cNvGrpSpPr/>
          <p:nvPr/>
        </p:nvGrpSpPr>
        <p:grpSpPr>
          <a:xfrm>
            <a:off x="6265159" y="1574512"/>
            <a:ext cx="1273919" cy="914400"/>
            <a:chOff x="2272399" y="4273260"/>
            <a:chExt cx="1273919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7CFF72-8F0D-4107-AD2A-0517B77A0D71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ROUTER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03239-B84A-4110-B934-6855D36EBCC1}"/>
                </a:ext>
              </a:extLst>
            </p:cNvPr>
            <p:cNvSpPr txBox="1"/>
            <p:nvPr/>
          </p:nvSpPr>
          <p:spPr>
            <a:xfrm>
              <a:off x="2371690" y="4778576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103B0-15BE-4AAD-A554-976AB91DE50B}"/>
                </a:ext>
              </a:extLst>
            </p:cNvPr>
            <p:cNvSpPr txBox="1"/>
            <p:nvPr/>
          </p:nvSpPr>
          <p:spPr>
            <a:xfrm>
              <a:off x="3012918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C65417-C5E3-4004-A406-0C98D117C74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482" y="4624878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3EC34-CC4C-42F2-99AD-62FEE501D224}"/>
              </a:ext>
            </a:extLst>
          </p:cNvPr>
          <p:cNvGrpSpPr/>
          <p:nvPr/>
        </p:nvGrpSpPr>
        <p:grpSpPr>
          <a:xfrm>
            <a:off x="8618930" y="1574512"/>
            <a:ext cx="2223072" cy="914400"/>
            <a:chOff x="4302124" y="4273260"/>
            <a:chExt cx="2223072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46630D-09F1-4772-A23F-F9167CD51C85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SWITCH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0F4E2-61A2-4ABC-AF77-DE36C992D517}"/>
                </a:ext>
              </a:extLst>
            </p:cNvPr>
            <p:cNvSpPr txBox="1"/>
            <p:nvPr/>
          </p:nvSpPr>
          <p:spPr>
            <a:xfrm>
              <a:off x="4337144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EDADBB-3D35-4D3E-9A3D-C95221F68785}"/>
                </a:ext>
              </a:extLst>
            </p:cNvPr>
            <p:cNvSpPr txBox="1"/>
            <p:nvPr/>
          </p:nvSpPr>
          <p:spPr>
            <a:xfrm>
              <a:off x="4757432" y="476826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8C8107-54D8-4B49-847C-C87246048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28F1E-BD83-4A01-9617-9401F173A52F}"/>
                </a:ext>
              </a:extLst>
            </p:cNvPr>
            <p:cNvSpPr txBox="1"/>
            <p:nvPr/>
          </p:nvSpPr>
          <p:spPr>
            <a:xfrm>
              <a:off x="5177720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428FF1-B897-4B0C-B309-D9A418B170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C554D2-03B5-4E15-A1E6-50909BD5992F}"/>
                </a:ext>
              </a:extLst>
            </p:cNvPr>
            <p:cNvSpPr txBox="1"/>
            <p:nvPr/>
          </p:nvSpPr>
          <p:spPr>
            <a:xfrm>
              <a:off x="5574623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9C1B7F-7ED6-469D-B458-29648DB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0907A7-803C-453A-B252-100CDFA52094}"/>
                </a:ext>
              </a:extLst>
            </p:cNvPr>
            <p:cNvSpPr txBox="1"/>
            <p:nvPr/>
          </p:nvSpPr>
          <p:spPr>
            <a:xfrm>
              <a:off x="5991796" y="476625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D5A58-68F0-419D-A182-FD9D5C783E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E99A5-F36F-4E3B-AF7C-E8BDFCCC3013}"/>
              </a:ext>
            </a:extLst>
          </p:cNvPr>
          <p:cNvCxnSpPr/>
          <p:nvPr/>
        </p:nvCxnSpPr>
        <p:spPr>
          <a:xfrm>
            <a:off x="7219929" y="2590459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499A96-1A11-478E-8293-F9A42C846369}"/>
              </a:ext>
            </a:extLst>
          </p:cNvPr>
          <p:cNvCxnSpPr/>
          <p:nvPr/>
        </p:nvCxnSpPr>
        <p:spPr>
          <a:xfrm>
            <a:off x="8864634" y="2592840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D8DCC-BC40-4F2B-B94D-AD9A8D1DCF4A}"/>
              </a:ext>
            </a:extLst>
          </p:cNvPr>
          <p:cNvCxnSpPr>
            <a:cxnSpLocks/>
          </p:cNvCxnSpPr>
          <p:nvPr/>
        </p:nvCxnSpPr>
        <p:spPr>
          <a:xfrm flipH="1">
            <a:off x="7219187" y="2921453"/>
            <a:ext cx="1645447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5E82F7B-6BB9-4BE4-8385-6FE17B2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03" y="4714915"/>
            <a:ext cx="1208575" cy="9369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8646BE-598E-4BB8-B384-37D7E31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1" y="4714915"/>
            <a:ext cx="1208575" cy="936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18E5D4-52F0-42EE-A6D3-03B4C272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9" y="4714915"/>
            <a:ext cx="1208575" cy="93698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E07CD9-BF0D-4736-B0EC-943C4001A1DD}"/>
              </a:ext>
            </a:extLst>
          </p:cNvPr>
          <p:cNvCxnSpPr>
            <a:cxnSpLocks/>
          </p:cNvCxnSpPr>
          <p:nvPr/>
        </p:nvCxnSpPr>
        <p:spPr>
          <a:xfrm>
            <a:off x="9281829" y="2592840"/>
            <a:ext cx="0" cy="7009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2B5DA-E6D9-4B9E-87C0-F4A53E4E26AF}"/>
              </a:ext>
            </a:extLst>
          </p:cNvPr>
          <p:cNvCxnSpPr>
            <a:cxnSpLocks/>
          </p:cNvCxnSpPr>
          <p:nvPr/>
        </p:nvCxnSpPr>
        <p:spPr>
          <a:xfrm>
            <a:off x="9695691" y="2592840"/>
            <a:ext cx="0" cy="111527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E07A35-E4D9-4F1B-87D4-8893C62C4D58}"/>
              </a:ext>
            </a:extLst>
          </p:cNvPr>
          <p:cNvCxnSpPr>
            <a:cxnSpLocks/>
          </p:cNvCxnSpPr>
          <p:nvPr/>
        </p:nvCxnSpPr>
        <p:spPr>
          <a:xfrm>
            <a:off x="10117171" y="2592840"/>
            <a:ext cx="0" cy="15772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BDF440-21EE-48AB-9494-0447D0E7BE2A}"/>
              </a:ext>
            </a:extLst>
          </p:cNvPr>
          <p:cNvCxnSpPr>
            <a:cxnSpLocks/>
          </p:cNvCxnSpPr>
          <p:nvPr/>
        </p:nvCxnSpPr>
        <p:spPr>
          <a:xfrm>
            <a:off x="10533891" y="2592840"/>
            <a:ext cx="0" cy="2036816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9A433-F090-4A9B-B3E3-6DBFF7513AA4}"/>
              </a:ext>
            </a:extLst>
          </p:cNvPr>
          <p:cNvCxnSpPr>
            <a:cxnSpLocks/>
          </p:cNvCxnSpPr>
          <p:nvPr/>
        </p:nvCxnSpPr>
        <p:spPr>
          <a:xfrm flipV="1">
            <a:off x="9180766" y="4212937"/>
            <a:ext cx="0" cy="416719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3B4A7F-8801-4C56-B223-8563534C00D2}"/>
              </a:ext>
            </a:extLst>
          </p:cNvPr>
          <p:cNvCxnSpPr>
            <a:cxnSpLocks/>
          </p:cNvCxnSpPr>
          <p:nvPr/>
        </p:nvCxnSpPr>
        <p:spPr>
          <a:xfrm flipV="1">
            <a:off x="7835059" y="3760500"/>
            <a:ext cx="0" cy="869157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DA951F-5710-414F-8FDB-4C7FDA29267E}"/>
              </a:ext>
            </a:extLst>
          </p:cNvPr>
          <p:cNvCxnSpPr>
            <a:cxnSpLocks/>
          </p:cNvCxnSpPr>
          <p:nvPr/>
        </p:nvCxnSpPr>
        <p:spPr>
          <a:xfrm flipV="1">
            <a:off x="6482509" y="3331875"/>
            <a:ext cx="0" cy="129778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9792B-E4CD-46B1-9AA6-42E5659E4F29}"/>
              </a:ext>
            </a:extLst>
          </p:cNvPr>
          <p:cNvCxnSpPr>
            <a:cxnSpLocks/>
          </p:cNvCxnSpPr>
          <p:nvPr/>
        </p:nvCxnSpPr>
        <p:spPr>
          <a:xfrm flipH="1">
            <a:off x="6482509" y="3293775"/>
            <a:ext cx="2780353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D41709-3865-49AF-86E6-2965B5ACBD13}"/>
              </a:ext>
            </a:extLst>
          </p:cNvPr>
          <p:cNvCxnSpPr>
            <a:cxnSpLocks/>
          </p:cNvCxnSpPr>
          <p:nvPr/>
        </p:nvCxnSpPr>
        <p:spPr>
          <a:xfrm flipH="1">
            <a:off x="7835059" y="3708112"/>
            <a:ext cx="1814686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A84C0-E26B-4A4C-846A-4F20EE2E8217}"/>
              </a:ext>
            </a:extLst>
          </p:cNvPr>
          <p:cNvCxnSpPr>
            <a:cxnSpLocks/>
          </p:cNvCxnSpPr>
          <p:nvPr/>
        </p:nvCxnSpPr>
        <p:spPr>
          <a:xfrm flipH="1">
            <a:off x="9180766" y="4170075"/>
            <a:ext cx="936405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C21143-2E95-4855-8B82-D186A05A74E4}"/>
              </a:ext>
            </a:extLst>
          </p:cNvPr>
          <p:cNvCxnSpPr/>
          <p:nvPr/>
        </p:nvCxnSpPr>
        <p:spPr>
          <a:xfrm>
            <a:off x="6580654" y="2590459"/>
            <a:ext cx="0" cy="328613"/>
          </a:xfrm>
          <a:prstGeom prst="line">
            <a:avLst/>
          </a:prstGeom>
          <a:ln w="60325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F186BB-31EA-48E6-B1DC-51901338EACD}"/>
              </a:ext>
            </a:extLst>
          </p:cNvPr>
          <p:cNvCxnSpPr>
            <a:cxnSpLocks/>
          </p:cNvCxnSpPr>
          <p:nvPr/>
        </p:nvCxnSpPr>
        <p:spPr>
          <a:xfrm flipH="1">
            <a:off x="5995988" y="2919072"/>
            <a:ext cx="584668" cy="0"/>
          </a:xfrm>
          <a:prstGeom prst="line">
            <a:avLst/>
          </a:prstGeom>
          <a:ln w="60325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20903-0476-45AF-A7A9-13B0BE3D60BA}"/>
              </a:ext>
            </a:extLst>
          </p:cNvPr>
          <p:cNvCxnSpPr>
            <a:cxnSpLocks/>
          </p:cNvCxnSpPr>
          <p:nvPr/>
        </p:nvCxnSpPr>
        <p:spPr>
          <a:xfrm flipH="1">
            <a:off x="5395913" y="2919072"/>
            <a:ext cx="571501" cy="0"/>
          </a:xfrm>
          <a:prstGeom prst="line">
            <a:avLst/>
          </a:prstGeom>
          <a:ln w="60325" cap="sq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8924F20-103B-4A55-B5D5-B8A7C2E9C43E}"/>
              </a:ext>
            </a:extLst>
          </p:cNvPr>
          <p:cNvSpPr txBox="1"/>
          <p:nvPr/>
        </p:nvSpPr>
        <p:spPr>
          <a:xfrm>
            <a:off x="8236514" y="5883725"/>
            <a:ext cx="12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F9A7C1-346A-42E0-B16D-7C9FBA404BDB}"/>
              </a:ext>
            </a:extLst>
          </p:cNvPr>
          <p:cNvSpPr txBox="1"/>
          <p:nvPr/>
        </p:nvSpPr>
        <p:spPr>
          <a:xfrm>
            <a:off x="5181038" y="516936"/>
            <a:ext cx="12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B5603C-2852-4BF2-80DA-B8A24DA8F6F5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18B93F0-BE75-4F6A-B2D7-BBAAA8C8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7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8A5-082B-451F-B50D-3AD6510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Network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670-95CC-4B4D-8099-F8CB8A5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47107" cy="46672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Router</a:t>
            </a:r>
            <a:r>
              <a:rPr lang="en-US" dirty="0"/>
              <a:t> interfaces &amp; data:</a:t>
            </a:r>
          </a:p>
          <a:p>
            <a:pPr lvl="1"/>
            <a:r>
              <a:rPr lang="en-US" dirty="0"/>
              <a:t>Default Gateway: 10.0.2.</a:t>
            </a:r>
            <a:r>
              <a:rPr lang="en-US" b="1" dirty="0"/>
              <a:t>2</a:t>
            </a:r>
          </a:p>
          <a:p>
            <a:pPr lvl="1"/>
            <a:r>
              <a:rPr lang="en-US" dirty="0"/>
              <a:t>x0:</a:t>
            </a:r>
          </a:p>
          <a:p>
            <a:pPr lvl="2"/>
            <a:r>
              <a:rPr lang="en-US" dirty="0"/>
              <a:t>Network: 10.0.2.0/24</a:t>
            </a:r>
          </a:p>
          <a:p>
            <a:pPr lvl="2"/>
            <a:r>
              <a:rPr lang="en-US" dirty="0"/>
              <a:t>IP: 10.0.2.</a:t>
            </a:r>
            <a:r>
              <a:rPr lang="en-US" b="1" dirty="0"/>
              <a:t>15</a:t>
            </a:r>
          </a:p>
          <a:p>
            <a:pPr lvl="1"/>
            <a:r>
              <a:rPr lang="en-US" dirty="0"/>
              <a:t>x1:</a:t>
            </a:r>
          </a:p>
          <a:p>
            <a:pPr lvl="2"/>
            <a:r>
              <a:rPr lang="en-US" dirty="0"/>
              <a:t>Network: 192.168.1.0/24</a:t>
            </a:r>
          </a:p>
          <a:p>
            <a:pPr lvl="2"/>
            <a:r>
              <a:rPr lang="en-US" dirty="0"/>
              <a:t>IP: 192.168.1.</a:t>
            </a:r>
            <a:r>
              <a:rPr lang="en-US" b="1" dirty="0"/>
              <a:t>1</a:t>
            </a:r>
          </a:p>
          <a:p>
            <a:pPr lvl="2"/>
            <a:r>
              <a:rPr lang="en-US" dirty="0"/>
              <a:t>Runs DHCP server for network, handing out:</a:t>
            </a:r>
          </a:p>
          <a:p>
            <a:pPr lvl="3"/>
            <a:r>
              <a:rPr lang="en-US" dirty="0"/>
              <a:t>DHCP start: 192.168.1.</a:t>
            </a:r>
            <a:r>
              <a:rPr lang="en-US" b="1" dirty="0"/>
              <a:t>10</a:t>
            </a:r>
          </a:p>
          <a:p>
            <a:pPr lvl="3"/>
            <a:r>
              <a:rPr lang="en-US" dirty="0"/>
              <a:t>DHCP end: 192.168.1.</a:t>
            </a:r>
            <a:r>
              <a:rPr lang="en-US" b="1" dirty="0"/>
              <a:t>240</a:t>
            </a:r>
          </a:p>
          <a:p>
            <a:pPr lvl="3"/>
            <a:r>
              <a:rPr lang="en-US" dirty="0"/>
              <a:t>Default Gateway: 192.168.1.</a:t>
            </a:r>
            <a:r>
              <a:rPr lang="en-US" b="1" dirty="0"/>
              <a:t>1</a:t>
            </a:r>
          </a:p>
          <a:p>
            <a:pPr lvl="3"/>
            <a:r>
              <a:rPr lang="en-US" dirty="0"/>
              <a:t>DNS Server: 192.168.1.</a:t>
            </a:r>
            <a:r>
              <a:rPr lang="en-US" b="1" dirty="0"/>
              <a:t>1</a:t>
            </a:r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7A14C-570A-4A48-A3DE-A1E41A59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87" y="4714915"/>
            <a:ext cx="1208575" cy="9369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3D072E-658C-4B6C-AD2E-F07047E7D221}"/>
              </a:ext>
            </a:extLst>
          </p:cNvPr>
          <p:cNvGrpSpPr/>
          <p:nvPr/>
        </p:nvGrpSpPr>
        <p:grpSpPr>
          <a:xfrm>
            <a:off x="6265159" y="1574512"/>
            <a:ext cx="1273919" cy="914400"/>
            <a:chOff x="2272399" y="4273260"/>
            <a:chExt cx="1273919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7CFF72-8F0D-4107-AD2A-0517B77A0D71}"/>
                </a:ext>
              </a:extLst>
            </p:cNvPr>
            <p:cNvSpPr/>
            <p:nvPr/>
          </p:nvSpPr>
          <p:spPr>
            <a:xfrm>
              <a:off x="2272399" y="4273260"/>
              <a:ext cx="1265383" cy="914400"/>
            </a:xfrm>
            <a:prstGeom prst="roundRect">
              <a:avLst/>
            </a:prstGeom>
            <a:solidFill>
              <a:srgbClr val="0066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ROUTER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03239-B84A-4110-B934-6855D36EBCC1}"/>
                </a:ext>
              </a:extLst>
            </p:cNvPr>
            <p:cNvSpPr txBox="1"/>
            <p:nvPr/>
          </p:nvSpPr>
          <p:spPr>
            <a:xfrm>
              <a:off x="2371690" y="4778576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103B0-15BE-4AAD-A554-976AB91DE50B}"/>
                </a:ext>
              </a:extLst>
            </p:cNvPr>
            <p:cNvSpPr txBox="1"/>
            <p:nvPr/>
          </p:nvSpPr>
          <p:spPr>
            <a:xfrm>
              <a:off x="3012918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C65417-C5E3-4004-A406-0C98D117C74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482" y="4624878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73EC34-CC4C-42F2-99AD-62FEE501D224}"/>
              </a:ext>
            </a:extLst>
          </p:cNvPr>
          <p:cNvGrpSpPr/>
          <p:nvPr/>
        </p:nvGrpSpPr>
        <p:grpSpPr>
          <a:xfrm>
            <a:off x="8618930" y="1574512"/>
            <a:ext cx="2223072" cy="914400"/>
            <a:chOff x="4302124" y="4273260"/>
            <a:chExt cx="2223072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46630D-09F1-4772-A23F-F9167CD51C85}"/>
                </a:ext>
              </a:extLst>
            </p:cNvPr>
            <p:cNvSpPr/>
            <p:nvPr/>
          </p:nvSpPr>
          <p:spPr>
            <a:xfrm>
              <a:off x="4302124" y="4273260"/>
              <a:ext cx="2124075" cy="914400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b="1" dirty="0"/>
                <a:t>SWITCH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0F4E2-61A2-4ABC-AF77-DE36C992D517}"/>
                </a:ext>
              </a:extLst>
            </p:cNvPr>
            <p:cNvSpPr txBox="1"/>
            <p:nvPr/>
          </p:nvSpPr>
          <p:spPr>
            <a:xfrm>
              <a:off x="4337144" y="4772889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EDADBB-3D35-4D3E-9A3D-C95221F68785}"/>
                </a:ext>
              </a:extLst>
            </p:cNvPr>
            <p:cNvSpPr txBox="1"/>
            <p:nvPr/>
          </p:nvSpPr>
          <p:spPr>
            <a:xfrm>
              <a:off x="4757432" y="476826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8C8107-54D8-4B49-847C-C87246048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91" y="4622567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28F1E-BD83-4A01-9617-9401F173A52F}"/>
                </a:ext>
              </a:extLst>
            </p:cNvPr>
            <p:cNvSpPr txBox="1"/>
            <p:nvPr/>
          </p:nvSpPr>
          <p:spPr>
            <a:xfrm>
              <a:off x="5177720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428FF1-B897-4B0C-B309-D9A418B170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068" y="4620256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C554D2-03B5-4E15-A1E6-50909BD5992F}"/>
                </a:ext>
              </a:extLst>
            </p:cNvPr>
            <p:cNvSpPr txBox="1"/>
            <p:nvPr/>
          </p:nvSpPr>
          <p:spPr>
            <a:xfrm>
              <a:off x="5574623" y="4766733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9C1B7F-7ED6-469D-B458-29648DBBBE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8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0907A7-803C-453A-B252-100CDFA52094}"/>
                </a:ext>
              </a:extLst>
            </p:cNvPr>
            <p:cNvSpPr txBox="1"/>
            <p:nvPr/>
          </p:nvSpPr>
          <p:spPr>
            <a:xfrm>
              <a:off x="5991796" y="4766257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x4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D5A58-68F0-419D-A182-FD9D5C783E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0332" y="4620255"/>
              <a:ext cx="1" cy="5481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E99A5-F36F-4E3B-AF7C-E8BDFCCC3013}"/>
              </a:ext>
            </a:extLst>
          </p:cNvPr>
          <p:cNvCxnSpPr/>
          <p:nvPr/>
        </p:nvCxnSpPr>
        <p:spPr>
          <a:xfrm>
            <a:off x="7219929" y="2590459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499A96-1A11-478E-8293-F9A42C846369}"/>
              </a:ext>
            </a:extLst>
          </p:cNvPr>
          <p:cNvCxnSpPr/>
          <p:nvPr/>
        </p:nvCxnSpPr>
        <p:spPr>
          <a:xfrm>
            <a:off x="8864634" y="2592840"/>
            <a:ext cx="0" cy="328613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4D8DCC-BC40-4F2B-B94D-AD9A8D1DCF4A}"/>
              </a:ext>
            </a:extLst>
          </p:cNvPr>
          <p:cNvCxnSpPr>
            <a:cxnSpLocks/>
          </p:cNvCxnSpPr>
          <p:nvPr/>
        </p:nvCxnSpPr>
        <p:spPr>
          <a:xfrm flipH="1">
            <a:off x="7219187" y="2921453"/>
            <a:ext cx="1645447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5E82F7B-6BB9-4BE4-8385-6FE17B2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03" y="4714915"/>
            <a:ext cx="1208575" cy="9369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8646BE-598E-4BB8-B384-37D7E31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1" y="4714915"/>
            <a:ext cx="1208575" cy="936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18E5D4-52F0-42EE-A6D3-03B4C272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9" y="4714915"/>
            <a:ext cx="1208575" cy="93698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E07CD9-BF0D-4736-B0EC-943C4001A1DD}"/>
              </a:ext>
            </a:extLst>
          </p:cNvPr>
          <p:cNvCxnSpPr>
            <a:cxnSpLocks/>
          </p:cNvCxnSpPr>
          <p:nvPr/>
        </p:nvCxnSpPr>
        <p:spPr>
          <a:xfrm>
            <a:off x="9281829" y="2592840"/>
            <a:ext cx="0" cy="7009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2B5DA-E6D9-4B9E-87C0-F4A53E4E26AF}"/>
              </a:ext>
            </a:extLst>
          </p:cNvPr>
          <p:cNvCxnSpPr>
            <a:cxnSpLocks/>
          </p:cNvCxnSpPr>
          <p:nvPr/>
        </p:nvCxnSpPr>
        <p:spPr>
          <a:xfrm>
            <a:off x="9695691" y="2592840"/>
            <a:ext cx="0" cy="111527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E07A35-E4D9-4F1B-87D4-8893C62C4D58}"/>
              </a:ext>
            </a:extLst>
          </p:cNvPr>
          <p:cNvCxnSpPr>
            <a:cxnSpLocks/>
          </p:cNvCxnSpPr>
          <p:nvPr/>
        </p:nvCxnSpPr>
        <p:spPr>
          <a:xfrm>
            <a:off x="10117171" y="2592840"/>
            <a:ext cx="0" cy="1577235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BDF440-21EE-48AB-9494-0447D0E7BE2A}"/>
              </a:ext>
            </a:extLst>
          </p:cNvPr>
          <p:cNvCxnSpPr>
            <a:cxnSpLocks/>
          </p:cNvCxnSpPr>
          <p:nvPr/>
        </p:nvCxnSpPr>
        <p:spPr>
          <a:xfrm>
            <a:off x="10533891" y="2592840"/>
            <a:ext cx="0" cy="2036816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9A433-F090-4A9B-B3E3-6DBFF7513AA4}"/>
              </a:ext>
            </a:extLst>
          </p:cNvPr>
          <p:cNvCxnSpPr>
            <a:cxnSpLocks/>
          </p:cNvCxnSpPr>
          <p:nvPr/>
        </p:nvCxnSpPr>
        <p:spPr>
          <a:xfrm flipV="1">
            <a:off x="9180766" y="4212937"/>
            <a:ext cx="0" cy="416719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3B4A7F-8801-4C56-B223-8563534C00D2}"/>
              </a:ext>
            </a:extLst>
          </p:cNvPr>
          <p:cNvCxnSpPr>
            <a:cxnSpLocks/>
          </p:cNvCxnSpPr>
          <p:nvPr/>
        </p:nvCxnSpPr>
        <p:spPr>
          <a:xfrm flipV="1">
            <a:off x="7835059" y="3760500"/>
            <a:ext cx="0" cy="869157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DA951F-5710-414F-8FDB-4C7FDA29267E}"/>
              </a:ext>
            </a:extLst>
          </p:cNvPr>
          <p:cNvCxnSpPr>
            <a:cxnSpLocks/>
          </p:cNvCxnSpPr>
          <p:nvPr/>
        </p:nvCxnSpPr>
        <p:spPr>
          <a:xfrm flipV="1">
            <a:off x="6482509" y="3331875"/>
            <a:ext cx="0" cy="1297782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9792B-E4CD-46B1-9AA6-42E5659E4F29}"/>
              </a:ext>
            </a:extLst>
          </p:cNvPr>
          <p:cNvCxnSpPr>
            <a:cxnSpLocks/>
          </p:cNvCxnSpPr>
          <p:nvPr/>
        </p:nvCxnSpPr>
        <p:spPr>
          <a:xfrm flipH="1">
            <a:off x="6482509" y="3293775"/>
            <a:ext cx="2780353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D41709-3865-49AF-86E6-2965B5ACBD13}"/>
              </a:ext>
            </a:extLst>
          </p:cNvPr>
          <p:cNvCxnSpPr>
            <a:cxnSpLocks/>
          </p:cNvCxnSpPr>
          <p:nvPr/>
        </p:nvCxnSpPr>
        <p:spPr>
          <a:xfrm flipH="1">
            <a:off x="7835059" y="3708112"/>
            <a:ext cx="1814686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A84C0-E26B-4A4C-846A-4F20EE2E8217}"/>
              </a:ext>
            </a:extLst>
          </p:cNvPr>
          <p:cNvCxnSpPr>
            <a:cxnSpLocks/>
          </p:cNvCxnSpPr>
          <p:nvPr/>
        </p:nvCxnSpPr>
        <p:spPr>
          <a:xfrm flipH="1">
            <a:off x="9180766" y="4170075"/>
            <a:ext cx="936405" cy="0"/>
          </a:xfrm>
          <a:prstGeom prst="line">
            <a:avLst/>
          </a:prstGeom>
          <a:ln w="60325" cap="sq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C21143-2E95-4855-8B82-D186A05A74E4}"/>
              </a:ext>
            </a:extLst>
          </p:cNvPr>
          <p:cNvCxnSpPr/>
          <p:nvPr/>
        </p:nvCxnSpPr>
        <p:spPr>
          <a:xfrm>
            <a:off x="6580654" y="2590459"/>
            <a:ext cx="0" cy="328613"/>
          </a:xfrm>
          <a:prstGeom prst="line">
            <a:avLst/>
          </a:prstGeom>
          <a:ln w="60325" cap="sq">
            <a:solidFill>
              <a:srgbClr val="FF0000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F186BB-31EA-48E6-B1DC-51901338EACD}"/>
              </a:ext>
            </a:extLst>
          </p:cNvPr>
          <p:cNvCxnSpPr>
            <a:cxnSpLocks/>
          </p:cNvCxnSpPr>
          <p:nvPr/>
        </p:nvCxnSpPr>
        <p:spPr>
          <a:xfrm flipH="1">
            <a:off x="5995988" y="2919072"/>
            <a:ext cx="584668" cy="0"/>
          </a:xfrm>
          <a:prstGeom prst="line">
            <a:avLst/>
          </a:prstGeom>
          <a:ln w="60325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20903-0476-45AF-A7A9-13B0BE3D60BA}"/>
              </a:ext>
            </a:extLst>
          </p:cNvPr>
          <p:cNvCxnSpPr>
            <a:cxnSpLocks/>
          </p:cNvCxnSpPr>
          <p:nvPr/>
        </p:nvCxnSpPr>
        <p:spPr>
          <a:xfrm flipH="1">
            <a:off x="5395913" y="2919072"/>
            <a:ext cx="571501" cy="0"/>
          </a:xfrm>
          <a:prstGeom prst="line">
            <a:avLst/>
          </a:prstGeom>
          <a:ln w="60325" cap="sq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3013EF-A263-4C9C-9539-A93355593389}"/>
              </a:ext>
            </a:extLst>
          </p:cNvPr>
          <p:cNvSpPr txBox="1"/>
          <p:nvPr/>
        </p:nvSpPr>
        <p:spPr>
          <a:xfrm>
            <a:off x="5240973" y="5962572"/>
            <a:ext cx="3699827" cy="646331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Gets IP: 192.168.1.10</a:t>
            </a:r>
          </a:p>
          <a:p>
            <a:r>
              <a:rPr lang="en-US" dirty="0"/>
              <a:t>Also gets default gateway, DNS server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DAEB2A9-6C52-47D6-A639-E258F81B96D0}"/>
              </a:ext>
            </a:extLst>
          </p:cNvPr>
          <p:cNvSpPr/>
          <p:nvPr/>
        </p:nvSpPr>
        <p:spPr>
          <a:xfrm rot="16811661">
            <a:off x="5383116" y="5370737"/>
            <a:ext cx="914400" cy="914400"/>
          </a:xfrm>
          <a:prstGeom prst="arc">
            <a:avLst>
              <a:gd name="adj1" fmla="val 15082949"/>
              <a:gd name="adj2" fmla="val 313437"/>
            </a:avLst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058505-9DB7-4877-B908-7BE800005503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D4AFA6-FBF2-4E23-817E-F4906A34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7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1762</Words>
  <Application>Microsoft Office PowerPoint</Application>
  <PresentationFormat>Widescreen</PresentationFormat>
  <Paragraphs>332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Copperplate Gothic Bold</vt:lpstr>
      <vt:lpstr>Courier New</vt:lpstr>
      <vt:lpstr>Office Theme</vt:lpstr>
      <vt:lpstr>Proper LAN Deployment</vt:lpstr>
      <vt:lpstr>Why You Need to Care</vt:lpstr>
      <vt:lpstr>Networking in the Real World</vt:lpstr>
      <vt:lpstr>An Ideal Network (?)</vt:lpstr>
      <vt:lpstr>An Ideal Network</vt:lpstr>
      <vt:lpstr>An Ideal Network</vt:lpstr>
      <vt:lpstr>An Ideal Network</vt:lpstr>
      <vt:lpstr>Getting IP</vt:lpstr>
      <vt:lpstr>Sample Network Settings</vt:lpstr>
      <vt:lpstr>Our VirtualBox Network Setup </vt:lpstr>
      <vt:lpstr>pfSense</vt:lpstr>
      <vt:lpstr>Our VirtualBox Network Setup - Details</vt:lpstr>
      <vt:lpstr>Our VirtualBox Network Setup - Details</vt:lpstr>
      <vt:lpstr>pfSense Booted</vt:lpstr>
      <vt:lpstr>CentOS GUI Networking - All DHCP</vt:lpstr>
      <vt:lpstr>CentOS GUI Networking - Change to Static</vt:lpstr>
      <vt:lpstr>Rescuing a Device Outside the Subnet</vt:lpstr>
      <vt:lpstr>Rescuing a Device Outside the Subnet</vt:lpstr>
      <vt:lpstr>Playing with pfSense Settings: Admin</vt:lpstr>
      <vt:lpstr>Playing with pfSense Settings: Admin</vt:lpstr>
      <vt:lpstr>Playing with pfSense Settings: WAN</vt:lpstr>
      <vt:lpstr>Playing with pfSense Settings: LAN</vt:lpstr>
      <vt:lpstr>Playing with pfSense Settings: DHCP</vt:lpstr>
      <vt:lpstr>Playing with pfSense Settings: UPnP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Brewster</dc:creator>
  <cp:lastModifiedBy>Benjamin Brewster</cp:lastModifiedBy>
  <cp:revision>305</cp:revision>
  <dcterms:created xsi:type="dcterms:W3CDTF">2018-03-23T00:10:37Z</dcterms:created>
  <dcterms:modified xsi:type="dcterms:W3CDTF">2019-04-29T17:02:00Z</dcterms:modified>
</cp:coreProperties>
</file>