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88" r:id="rId4"/>
    <p:sldId id="291" r:id="rId5"/>
    <p:sldId id="294" r:id="rId6"/>
    <p:sldId id="290" r:id="rId7"/>
    <p:sldId id="292" r:id="rId8"/>
    <p:sldId id="295" r:id="rId9"/>
    <p:sldId id="296" r:id="rId10"/>
    <p:sldId id="297" r:id="rId11"/>
    <p:sldId id="299" r:id="rId12"/>
    <p:sldId id="293" r:id="rId13"/>
    <p:sldId id="300" r:id="rId14"/>
    <p:sldId id="302" r:id="rId15"/>
    <p:sldId id="303" r:id="rId16"/>
    <p:sldId id="304" r:id="rId17"/>
    <p:sldId id="301" r:id="rId18"/>
    <p:sldId id="306"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2169E4-76A8-4383-BC1B-A70DBEA1A7B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84192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2169E4-76A8-4383-BC1B-A70DBEA1A7B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91081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2169E4-76A8-4383-BC1B-A70DBEA1A7B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245466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2169E4-76A8-4383-BC1B-A70DBEA1A7B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20783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2169E4-76A8-4383-BC1B-A70DBEA1A7B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68151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2169E4-76A8-4383-BC1B-A70DBEA1A7B5}"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401056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2169E4-76A8-4383-BC1B-A70DBEA1A7B5}"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78541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2169E4-76A8-4383-BC1B-A70DBEA1A7B5}"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2427249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169E4-76A8-4383-BC1B-A70DBEA1A7B5}" type="datetimeFigureOut">
              <a:rPr lang="en-US" smtClean="0"/>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74995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2169E4-76A8-4383-BC1B-A70DBEA1A7B5}"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190956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2169E4-76A8-4383-BC1B-A70DBEA1A7B5}"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FF4D3-870F-4252-B979-A5399E6907C6}" type="slidenum">
              <a:rPr lang="en-US" smtClean="0"/>
              <a:t>‹#›</a:t>
            </a:fld>
            <a:endParaRPr lang="en-US"/>
          </a:p>
        </p:txBody>
      </p:sp>
    </p:spTree>
    <p:extLst>
      <p:ext uri="{BB962C8B-B14F-4D97-AF65-F5344CB8AC3E}">
        <p14:creationId xmlns:p14="http://schemas.microsoft.com/office/powerpoint/2010/main" val="408718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169E4-76A8-4383-BC1B-A70DBEA1A7B5}" type="datetimeFigureOut">
              <a:rPr lang="en-US" smtClean="0"/>
              <a:t>5/7/2018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FF4D3-870F-4252-B979-A5399E6907C6}" type="slidenum">
              <a:rPr lang="en-US" smtClean="0"/>
              <a:t>‹#›</a:t>
            </a:fld>
            <a:endParaRPr lang="en-US"/>
          </a:p>
        </p:txBody>
      </p:sp>
    </p:spTree>
    <p:extLst>
      <p:ext uri="{BB962C8B-B14F-4D97-AF65-F5344CB8AC3E}">
        <p14:creationId xmlns:p14="http://schemas.microsoft.com/office/powerpoint/2010/main" val="220075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Windows Server &amp;</a:t>
            </a:r>
            <a:br>
              <a:rPr lang="en-US" dirty="0"/>
            </a:br>
            <a:r>
              <a:rPr lang="en-US" dirty="0"/>
              <a:t>Active Directory</a:t>
            </a:r>
          </a:p>
        </p:txBody>
      </p:sp>
      <p:sp>
        <p:nvSpPr>
          <p:cNvPr id="3" name="Subtitle 2"/>
          <p:cNvSpPr>
            <a:spLocks noGrp="1"/>
          </p:cNvSpPr>
          <p:nvPr>
            <p:ph type="subTitle" idx="1"/>
          </p:nvPr>
        </p:nvSpPr>
        <p:spPr/>
        <p:txBody>
          <a:bodyPr/>
          <a:lstStyle/>
          <a:p>
            <a:r>
              <a:rPr lang="en-US" dirty="0"/>
              <a:t>By Benjamin Brewster</a:t>
            </a:r>
          </a:p>
        </p:txBody>
      </p:sp>
    </p:spTree>
    <p:extLst>
      <p:ext uri="{BB962C8B-B14F-4D97-AF65-F5344CB8AC3E}">
        <p14:creationId xmlns:p14="http://schemas.microsoft.com/office/powerpoint/2010/main" val="382351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Federation Services (AD FS)</a:t>
            </a:r>
          </a:p>
        </p:txBody>
      </p:sp>
      <p:sp>
        <p:nvSpPr>
          <p:cNvPr id="3" name="Content Placeholder 2"/>
          <p:cNvSpPr>
            <a:spLocks noGrp="1"/>
          </p:cNvSpPr>
          <p:nvPr>
            <p:ph idx="1"/>
          </p:nvPr>
        </p:nvSpPr>
        <p:spPr>
          <a:xfrm>
            <a:off x="838200" y="1825625"/>
            <a:ext cx="10515600" cy="4752728"/>
          </a:xfrm>
        </p:spPr>
        <p:txBody>
          <a:bodyPr>
            <a:normAutofit fontScale="92500" lnSpcReduction="10000"/>
          </a:bodyPr>
          <a:lstStyle/>
          <a:p>
            <a:r>
              <a:rPr lang="en-US" dirty="0"/>
              <a:t>Federation means that your login is accepted outside of the typical scope for which it was defined.</a:t>
            </a:r>
          </a:p>
          <a:p>
            <a:r>
              <a:rPr lang="en-US" dirty="0"/>
              <a:t>Common examples are the use of your Google or Facebook accounts to access an untold number of services online, or how we use ONID here at OSU for even our external services</a:t>
            </a:r>
          </a:p>
          <a:p>
            <a:endParaRPr lang="en-US" dirty="0"/>
          </a:p>
          <a:p>
            <a:pPr marL="514350" indent="-514350">
              <a:buFont typeface="+mj-lt"/>
              <a:buAutoNum type="arabicPeriod"/>
            </a:pPr>
            <a:r>
              <a:rPr lang="en-US" dirty="0"/>
              <a:t>You first login to AD, and receive authentication token A; token A can be used anywhere in your AD domain</a:t>
            </a:r>
          </a:p>
          <a:p>
            <a:pPr marL="514350" indent="-514350">
              <a:buFont typeface="+mj-lt"/>
              <a:buAutoNum type="arabicPeriod"/>
            </a:pPr>
            <a:r>
              <a:rPr lang="en-US" dirty="0"/>
              <a:t>When you try to log in to a federated service, that service receives your token A, sends it to your original AD server for verification, then allows you to log in, giving you token B; token B can be used anywhere in the federated service</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39171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Rights Management Services (AD RMS)</a:t>
            </a:r>
          </a:p>
        </p:txBody>
      </p:sp>
      <p:sp>
        <p:nvSpPr>
          <p:cNvPr id="3" name="Content Placeholder 2"/>
          <p:cNvSpPr>
            <a:spLocks noGrp="1"/>
          </p:cNvSpPr>
          <p:nvPr>
            <p:ph idx="1"/>
          </p:nvPr>
        </p:nvSpPr>
        <p:spPr/>
        <p:txBody>
          <a:bodyPr>
            <a:normAutofit/>
          </a:bodyPr>
          <a:lstStyle/>
          <a:p>
            <a:r>
              <a:rPr lang="en-US" dirty="0"/>
              <a:t>This is a built-in system for encrypting files, and for keeping the decryption and viewing of those files restricted, based on User permissions set in AD</a:t>
            </a:r>
          </a:p>
          <a:p>
            <a:endParaRPr lang="en-US" dirty="0"/>
          </a:p>
          <a:p>
            <a:r>
              <a:rPr lang="en-US" dirty="0"/>
              <a:t>Documents can even be set to be decrypted only in certain environments, under certain conditions, for specific periods of time...</a:t>
            </a:r>
          </a:p>
          <a:p>
            <a:endParaRPr lang="en-US" dirty="0"/>
          </a:p>
          <a:p>
            <a:r>
              <a:rPr lang="en-US" dirty="0"/>
              <a:t>Because it's specific to certain file formats only, like Office; this is very much an application extension</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06161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Windows Server 2016 VM</a:t>
            </a:r>
          </a:p>
        </p:txBody>
      </p:sp>
      <p:sp>
        <p:nvSpPr>
          <p:cNvPr id="3" name="Content Placeholder 2"/>
          <p:cNvSpPr>
            <a:spLocks noGrp="1"/>
          </p:cNvSpPr>
          <p:nvPr>
            <p:ph idx="1"/>
          </p:nvPr>
        </p:nvSpPr>
        <p:spPr/>
        <p:txBody>
          <a:bodyPr>
            <a:normAutofit/>
          </a:bodyPr>
          <a:lstStyle/>
          <a:p>
            <a:r>
              <a:rPr lang="en-US" dirty="0"/>
              <a:t>Going to want to set 4GB of RAM and 2 or 3 processor cores</a:t>
            </a:r>
          </a:p>
          <a:p>
            <a:r>
              <a:rPr lang="en-US" dirty="0"/>
              <a:t>Occupies 10GB of space</a:t>
            </a:r>
          </a:p>
          <a:p>
            <a:r>
              <a:rPr lang="en-US" dirty="0"/>
              <a:t>Has a dedicated router for the network (</a:t>
            </a:r>
            <a:r>
              <a:rPr lang="en-US" dirty="0" err="1"/>
              <a:t>pfSense</a:t>
            </a:r>
            <a:r>
              <a:rPr lang="en-US" dirty="0"/>
              <a:t>, no DHCP on LAN)</a:t>
            </a:r>
          </a:p>
          <a:p>
            <a:r>
              <a:rPr lang="en-US" dirty="0"/>
              <a:t>I have installed Windows Server 2016 plus the following actions:</a:t>
            </a:r>
          </a:p>
          <a:p>
            <a:pPr lvl="1"/>
            <a:r>
              <a:rPr lang="en-US" dirty="0"/>
              <a:t>Disabled automatic updates using </a:t>
            </a:r>
            <a:r>
              <a:rPr lang="en-US" dirty="0" err="1"/>
              <a:t>sconfig</a:t>
            </a:r>
            <a:r>
              <a:rPr lang="en-US" dirty="0"/>
              <a:t> (a </a:t>
            </a:r>
            <a:r>
              <a:rPr lang="en-US" dirty="0" err="1"/>
              <a:t>cmd</a:t>
            </a:r>
            <a:r>
              <a:rPr lang="en-US" dirty="0"/>
              <a:t> line tool)</a:t>
            </a:r>
          </a:p>
          <a:p>
            <a:pPr lvl="1"/>
            <a:r>
              <a:rPr lang="en-US" dirty="0"/>
              <a:t>Set static IP</a:t>
            </a:r>
          </a:p>
          <a:p>
            <a:pPr lvl="1"/>
            <a:r>
              <a:rPr lang="en-US" dirty="0"/>
              <a:t>Added AD DS Role (plus the other dependencies; auto-adds DNS to itself, which isn't too surprising, since AD DS is all about being a directory)</a:t>
            </a:r>
          </a:p>
          <a:p>
            <a:pPr lvl="1"/>
            <a:r>
              <a:rPr lang="en-US" dirty="0"/>
              <a:t>Set up Domain as CS312DOMAIN</a:t>
            </a:r>
          </a:p>
          <a:p>
            <a:pPr lvl="1"/>
            <a:r>
              <a:rPr lang="en-US" dirty="0"/>
              <a:t>Added DHCP server for the LAN</a:t>
            </a:r>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09606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Hands-On</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Here's Windows Server 2016!</a:t>
            </a:r>
          </a:p>
          <a:p>
            <a:pPr marL="0" indent="0">
              <a:buNone/>
            </a:pPr>
            <a:endParaRPr lang="en-US" sz="1800" dirty="0"/>
          </a:p>
          <a:p>
            <a:endParaRPr lang="en-US" sz="1800" dirty="0"/>
          </a:p>
          <a:p>
            <a:endParaRPr lang="en-US" sz="1800" dirty="0"/>
          </a:p>
          <a:p>
            <a:r>
              <a:rPr lang="en-US" sz="1800" dirty="0"/>
              <a:t>When booted, the first thing we see is that it looks like Windows 10, and acts like it</a:t>
            </a:r>
          </a:p>
          <a:p>
            <a:r>
              <a:rPr lang="en-US" sz="1800" dirty="0">
                <a:latin typeface="Calibri" panose="020F0502020204030204" pitchFamily="34" charset="0"/>
                <a:cs typeface="Calibri" panose="020F0502020204030204" pitchFamily="34" charset="0"/>
              </a:rPr>
              <a:t>Note that the login is of the form DOMAIN\USERNAME</a:t>
            </a:r>
            <a:endParaRPr lang="en-US" sz="1800" dirty="0"/>
          </a:p>
          <a:p>
            <a:r>
              <a:rPr lang="en-US" sz="1800" dirty="0"/>
              <a:t>The web browser is fairly locked down - you have to add lots of security exceptions, or disable the entire "protected access" thing.</a:t>
            </a:r>
          </a:p>
          <a:p>
            <a:pPr lvl="1"/>
            <a:r>
              <a:rPr lang="en-US" sz="1400" dirty="0"/>
              <a:t>On the other hand, you shouldn't be browsing the web on a server</a:t>
            </a:r>
          </a:p>
          <a:p>
            <a:r>
              <a:rPr lang="en-US" sz="1800" dirty="0"/>
              <a:t>The Server Manager, which gives us access to all the roles installed, shows us the status of everything</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865178"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Boot:</a:t>
            </a:r>
          </a:p>
          <a:p>
            <a:pPr lvl="1"/>
            <a:r>
              <a:rPr lang="en-US" sz="1400" dirty="0">
                <a:latin typeface="Calibri" panose="020F0502020204030204" pitchFamily="34" charset="0"/>
                <a:cs typeface="Calibri" panose="020F0502020204030204" pitchFamily="34" charset="0"/>
              </a:rPr>
              <a:t>WinServer2016Router</a:t>
            </a:r>
          </a:p>
          <a:p>
            <a:pPr lvl="1"/>
            <a:r>
              <a:rPr lang="en-US" sz="1400" dirty="0">
                <a:latin typeface="Calibri" panose="020F0502020204030204" pitchFamily="34" charset="0"/>
                <a:cs typeface="Calibri" panose="020F0502020204030204" pitchFamily="34" charset="0"/>
              </a:rPr>
              <a:t>WindowsServer2016_Reference</a:t>
            </a:r>
          </a:p>
          <a:p>
            <a:pPr lvl="1"/>
            <a:r>
              <a:rPr lang="en-US" sz="1400" dirty="0">
                <a:latin typeface="Calibri" panose="020F0502020204030204" pitchFamily="34" charset="0"/>
                <a:cs typeface="Calibri" panose="020F0502020204030204" pitchFamily="34" charset="0"/>
              </a:rPr>
              <a:t>Win10_DomainPC</a:t>
            </a:r>
          </a:p>
          <a:p>
            <a:pPr lvl="1"/>
            <a:endParaRPr lang="en-US" sz="14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Show Roles on left side of Server Manager, click on a few</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395114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DHCP</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Let's look at the DHCP Server</a:t>
            </a:r>
          </a:p>
          <a:p>
            <a:endParaRPr lang="en-US" sz="1800" dirty="0"/>
          </a:p>
          <a:p>
            <a:r>
              <a:rPr lang="en-US" sz="1800" dirty="0"/>
              <a:t>This is the range of dynamic addresses</a:t>
            </a:r>
          </a:p>
          <a:p>
            <a:r>
              <a:rPr lang="en-US" sz="1800" dirty="0"/>
              <a:t>This is who has an address already</a:t>
            </a:r>
          </a:p>
          <a:p>
            <a:r>
              <a:rPr lang="en-US" sz="1800" dirty="0"/>
              <a:t>Let's reserve our PC!</a:t>
            </a:r>
          </a:p>
          <a:p>
            <a:r>
              <a:rPr lang="en-US" sz="1800" dirty="0"/>
              <a:t>This reserves that IP as a reservation: note that in Windows, this address is kept in the pool (reducing your pool side), while in </a:t>
            </a:r>
            <a:r>
              <a:rPr lang="en-US" sz="1800" dirty="0" err="1"/>
              <a:t>pfSense</a:t>
            </a:r>
            <a:r>
              <a:rPr lang="en-US" sz="1800" dirty="0"/>
              <a:t>, this reservation must be for an address outside the pool (which keeps the pool size the same)</a:t>
            </a:r>
          </a:p>
          <a:p>
            <a:endParaRPr lang="en-US" sz="1800" dirty="0"/>
          </a:p>
          <a:p>
            <a:r>
              <a:rPr lang="en-US" sz="1800" dirty="0"/>
              <a:t>Scope Options lists the default gateway (here called "Router"), DNS Servers, and DNS Domain Name that are handed out to clients when they register via DHCP</a:t>
            </a:r>
          </a:p>
          <a:p>
            <a:pPr marL="0" indent="0">
              <a:buNone/>
            </a:pPr>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865178"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Tools -&gt; DHCP</a:t>
            </a:r>
          </a:p>
          <a:p>
            <a:r>
              <a:rPr lang="en-US" sz="1800" dirty="0">
                <a:latin typeface="Calibri" panose="020F0502020204030204" pitchFamily="34" charset="0"/>
                <a:cs typeface="Calibri" panose="020F0502020204030204" pitchFamily="34" charset="0"/>
              </a:rPr>
              <a:t>Drill down: DHCP -&gt; &lt;server&gt; -&gt; IPv4 -&gt; Scope</a:t>
            </a:r>
          </a:p>
          <a:p>
            <a:r>
              <a:rPr lang="en-US" sz="1800" dirty="0">
                <a:latin typeface="Calibri" panose="020F0502020204030204" pitchFamily="34" charset="0"/>
                <a:cs typeface="Calibri" panose="020F0502020204030204" pitchFamily="34" charset="0"/>
              </a:rPr>
              <a:t>Examine Address Pool</a:t>
            </a:r>
          </a:p>
          <a:p>
            <a:r>
              <a:rPr lang="en-US" sz="1800" dirty="0">
                <a:latin typeface="Calibri" panose="020F0502020204030204" pitchFamily="34" charset="0"/>
                <a:cs typeface="Calibri" panose="020F0502020204030204" pitchFamily="34" charset="0"/>
              </a:rPr>
              <a:t>Examine Address Leases</a:t>
            </a:r>
          </a:p>
          <a:p>
            <a:r>
              <a:rPr lang="en-US" sz="1800" dirty="0">
                <a:latin typeface="Calibri" panose="020F0502020204030204" pitchFamily="34" charset="0"/>
                <a:cs typeface="Calibri" panose="020F0502020204030204" pitchFamily="34" charset="0"/>
              </a:rPr>
              <a:t>Reservations is for reserved dynamic addresses</a:t>
            </a:r>
          </a:p>
          <a:p>
            <a:r>
              <a:rPr lang="en-US" sz="1800" dirty="0">
                <a:latin typeface="Calibri" panose="020F0502020204030204" pitchFamily="34" charset="0"/>
                <a:cs typeface="Calibri" panose="020F0502020204030204" pitchFamily="34" charset="0"/>
              </a:rPr>
              <a:t>Right-click PC in Leases, Click Add Reservation</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05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Click Scope Options</a:t>
            </a:r>
          </a:p>
          <a:p>
            <a:r>
              <a:rPr lang="en-US" sz="1800" dirty="0">
                <a:latin typeface="Calibri" panose="020F0502020204030204" pitchFamily="34" charset="0"/>
                <a:cs typeface="Calibri" panose="020F0502020204030204" pitchFamily="34" charset="0"/>
              </a:rPr>
              <a:t>In PC, run "ipconfig /all" at command line, show these values have been acquired</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19420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DNS</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Let's look at the DNS Server</a:t>
            </a:r>
          </a:p>
          <a:p>
            <a:r>
              <a:rPr lang="en-US" sz="1800" dirty="0"/>
              <a:t>Here is the actual A record that maps the server name (win-h9bs8biaqkf) to its IP address (192.168.1.2)</a:t>
            </a:r>
          </a:p>
          <a:p>
            <a:endParaRPr lang="en-US" sz="1800" dirty="0"/>
          </a:p>
          <a:p>
            <a:r>
              <a:rPr lang="en-US" sz="1800" dirty="0"/>
              <a:t>There is a LOT of complexity to DNS that we don't have time to go into, but you can dig into this to find the SRV records that inform clients where various servers can be found: all these entries point to this server</a:t>
            </a:r>
          </a:p>
          <a:p>
            <a:pPr marL="0" indent="0">
              <a:buNone/>
            </a:pPr>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865178"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Tools -&gt; DNS</a:t>
            </a:r>
          </a:p>
          <a:p>
            <a:r>
              <a:rPr lang="en-US" sz="1800" dirty="0">
                <a:latin typeface="Calibri" panose="020F0502020204030204" pitchFamily="34" charset="0"/>
                <a:cs typeface="Calibri" panose="020F0502020204030204" pitchFamily="34" charset="0"/>
              </a:rPr>
              <a:t>Drill down: DNS -&gt; &lt;server&gt; -&gt; Forward Lookup Zones -&gt; cs312domain.local</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313568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Joining the Domain</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can join the domain, and then control the PC from the domain controller (our server)</a:t>
            </a:r>
          </a:p>
          <a:p>
            <a:endParaRPr lang="en-US" sz="1800" dirty="0"/>
          </a:p>
          <a:p>
            <a:r>
              <a:rPr lang="en-US" sz="1800" dirty="0"/>
              <a:t>Search for System</a:t>
            </a:r>
            <a:br>
              <a:rPr lang="en-US" sz="1800" dirty="0"/>
            </a:br>
            <a:endParaRPr lang="en-US" sz="1800" dirty="0"/>
          </a:p>
          <a:p>
            <a:r>
              <a:rPr lang="en-US" sz="1800" dirty="0"/>
              <a:t>Now, we change domain ownership!</a:t>
            </a:r>
          </a:p>
          <a:p>
            <a:endParaRPr lang="en-US" sz="1800" dirty="0"/>
          </a:p>
          <a:p>
            <a:endParaRPr lang="en-US" sz="1800" dirty="0"/>
          </a:p>
          <a:p>
            <a:endParaRPr lang="en-US" sz="1800" dirty="0"/>
          </a:p>
          <a:p>
            <a:endParaRPr lang="en-US" sz="1800" dirty="0"/>
          </a:p>
          <a:p>
            <a:r>
              <a:rPr lang="en-US" sz="1800" dirty="0"/>
              <a:t>This only works if DNS is set up correct on the server, and this PC is getting its address info from the server</a:t>
            </a:r>
          </a:p>
          <a:p>
            <a:endParaRPr lang="en-US" sz="1800" dirty="0"/>
          </a:p>
          <a:p>
            <a:endParaRPr lang="en-US" sz="1800" dirty="0"/>
          </a:p>
          <a:p>
            <a:pPr marL="0" indent="0">
              <a:buNone/>
            </a:pPr>
            <a:endParaRPr lang="en-US" sz="1800" dirty="0"/>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865178"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1800" dirty="0">
                <a:cs typeface="Courier New" panose="02070309020205020404" pitchFamily="49" charset="0"/>
              </a:rPr>
            </a:br>
            <a:endParaRPr lang="en-US" sz="1800" dirty="0">
              <a:cs typeface="Courier New" panose="02070309020205020404" pitchFamily="49" charset="0"/>
            </a:endParaRPr>
          </a:p>
          <a:p>
            <a:endParaRPr lang="en-US" sz="1800" dirty="0">
              <a:cs typeface="Courier New" panose="02070309020205020404" pitchFamily="49" charset="0"/>
            </a:endParaRPr>
          </a:p>
          <a:p>
            <a:r>
              <a:rPr lang="en-US" sz="1800" dirty="0">
                <a:cs typeface="Courier New" panose="02070309020205020404" pitchFamily="49" charset="0"/>
              </a:rPr>
              <a:t>Search for System -&gt; Advanced system settings -&gt; Computer Name tab</a:t>
            </a:r>
          </a:p>
          <a:p>
            <a:r>
              <a:rPr lang="en-US" sz="1800" dirty="0">
                <a:cs typeface="Courier New" panose="02070309020205020404" pitchFamily="49" charset="0"/>
              </a:rPr>
              <a:t>Click Change... button</a:t>
            </a:r>
          </a:p>
          <a:p>
            <a:r>
              <a:rPr lang="en-US" sz="1800" dirty="0">
                <a:cs typeface="Courier New" panose="02070309020205020404" pitchFamily="49" charset="0"/>
              </a:rPr>
              <a:t>Select "Domain" in "Member of" control</a:t>
            </a:r>
          </a:p>
          <a:p>
            <a:r>
              <a:rPr lang="en-US" sz="1800" dirty="0">
                <a:cs typeface="Courier New" panose="02070309020205020404" pitchFamily="49" charset="0"/>
              </a:rPr>
              <a:t>Type in name of Domain: "CS312DOMAIN"</a:t>
            </a:r>
          </a:p>
          <a:p>
            <a:r>
              <a:rPr lang="en-US" sz="1800" dirty="0">
                <a:cs typeface="Courier New" panose="02070309020205020404" pitchFamily="49" charset="0"/>
              </a:rPr>
              <a:t>Enter Domain Administrator credentials:</a:t>
            </a:r>
          </a:p>
          <a:p>
            <a:pPr lvl="1"/>
            <a:r>
              <a:rPr lang="en-US" sz="1400" dirty="0">
                <a:cs typeface="Courier New" panose="02070309020205020404" pitchFamily="49" charset="0"/>
              </a:rPr>
              <a:t>u: CS312DOMAIN\Administrator</a:t>
            </a:r>
            <a:br>
              <a:rPr lang="en-US" sz="1400" dirty="0">
                <a:cs typeface="Courier New" panose="02070309020205020404" pitchFamily="49" charset="0"/>
              </a:rPr>
            </a:br>
            <a:r>
              <a:rPr lang="en-US" sz="1400" dirty="0">
                <a:cs typeface="Courier New" panose="02070309020205020404" pitchFamily="49" charset="0"/>
              </a:rPr>
              <a:t>p: Password!</a:t>
            </a:r>
          </a:p>
          <a:p>
            <a:r>
              <a:rPr lang="en-US" sz="1800" dirty="0">
                <a:cs typeface="Courier New" panose="02070309020205020404" pitchFamily="49" charset="0"/>
              </a:rPr>
              <a:t>Click OK and cross your fingers</a:t>
            </a:r>
          </a:p>
          <a:p>
            <a:r>
              <a:rPr lang="en-US" sz="1800" dirty="0">
                <a:cs typeface="Courier New" panose="02070309020205020404" pitchFamily="49" charset="0"/>
              </a:rPr>
              <a:t>Click the OK button of victory!</a:t>
            </a:r>
          </a:p>
          <a:p>
            <a:r>
              <a:rPr lang="en-US" sz="1800" dirty="0">
                <a:cs typeface="Courier New" panose="02070309020205020404" pitchFamily="49" charset="0"/>
              </a:rPr>
              <a:t>Restart</a:t>
            </a:r>
          </a:p>
          <a:p>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205567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Remote Management</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can connect from another server to manage our reference server</a:t>
            </a:r>
          </a:p>
          <a:p>
            <a:r>
              <a:rPr lang="en-US" sz="1800" dirty="0"/>
              <a:t>Log in first as a user with rights to administrate; you can log in as any user (by default) to domain-connected computers!</a:t>
            </a:r>
          </a:p>
          <a:p>
            <a:r>
              <a:rPr lang="en-US" sz="1800" dirty="0"/>
              <a:t>First, I've opened up a few ports on the server (which ones to open is given to you by the software when you try to use them)</a:t>
            </a:r>
          </a:p>
          <a:p>
            <a:r>
              <a:rPr lang="en-US" sz="1800" dirty="0"/>
              <a:t>Then, I've downloaded and installed the Remote Server Administration Tools from Microsoft</a:t>
            </a:r>
          </a:p>
          <a:p>
            <a:r>
              <a:rPr lang="en-US" sz="1800" dirty="0"/>
              <a:t>Lots of Groups are in here, but really one Domain User: the Domain Administrator. This super-ultra-admin account can do anything anywhere, on any part of the domain.</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865178"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1800" dirty="0">
                <a:cs typeface="Courier New" panose="02070309020205020404" pitchFamily="49" charset="0"/>
              </a:rPr>
            </a:br>
            <a:endParaRPr lang="en-US" sz="1800" dirty="0">
              <a:cs typeface="Courier New" panose="02070309020205020404" pitchFamily="49" charset="0"/>
            </a:endParaRPr>
          </a:p>
          <a:p>
            <a:r>
              <a:rPr lang="en-US" sz="1800" dirty="0">
                <a:cs typeface="Courier New" panose="02070309020205020404" pitchFamily="49" charset="0"/>
              </a:rPr>
              <a:t>Log in to Windows 10 PC as the Domain Admin</a:t>
            </a:r>
          </a:p>
          <a:p>
            <a:r>
              <a:rPr lang="en-US" sz="1800" dirty="0">
                <a:cs typeface="Courier New" panose="02070309020205020404" pitchFamily="49" charset="0"/>
              </a:rPr>
              <a:t>Start -&gt; Windows Administrative Tools -&gt; Active Directory Users and Computers</a:t>
            </a:r>
          </a:p>
          <a:p>
            <a:endParaRPr lang="en-US" sz="1800" dirty="0">
              <a:cs typeface="Courier New" panose="02070309020205020404" pitchFamily="49" charset="0"/>
            </a:endParaRPr>
          </a:p>
          <a:p>
            <a:endParaRPr lang="en-US" sz="1800" dirty="0">
              <a:cs typeface="Courier New" panose="02070309020205020404" pitchFamily="49" charset="0"/>
            </a:endParaRPr>
          </a:p>
          <a:p>
            <a:pPr marL="0" indent="0">
              <a:buNone/>
            </a:pPr>
            <a:endParaRPr lang="en-US" sz="1400" dirty="0">
              <a:cs typeface="Courier New" panose="02070309020205020404" pitchFamily="49" charset="0"/>
            </a:endParaRPr>
          </a:p>
          <a:p>
            <a:endParaRPr lang="en-US" sz="1000" dirty="0">
              <a:cs typeface="Courier New" panose="02070309020205020404" pitchFamily="49" charset="0"/>
            </a:endParaRPr>
          </a:p>
          <a:p>
            <a:r>
              <a:rPr lang="en-US" sz="1800" dirty="0">
                <a:cs typeface="Courier New" panose="02070309020205020404" pitchFamily="49" charset="0"/>
              </a:rPr>
              <a:t>Expand down to Users</a:t>
            </a:r>
          </a:p>
          <a:p>
            <a:endParaRPr lang="en-US" sz="1800" dirty="0">
              <a:cs typeface="Courier New" panose="02070309020205020404" pitchFamily="49" charset="0"/>
            </a:endParaRP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4051495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Create a Domain User</a:t>
            </a:r>
          </a:p>
        </p:txBody>
      </p:sp>
      <p:sp>
        <p:nvSpPr>
          <p:cNvPr id="5" name="Content Placeholder 2">
            <a:extLst>
              <a:ext uri="{FF2B5EF4-FFF2-40B4-BE49-F238E27FC236}">
                <a16:creationId xmlns:a16="http://schemas.microsoft.com/office/drawing/2014/main" id="{B4E8635F-C3C4-4331-AD40-D0953554A037}"/>
              </a:ext>
            </a:extLst>
          </p:cNvPr>
          <p:cNvSpPr txBox="1">
            <a:spLocks/>
          </p:cNvSpPr>
          <p:nvPr/>
        </p:nvSpPr>
        <p:spPr>
          <a:xfrm>
            <a:off x="838200" y="1825624"/>
            <a:ext cx="518086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Let's create a Domain User</a:t>
            </a:r>
          </a:p>
          <a:p>
            <a:r>
              <a:rPr lang="en-US" sz="1800" dirty="0"/>
              <a:t>Domain Users can log in anywhere, but local user accounts are per-machine.</a:t>
            </a:r>
          </a:p>
          <a:p>
            <a:r>
              <a:rPr lang="en-US" sz="1800" dirty="0"/>
              <a:t>You can still have local machine Administrator accounts that can do anything to the non-Domain accounts, and to the computer itself</a:t>
            </a:r>
          </a:p>
          <a:p>
            <a:endParaRPr lang="en-US" sz="1800" dirty="0"/>
          </a:p>
          <a:p>
            <a:endParaRPr lang="en-US" sz="1800" dirty="0"/>
          </a:p>
          <a:p>
            <a:endParaRPr lang="en-US" sz="1800" dirty="0"/>
          </a:p>
          <a:p>
            <a:endParaRPr lang="en-US" sz="1800" dirty="0"/>
          </a:p>
          <a:p>
            <a:r>
              <a:rPr lang="en-US" sz="1800" dirty="0"/>
              <a:t>Note that the new user can't do jack, unless you log in as an Administrator, log in as a user who can do just that one task, or elevate the new user's permissions.</a:t>
            </a:r>
          </a:p>
        </p:txBody>
      </p:sp>
      <p:sp>
        <p:nvSpPr>
          <p:cNvPr id="6" name="Content Placeholder 2">
            <a:extLst>
              <a:ext uri="{FF2B5EF4-FFF2-40B4-BE49-F238E27FC236}">
                <a16:creationId xmlns:a16="http://schemas.microsoft.com/office/drawing/2014/main" id="{F3679D98-89B9-4C22-897F-EB5804D2F1D4}"/>
              </a:ext>
            </a:extLst>
          </p:cNvPr>
          <p:cNvSpPr txBox="1">
            <a:spLocks/>
          </p:cNvSpPr>
          <p:nvPr/>
        </p:nvSpPr>
        <p:spPr>
          <a:xfrm>
            <a:off x="6172942" y="1825624"/>
            <a:ext cx="5865178"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cs typeface="Courier New" panose="02070309020205020404" pitchFamily="49" charset="0"/>
              </a:rPr>
              <a:t>Action -&gt; New -&gt; User</a:t>
            </a:r>
          </a:p>
          <a:p>
            <a:r>
              <a:rPr lang="en-US" sz="1800" dirty="0">
                <a:cs typeface="Courier New" panose="02070309020205020404" pitchFamily="49" charset="0"/>
              </a:rPr>
              <a:t>Fill in details, hit Next</a:t>
            </a:r>
          </a:p>
          <a:p>
            <a:r>
              <a:rPr lang="en-US" sz="1800" dirty="0">
                <a:cs typeface="Courier New" panose="02070309020205020404" pitchFamily="49" charset="0"/>
              </a:rPr>
              <a:t>Enter "Password!" as the password, uncheck "User must change password...", hit Next</a:t>
            </a:r>
          </a:p>
          <a:p>
            <a:r>
              <a:rPr lang="en-US" sz="1800" dirty="0">
                <a:cs typeface="Courier New" panose="02070309020205020404" pitchFamily="49" charset="0"/>
              </a:rPr>
              <a:t>Hit Finish</a:t>
            </a:r>
          </a:p>
          <a:p>
            <a:r>
              <a:rPr lang="en-US" sz="1800" dirty="0">
                <a:cs typeface="Courier New" panose="02070309020205020404" pitchFamily="49" charset="0"/>
              </a:rPr>
              <a:t>Log Out</a:t>
            </a:r>
          </a:p>
          <a:p>
            <a:r>
              <a:rPr lang="en-US" sz="1800" dirty="0">
                <a:cs typeface="Courier New" panose="02070309020205020404" pitchFamily="49" charset="0"/>
              </a:rPr>
              <a:t>Switch to "Other User" in the lower left</a:t>
            </a:r>
          </a:p>
          <a:p>
            <a:r>
              <a:rPr lang="en-US" sz="1800" dirty="0">
                <a:cs typeface="Courier New" panose="02070309020205020404" pitchFamily="49" charset="0"/>
              </a:rPr>
              <a:t>Log in as new user</a:t>
            </a:r>
          </a:p>
          <a:p>
            <a:endParaRPr lang="en-US" sz="2400" dirty="0">
              <a:cs typeface="Courier New" panose="02070309020205020404" pitchFamily="49" charset="0"/>
            </a:endParaRPr>
          </a:p>
          <a:p>
            <a:r>
              <a:rPr lang="en-US" sz="1800" dirty="0">
                <a:cs typeface="Courier New" panose="02070309020205020404" pitchFamily="49" charset="0"/>
              </a:rPr>
              <a:t>Try to run Command Prompt as Administrator</a:t>
            </a:r>
          </a:p>
        </p:txBody>
      </p:sp>
      <p:sp>
        <p:nvSpPr>
          <p:cNvPr id="9" name="TextBox 8">
            <a:extLst>
              <a:ext uri="{FF2B5EF4-FFF2-40B4-BE49-F238E27FC236}">
                <a16:creationId xmlns:a16="http://schemas.microsoft.com/office/drawing/2014/main" id="{0AA86080-FCE9-4A03-B885-069945513C28}"/>
              </a:ext>
            </a:extLst>
          </p:cNvPr>
          <p:cNvSpPr txBox="1"/>
          <p:nvPr/>
        </p:nvSpPr>
        <p:spPr>
          <a:xfrm>
            <a:off x="106328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Say</a:t>
            </a:r>
          </a:p>
        </p:txBody>
      </p:sp>
      <p:sp>
        <p:nvSpPr>
          <p:cNvPr id="10" name="TextBox 9">
            <a:extLst>
              <a:ext uri="{FF2B5EF4-FFF2-40B4-BE49-F238E27FC236}">
                <a16:creationId xmlns:a16="http://schemas.microsoft.com/office/drawing/2014/main" id="{9956528F-5533-4C23-950C-BF8D2D7BD197}"/>
              </a:ext>
            </a:extLst>
          </p:cNvPr>
          <p:cNvSpPr txBox="1"/>
          <p:nvPr/>
        </p:nvSpPr>
        <p:spPr>
          <a:xfrm>
            <a:off x="6408199" y="1506022"/>
            <a:ext cx="4500979" cy="369332"/>
          </a:xfrm>
          <a:prstGeom prst="rect">
            <a:avLst/>
          </a:prstGeom>
          <a:noFill/>
        </p:spPr>
        <p:txBody>
          <a:bodyPr wrap="square" rtlCol="0">
            <a:spAutoFit/>
          </a:bodyPr>
          <a:lstStyle/>
          <a:p>
            <a:r>
              <a:rPr lang="en-US" b="1" dirty="0">
                <a:latin typeface="Copperplate Gothic Bold" panose="020E0705020206020404" pitchFamily="34" charset="0"/>
              </a:rPr>
              <a:t>Demonstrate</a:t>
            </a:r>
          </a:p>
        </p:txBody>
      </p:sp>
      <p:sp>
        <p:nvSpPr>
          <p:cNvPr id="11" name="Rectangle 10">
            <a:extLst>
              <a:ext uri="{FF2B5EF4-FFF2-40B4-BE49-F238E27FC236}">
                <a16:creationId xmlns:a16="http://schemas.microsoft.com/office/drawing/2014/main" id="{9C60A50A-16B7-4070-B863-EDB616E676E1}"/>
              </a:ext>
            </a:extLst>
          </p:cNvPr>
          <p:cNvSpPr/>
          <p:nvPr/>
        </p:nvSpPr>
        <p:spPr>
          <a:xfrm>
            <a:off x="0" y="0"/>
            <a:ext cx="12192000" cy="230909"/>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F9AF8799-CBF7-46CA-825F-FA9A7CF53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8" cy="512617"/>
          </a:xfrm>
          <a:prstGeom prst="rect">
            <a:avLst/>
          </a:prstGeom>
        </p:spPr>
      </p:pic>
    </p:spTree>
    <p:extLst>
      <p:ext uri="{BB962C8B-B14F-4D97-AF65-F5344CB8AC3E}">
        <p14:creationId xmlns:p14="http://schemas.microsoft.com/office/powerpoint/2010/main" val="168405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32DC-2B31-4D59-B5CE-338C6B73AE6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5F6519-4336-4810-AA04-38A1D000AB98}"/>
              </a:ext>
            </a:extLst>
          </p:cNvPr>
          <p:cNvSpPr>
            <a:spLocks noGrp="1"/>
          </p:cNvSpPr>
          <p:nvPr>
            <p:ph idx="1"/>
          </p:nvPr>
        </p:nvSpPr>
        <p:spPr/>
        <p:txBody>
          <a:bodyPr/>
          <a:lstStyle/>
          <a:p>
            <a:r>
              <a:rPr lang="en-US" dirty="0"/>
              <a:t>Active Directory and Windows Server are excellent - don't underestimate these products and the good that they do!</a:t>
            </a:r>
          </a:p>
          <a:p>
            <a:pPr lvl="1"/>
            <a:endParaRPr lang="en-US" dirty="0"/>
          </a:p>
          <a:p>
            <a:r>
              <a:rPr lang="en-US" dirty="0"/>
              <a:t>One of the most important perks you get with a domain of PCs is that the Users are much less likely to be able to do damage to their systems: this might be the most important factor of them all</a:t>
            </a:r>
          </a:p>
        </p:txBody>
      </p:sp>
      <p:sp>
        <p:nvSpPr>
          <p:cNvPr id="7" name="Rectangle 6">
            <a:extLst>
              <a:ext uri="{FF2B5EF4-FFF2-40B4-BE49-F238E27FC236}">
                <a16:creationId xmlns:a16="http://schemas.microsoft.com/office/drawing/2014/main" id="{2E99AFAE-B5D1-44C6-ABD1-2618EDF086E4}"/>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621B618-F52F-4A14-AB3B-3976A5BFA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1420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Care</a:t>
            </a:r>
          </a:p>
        </p:txBody>
      </p:sp>
      <p:sp>
        <p:nvSpPr>
          <p:cNvPr id="3" name="Content Placeholder 2"/>
          <p:cNvSpPr>
            <a:spLocks noGrp="1"/>
          </p:cNvSpPr>
          <p:nvPr>
            <p:ph idx="1"/>
          </p:nvPr>
        </p:nvSpPr>
        <p:spPr/>
        <p:txBody>
          <a:bodyPr>
            <a:normAutofit/>
          </a:bodyPr>
          <a:lstStyle/>
          <a:p>
            <a:r>
              <a:rPr lang="en-US" dirty="0"/>
              <a:t>Because someday you’ll have to:</a:t>
            </a:r>
          </a:p>
          <a:p>
            <a:pPr lvl="1"/>
            <a:r>
              <a:rPr lang="en-US" dirty="0"/>
              <a:t>Work at a job somewhere; practically all medium-size businesses and larger use Windows Server in some capacity</a:t>
            </a:r>
          </a:p>
          <a:p>
            <a:pPr lvl="1"/>
            <a:r>
              <a:rPr lang="en-US" dirty="0"/>
              <a:t>Restrict users from breaking things</a:t>
            </a:r>
          </a:p>
          <a:p>
            <a:pPr lvl="1"/>
            <a:r>
              <a:rPr lang="en-US" dirty="0"/>
              <a:t>Organize and categorize devices and users on your network</a:t>
            </a:r>
          </a:p>
          <a:p>
            <a:pPr lvl="1"/>
            <a:r>
              <a:rPr lang="en-US" dirty="0"/>
              <a:t>Know the difference between local and domain accounts</a:t>
            </a:r>
          </a:p>
          <a:p>
            <a:pPr lvl="1"/>
            <a:endParaRPr lang="en-US" dirty="0">
              <a:solidFill>
                <a:srgbClr val="FF0000"/>
              </a:solidFill>
            </a:endParaRPr>
          </a:p>
          <a:p>
            <a:pPr lvl="1"/>
            <a:endParaRPr lang="en-US" dirty="0">
              <a:solidFill>
                <a:srgbClr val="FF0000"/>
              </a:solidFill>
            </a:endParaRPr>
          </a:p>
          <a:p>
            <a:pPr lvl="1"/>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65085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Shut Up and Listen For a Moment</a:t>
            </a:r>
          </a:p>
        </p:txBody>
      </p:sp>
      <p:sp>
        <p:nvSpPr>
          <p:cNvPr id="3" name="Content Placeholder 2"/>
          <p:cNvSpPr>
            <a:spLocks noGrp="1"/>
          </p:cNvSpPr>
          <p:nvPr>
            <p:ph idx="1"/>
          </p:nvPr>
        </p:nvSpPr>
        <p:spPr/>
        <p:txBody>
          <a:bodyPr>
            <a:normAutofit/>
          </a:bodyPr>
          <a:lstStyle/>
          <a:p>
            <a:r>
              <a:rPr lang="en-US" dirty="0"/>
              <a:t>Listen, I know we give Microsoft a lot of grief, for good reason, but...</a:t>
            </a:r>
          </a:p>
          <a:p>
            <a:r>
              <a:rPr lang="en-US" dirty="0" err="1"/>
              <a:t>Imma</a:t>
            </a:r>
            <a:r>
              <a:rPr lang="en-US" dirty="0"/>
              <a:t> let you finish, but Active Directory and Windows Server are some of the best pieces of management software ever written</a:t>
            </a:r>
          </a:p>
          <a:p>
            <a:pPr marL="0" indent="0">
              <a:buNone/>
            </a:pPr>
            <a:r>
              <a:rPr lang="en-US" dirty="0"/>
              <a:t>									-Kanye</a:t>
            </a:r>
          </a:p>
          <a:p>
            <a:endParaRPr lang="en-US" dirty="0"/>
          </a:p>
          <a:p>
            <a:pPr marL="0" indent="0">
              <a:buNone/>
            </a:pPr>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pic>
        <p:nvPicPr>
          <p:cNvPr id="7" name="Picture 6">
            <a:extLst>
              <a:ext uri="{FF2B5EF4-FFF2-40B4-BE49-F238E27FC236}">
                <a16:creationId xmlns:a16="http://schemas.microsoft.com/office/drawing/2014/main" id="{531CC980-3906-45CB-BD8A-69F3BC79C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090" y="3286956"/>
            <a:ext cx="4355977" cy="3266983"/>
          </a:xfrm>
          <a:prstGeom prst="rect">
            <a:avLst/>
          </a:prstGeom>
        </p:spPr>
      </p:pic>
    </p:spTree>
    <p:extLst>
      <p:ext uri="{BB962C8B-B14F-4D97-AF65-F5344CB8AC3E}">
        <p14:creationId xmlns:p14="http://schemas.microsoft.com/office/powerpoint/2010/main" val="383625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Microsoft History</a:t>
            </a:r>
          </a:p>
        </p:txBody>
      </p:sp>
      <p:sp>
        <p:nvSpPr>
          <p:cNvPr id="3" name="Content Placeholder 2"/>
          <p:cNvSpPr>
            <a:spLocks noGrp="1"/>
          </p:cNvSpPr>
          <p:nvPr>
            <p:ph idx="1"/>
          </p:nvPr>
        </p:nvSpPr>
        <p:spPr/>
        <p:txBody>
          <a:bodyPr>
            <a:normAutofit fontScale="92500"/>
          </a:bodyPr>
          <a:lstStyle/>
          <a:p>
            <a:r>
              <a:rPr lang="en-US" dirty="0"/>
              <a:t>Windows had a server all the way back in 1993's Windows NT 3.1 Advanced Server</a:t>
            </a:r>
          </a:p>
          <a:p>
            <a:endParaRPr lang="en-US" dirty="0"/>
          </a:p>
          <a:p>
            <a:r>
              <a:rPr lang="en-US" dirty="0"/>
              <a:t>Active Directory premiered in 1999 with Windows 2000 Server</a:t>
            </a:r>
          </a:p>
          <a:p>
            <a:endParaRPr lang="en-US" dirty="0"/>
          </a:p>
          <a:p>
            <a:r>
              <a:rPr lang="en-US" dirty="0"/>
              <a:t>Desktop OS and Server releases generally coincide because of shared code:</a:t>
            </a:r>
          </a:p>
          <a:p>
            <a:pPr lvl="1"/>
            <a:r>
              <a:rPr lang="en-US" dirty="0"/>
              <a:t>Windows XP &amp; Windows Server 2003</a:t>
            </a:r>
          </a:p>
          <a:p>
            <a:pPr lvl="1"/>
            <a:r>
              <a:rPr lang="en-US" dirty="0"/>
              <a:t>Windows Vista &amp; Windows Server 2008</a:t>
            </a:r>
          </a:p>
          <a:p>
            <a:pPr lvl="1"/>
            <a:r>
              <a:rPr lang="en-US" dirty="0"/>
              <a:t>Windows 8 &amp; Windows Server 2012</a:t>
            </a:r>
          </a:p>
          <a:p>
            <a:pPr lvl="1"/>
            <a:r>
              <a:rPr lang="en-US" dirty="0"/>
              <a:t>Windows 10 Windows Server 2016</a:t>
            </a:r>
          </a:p>
          <a:p>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14591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Windows Server Does</a:t>
            </a:r>
          </a:p>
        </p:txBody>
      </p:sp>
      <p:sp>
        <p:nvSpPr>
          <p:cNvPr id="3" name="Content Placeholder 2"/>
          <p:cNvSpPr>
            <a:spLocks noGrp="1"/>
          </p:cNvSpPr>
          <p:nvPr>
            <p:ph idx="1"/>
          </p:nvPr>
        </p:nvSpPr>
        <p:spPr>
          <a:xfrm>
            <a:off x="838200" y="1825624"/>
            <a:ext cx="10515600" cy="4575175"/>
          </a:xfrm>
        </p:spPr>
        <p:txBody>
          <a:bodyPr>
            <a:normAutofit/>
          </a:bodyPr>
          <a:lstStyle/>
          <a:p>
            <a:r>
              <a:rPr lang="en-US" dirty="0"/>
              <a:t>Runs </a:t>
            </a:r>
            <a:r>
              <a:rPr lang="en-US" b="1" i="1" dirty="0"/>
              <a:t>ALL KINDS </a:t>
            </a:r>
            <a:r>
              <a:rPr lang="en-US" dirty="0"/>
              <a:t>of services:</a:t>
            </a:r>
          </a:p>
          <a:p>
            <a:pPr lvl="1"/>
            <a:r>
              <a:rPr lang="en-US" dirty="0"/>
              <a:t>Desktop Services (as in, remote desktops running on the server)</a:t>
            </a:r>
          </a:p>
          <a:p>
            <a:pPr lvl="1"/>
            <a:r>
              <a:rPr lang="en-US" dirty="0"/>
              <a:t>Anti-malware via Windows Defender</a:t>
            </a:r>
          </a:p>
          <a:p>
            <a:pPr lvl="1"/>
            <a:r>
              <a:rPr lang="en-US" dirty="0"/>
              <a:t>Storage services: file server, replication, backup, RAID, software volume/block drives, etc.</a:t>
            </a:r>
          </a:p>
          <a:p>
            <a:pPr lvl="1"/>
            <a:r>
              <a:rPr lang="en-US" dirty="0"/>
              <a:t>Server failover clustering</a:t>
            </a:r>
          </a:p>
          <a:p>
            <a:pPr lvl="1"/>
            <a:r>
              <a:rPr lang="en-US" dirty="0"/>
              <a:t>Web proxy server</a:t>
            </a:r>
          </a:p>
          <a:p>
            <a:pPr lvl="1"/>
            <a:r>
              <a:rPr lang="en-US" dirty="0"/>
              <a:t>Internet Information Services (web server)</a:t>
            </a:r>
          </a:p>
          <a:p>
            <a:pPr lvl="1"/>
            <a:r>
              <a:rPr lang="en-US" dirty="0"/>
              <a:t>Windows Server Containers (managed by Docker!)</a:t>
            </a:r>
          </a:p>
          <a:p>
            <a:pPr lvl="1"/>
            <a:endParaRPr lang="en-US" dirty="0"/>
          </a:p>
          <a:p>
            <a:r>
              <a:rPr lang="en-US" dirty="0"/>
              <a:t>Provides a platform to host AD</a:t>
            </a:r>
          </a:p>
          <a:p>
            <a:endParaRPr lang="en-US" dirty="0"/>
          </a:p>
          <a:p>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418057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AD Does</a:t>
            </a:r>
          </a:p>
        </p:txBody>
      </p:sp>
      <p:sp>
        <p:nvSpPr>
          <p:cNvPr id="3" name="Content Placeholder 2"/>
          <p:cNvSpPr>
            <a:spLocks noGrp="1"/>
          </p:cNvSpPr>
          <p:nvPr>
            <p:ph idx="1"/>
          </p:nvPr>
        </p:nvSpPr>
        <p:spPr/>
        <p:txBody>
          <a:bodyPr>
            <a:normAutofit/>
          </a:bodyPr>
          <a:lstStyle/>
          <a:p>
            <a:r>
              <a:rPr lang="en-US" dirty="0"/>
              <a:t>High Level: Manage users, computers, groups, security, and files</a:t>
            </a:r>
          </a:p>
          <a:p>
            <a:r>
              <a:rPr lang="en-US" dirty="0"/>
              <a:t>Elements:</a:t>
            </a:r>
          </a:p>
          <a:p>
            <a:pPr lvl="1"/>
            <a:r>
              <a:rPr lang="en-US" b="1" dirty="0"/>
              <a:t>Domain Services:</a:t>
            </a:r>
            <a:r>
              <a:rPr lang="en-US" dirty="0"/>
              <a:t> Tracks information about members of the domain, including computers and users; also defines access rights to the devices, files, and services on the domain</a:t>
            </a:r>
          </a:p>
          <a:p>
            <a:pPr lvl="1"/>
            <a:r>
              <a:rPr lang="en-US" b="1" dirty="0"/>
              <a:t>Certificate Services:</a:t>
            </a:r>
            <a:r>
              <a:rPr lang="en-US" dirty="0"/>
              <a:t> Generates and maintains a public key infrastructure</a:t>
            </a:r>
          </a:p>
          <a:p>
            <a:pPr lvl="1"/>
            <a:r>
              <a:rPr lang="en-US" b="1" dirty="0"/>
              <a:t>Federation Services</a:t>
            </a:r>
            <a:r>
              <a:rPr lang="en-US" dirty="0"/>
              <a:t> (also known as Single-Sign-On, or SSO): Sign in one place, have access to all resources across the domain </a:t>
            </a:r>
            <a:r>
              <a:rPr lang="en-US" i="1" dirty="0"/>
              <a:t>and</a:t>
            </a:r>
            <a:r>
              <a:rPr lang="en-US" dirty="0"/>
              <a:t> with other connected services, domains, or technologies</a:t>
            </a:r>
          </a:p>
          <a:p>
            <a:pPr lvl="1"/>
            <a:r>
              <a:rPr lang="en-US" b="1" dirty="0"/>
              <a:t>Rights Management Services:</a:t>
            </a:r>
            <a:r>
              <a:rPr lang="en-US" dirty="0"/>
              <a:t> Encrypted file management and access services</a:t>
            </a:r>
          </a:p>
          <a:p>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77753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AD Domain Services (AD DS)</a:t>
            </a:r>
          </a:p>
        </p:txBody>
      </p:sp>
      <p:sp>
        <p:nvSpPr>
          <p:cNvPr id="3" name="Content Placeholder 2"/>
          <p:cNvSpPr>
            <a:spLocks noGrp="1"/>
          </p:cNvSpPr>
          <p:nvPr>
            <p:ph idx="1"/>
          </p:nvPr>
        </p:nvSpPr>
        <p:spPr>
          <a:xfrm>
            <a:off x="838200" y="1825625"/>
            <a:ext cx="10515600" cy="4814872"/>
          </a:xfrm>
        </p:spPr>
        <p:txBody>
          <a:bodyPr>
            <a:normAutofit lnSpcReduction="10000"/>
          </a:bodyPr>
          <a:lstStyle/>
          <a:p>
            <a:r>
              <a:rPr lang="en-US" dirty="0"/>
              <a:t>Stores information about Computers</a:t>
            </a:r>
          </a:p>
          <a:p>
            <a:pPr lvl="1"/>
            <a:r>
              <a:rPr lang="en-US" dirty="0"/>
              <a:t>Security, usability, access rights (per User), network data (with DNS), allowed software, usage hours, etc.</a:t>
            </a:r>
          </a:p>
          <a:p>
            <a:endParaRPr lang="en-US" dirty="0"/>
          </a:p>
          <a:p>
            <a:r>
              <a:rPr lang="en-US" dirty="0"/>
              <a:t>Stores information about Users</a:t>
            </a:r>
          </a:p>
          <a:p>
            <a:pPr lvl="1"/>
            <a:r>
              <a:rPr lang="en-US" dirty="0"/>
              <a:t>Username, password, access rights, other custom directory info, etc.</a:t>
            </a:r>
          </a:p>
          <a:p>
            <a:pPr lvl="1"/>
            <a:endParaRPr lang="en-US" dirty="0"/>
          </a:p>
          <a:p>
            <a:r>
              <a:rPr lang="en-US" dirty="0"/>
              <a:t>Hierarchical: everything can be grouped</a:t>
            </a:r>
          </a:p>
          <a:p>
            <a:endParaRPr lang="en-US" dirty="0"/>
          </a:p>
          <a:p>
            <a:r>
              <a:rPr lang="en-US" dirty="0"/>
              <a:t>Domains have an extension, because some can be internet visible:</a:t>
            </a:r>
          </a:p>
          <a:p>
            <a:pPr lvl="1"/>
            <a:r>
              <a:rPr lang="en-US" dirty="0"/>
              <a:t>Ours is:  </a:t>
            </a:r>
            <a:r>
              <a:rPr lang="en-US" dirty="0">
                <a:latin typeface="Courier New" panose="02070309020205020404" pitchFamily="49" charset="0"/>
                <a:cs typeface="Courier New" panose="02070309020205020404" pitchFamily="49" charset="0"/>
              </a:rPr>
              <a:t>cs312domain.local</a:t>
            </a:r>
          </a:p>
          <a:p>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239236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AD Domain Services (AD DS)</a:t>
            </a:r>
          </a:p>
        </p:txBody>
      </p:sp>
      <p:sp>
        <p:nvSpPr>
          <p:cNvPr id="3" name="Content Placeholder 2"/>
          <p:cNvSpPr>
            <a:spLocks noGrp="1"/>
          </p:cNvSpPr>
          <p:nvPr>
            <p:ph idx="1"/>
          </p:nvPr>
        </p:nvSpPr>
        <p:spPr/>
        <p:txBody>
          <a:bodyPr>
            <a:normAutofit lnSpcReduction="10000"/>
          </a:bodyPr>
          <a:lstStyle/>
          <a:p>
            <a:r>
              <a:rPr lang="en-US" dirty="0"/>
              <a:t>PCs are "joined" to a domain by a domain administrator, and then become subject to the Group Policies defined on that domain</a:t>
            </a:r>
          </a:p>
          <a:p>
            <a:pPr lvl="1"/>
            <a:r>
              <a:rPr lang="en-US" dirty="0"/>
              <a:t>"Pro" versions of Windows only, not Home!</a:t>
            </a:r>
          </a:p>
          <a:p>
            <a:r>
              <a:rPr lang="en-US" dirty="0"/>
              <a:t>PCs cannot leave the domain unless a domain administrator performs the action</a:t>
            </a:r>
          </a:p>
          <a:p>
            <a:pPr lvl="1"/>
            <a:r>
              <a:rPr lang="en-US" dirty="0"/>
              <a:t>You have to reinstall Windows if you've lost access to the domain and want to remove the PC from it</a:t>
            </a:r>
          </a:p>
          <a:p>
            <a:pPr lvl="1"/>
            <a:r>
              <a:rPr lang="en-US" dirty="0"/>
              <a:t>Domain User directories on the PC become unreadable after leaving the domain</a:t>
            </a:r>
          </a:p>
          <a:p>
            <a:r>
              <a:rPr lang="en-US" dirty="0"/>
              <a:t>Local User Accounts can still be used, but the PC is still subject to Group Policies</a:t>
            </a:r>
          </a:p>
          <a:p>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17992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Certificate Services (AD CS)</a:t>
            </a:r>
          </a:p>
        </p:txBody>
      </p:sp>
      <p:sp>
        <p:nvSpPr>
          <p:cNvPr id="3" name="Content Placeholder 2"/>
          <p:cNvSpPr>
            <a:spLocks noGrp="1"/>
          </p:cNvSpPr>
          <p:nvPr>
            <p:ph idx="1"/>
          </p:nvPr>
        </p:nvSpPr>
        <p:spPr/>
        <p:txBody>
          <a:bodyPr>
            <a:normAutofit/>
          </a:bodyPr>
          <a:lstStyle/>
          <a:p>
            <a:r>
              <a:rPr lang="en-US" dirty="0"/>
              <a:t>This is a full-on Certificate Authority system</a:t>
            </a:r>
          </a:p>
          <a:p>
            <a:r>
              <a:rPr lang="en-US" dirty="0"/>
              <a:t>Certs are given to authenticate websites, documents, and other communications</a:t>
            </a:r>
          </a:p>
          <a:p>
            <a:endParaRPr lang="en-US" dirty="0"/>
          </a:p>
          <a:p>
            <a:r>
              <a:rPr lang="en-US" dirty="0"/>
              <a:t>Group Policies can control who gets access to which certs</a:t>
            </a:r>
          </a:p>
          <a:p>
            <a:pPr marL="0" indent="0">
              <a:buNone/>
            </a:pPr>
            <a:endParaRPr lang="en-US" dirty="0"/>
          </a:p>
          <a:p>
            <a:r>
              <a:rPr lang="en-US" dirty="0"/>
              <a:t>Certificates tend to expire, and take bandwidth to fetch: AD CS provisions and renews certificates automatically for the PCs connected to it</a:t>
            </a:r>
          </a:p>
          <a:p>
            <a:endParaRPr lang="en-US" dirty="0"/>
          </a:p>
          <a:p>
            <a:endParaRPr lang="en-US" dirty="0"/>
          </a:p>
        </p:txBody>
      </p:sp>
      <p:sp>
        <p:nvSpPr>
          <p:cNvPr id="4" name="Rectangle 3">
            <a:extLst>
              <a:ext uri="{FF2B5EF4-FFF2-40B4-BE49-F238E27FC236}">
                <a16:creationId xmlns:a16="http://schemas.microsoft.com/office/drawing/2014/main" id="{E77846B3-908D-4F1B-9CDF-9650A1E2A46E}"/>
              </a:ext>
            </a:extLst>
          </p:cNvPr>
          <p:cNvSpPr/>
          <p:nvPr/>
        </p:nvSpPr>
        <p:spPr>
          <a:xfrm>
            <a:off x="0" y="0"/>
            <a:ext cx="12192000" cy="230909"/>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FD65C3-E9E1-4839-BA16-E5BF1955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068" y="6256740"/>
            <a:ext cx="661109" cy="512617"/>
          </a:xfrm>
          <a:prstGeom prst="rect">
            <a:avLst/>
          </a:prstGeom>
        </p:spPr>
      </p:pic>
    </p:spTree>
    <p:extLst>
      <p:ext uri="{BB962C8B-B14F-4D97-AF65-F5344CB8AC3E}">
        <p14:creationId xmlns:p14="http://schemas.microsoft.com/office/powerpoint/2010/main" val="397462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2106</TotalTime>
  <Words>1640</Words>
  <Application>Microsoft Office PowerPoint</Application>
  <PresentationFormat>Widescreen</PresentationFormat>
  <Paragraphs>206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Copperplate Gothic Bold</vt:lpstr>
      <vt:lpstr>Courier New</vt:lpstr>
      <vt:lpstr>Office Theme</vt:lpstr>
      <vt:lpstr>Windows Server &amp; Active Directory</vt:lpstr>
      <vt:lpstr>Why You Need to Care</vt:lpstr>
      <vt:lpstr>Just Shut Up and Listen For a Moment</vt:lpstr>
      <vt:lpstr>Some Microsoft History</vt:lpstr>
      <vt:lpstr>What Windows Server Does</vt:lpstr>
      <vt:lpstr>What AD Does</vt:lpstr>
      <vt:lpstr>AD Domain Services (AD DS)</vt:lpstr>
      <vt:lpstr>AD Domain Services (AD DS)</vt:lpstr>
      <vt:lpstr>Certificate Services (AD CS)</vt:lpstr>
      <vt:lpstr>Federation Services (AD FS)</vt:lpstr>
      <vt:lpstr>Rights Management Services (AD RMS)</vt:lpstr>
      <vt:lpstr>Our Windows Server 2016 VM</vt:lpstr>
      <vt:lpstr>Windows Server 2016 Hands-On</vt:lpstr>
      <vt:lpstr>Windows Server 2016: DHCP</vt:lpstr>
      <vt:lpstr>Windows Server 2016: DNS</vt:lpstr>
      <vt:lpstr>Windows Server 2016: Joining the Domain</vt:lpstr>
      <vt:lpstr>Windows Server 2016: Remote Management</vt:lpstr>
      <vt:lpstr>Windows Server 2016: Create a Domain User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Brewster</dc:creator>
  <cp:lastModifiedBy>Benjamin Brewster</cp:lastModifiedBy>
  <cp:revision>227</cp:revision>
  <dcterms:created xsi:type="dcterms:W3CDTF">2017-07-06T20:44:19Z</dcterms:created>
  <dcterms:modified xsi:type="dcterms:W3CDTF">2018-05-07T16:28:22Z</dcterms:modified>
</cp:coreProperties>
</file>