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6" r:id="rId4"/>
    <p:sldId id="297" r:id="rId5"/>
    <p:sldId id="300" r:id="rId6"/>
    <p:sldId id="301" r:id="rId7"/>
    <p:sldId id="303" r:id="rId8"/>
    <p:sldId id="304" r:id="rId9"/>
    <p:sldId id="302" r:id="rId10"/>
    <p:sldId id="306" r:id="rId11"/>
    <p:sldId id="282" r:id="rId12"/>
    <p:sldId id="305" r:id="rId13"/>
    <p:sldId id="307" r:id="rId14"/>
    <p:sldId id="309" r:id="rId15"/>
    <p:sldId id="314" r:id="rId16"/>
    <p:sldId id="308" r:id="rId17"/>
    <p:sldId id="310" r:id="rId18"/>
    <p:sldId id="312" r:id="rId19"/>
    <p:sldId id="313"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DCBF-F878-476F-A594-EDC48FF11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6044A-FEF3-47EC-B8FF-AD524539C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FF3D4B-4E69-4AE2-A19C-478257B1C652}"/>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6A7D8F2D-AF64-4111-834A-BD5C3CDC1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8FCA-52F2-4ABC-A433-E407A97A3958}"/>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114043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386C-2F1A-4C7B-B750-85772ADD30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627456-4087-49FC-9ECD-C36E066C93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1CF5E-9500-4ABF-A4DA-54969E9832FB}"/>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214A886C-F9D1-4790-86BA-414C1F7F8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81503-1059-464D-BDA5-16CB4819754A}"/>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26331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B8AC8-C9DF-488B-A2BC-D157C9866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C3B75C-C707-4561-B822-EE08F80939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365F6-671E-439D-95E2-56D8A3E1CDFA}"/>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EFB88A95-F945-4243-B962-7FC58ECE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9A33A-B31C-47B2-803A-C0293F8BD637}"/>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23376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7C7A-BD3B-465D-B117-006799229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88873-EE1C-4C64-B756-C34891312D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2AC42-5EB9-4F87-B12B-53416DD3E9C1}"/>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BC1175C6-0EC7-48D6-85CA-8CF8D291A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2E70-A1D2-4729-B92E-F45CEAAD58B8}"/>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91688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B9C6-55F5-41C8-B035-65449DE27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B9473-DB39-4205-B60C-55A38AD7A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964A0-C260-4B19-971D-3DB74C5B4AA1}"/>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891EF744-B799-40E9-BE9E-02B7029F2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64D6F-DA3B-4310-8419-AF6731E41BD4}"/>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416668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E362-97E6-4827-BACF-4B4BDE842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F804C0-F280-4777-8F0E-1272C006F9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B1FD87-58FC-4195-899D-F50998D943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659D43-9278-487B-BFD9-F7C42FCAA14D}"/>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6" name="Footer Placeholder 5">
            <a:extLst>
              <a:ext uri="{FF2B5EF4-FFF2-40B4-BE49-F238E27FC236}">
                <a16:creationId xmlns:a16="http://schemas.microsoft.com/office/drawing/2014/main" id="{F533A102-E103-40A2-B783-00F6E6433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E6089-C542-47D2-9B92-5C491759A91D}"/>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23230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8DA2-CA1E-4BA4-A4B7-13903D075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AF79E-EE8C-49BF-8922-339E77B57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03F454-EF12-4C79-B8F8-EB88B7D3FB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FBD2E9-E28F-44C1-9A12-7C60023AE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DBE6E7-E8A3-474D-9C08-D215EE6F3B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D3049-3429-4C05-AB17-149B0459A962}"/>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8" name="Footer Placeholder 7">
            <a:extLst>
              <a:ext uri="{FF2B5EF4-FFF2-40B4-BE49-F238E27FC236}">
                <a16:creationId xmlns:a16="http://schemas.microsoft.com/office/drawing/2014/main" id="{85C92DC0-0683-470E-A10A-CC199D9841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B397C-7EDD-4C16-B11A-337EA9A272D5}"/>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276568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1255-C73D-496A-9AD1-DBCEDD1235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0E423-816F-4AC9-9B7A-39596F77EB63}"/>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4" name="Footer Placeholder 3">
            <a:extLst>
              <a:ext uri="{FF2B5EF4-FFF2-40B4-BE49-F238E27FC236}">
                <a16:creationId xmlns:a16="http://schemas.microsoft.com/office/drawing/2014/main" id="{2AE76067-66D8-45C6-B637-08E2D9711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73D54-B0DE-4821-8390-CE507FC8B1EE}"/>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41554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A8E66-0BCA-4941-AAD5-CA8E130F075C}"/>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3" name="Footer Placeholder 2">
            <a:extLst>
              <a:ext uri="{FF2B5EF4-FFF2-40B4-BE49-F238E27FC236}">
                <a16:creationId xmlns:a16="http://schemas.microsoft.com/office/drawing/2014/main" id="{A1486BD8-C488-40B1-8B11-89D7D3C484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24C4C-8543-483A-A7DC-3EA6494850D4}"/>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70622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4EB0-ACCF-4C0C-8185-42E9356B6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005980-DD73-43BB-9B1C-8D383947A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3E83E-3EE5-4CD3-BA7E-1D470AAEA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C9A91-E582-4A86-905D-38990C178A29}"/>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6" name="Footer Placeholder 5">
            <a:extLst>
              <a:ext uri="{FF2B5EF4-FFF2-40B4-BE49-F238E27FC236}">
                <a16:creationId xmlns:a16="http://schemas.microsoft.com/office/drawing/2014/main" id="{9B4CB7F2-BE0A-42A6-83A8-21933A4A7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9338D-4F3D-4A6B-987D-703014B371FA}"/>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320014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29A7-8257-4FAE-BA68-AE5D60068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CD45A-292C-4FFC-9662-C940DD9D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66D36-0D52-4E8C-9446-DFD51E5A4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A676B6-0E19-4FCB-AB45-F7EF6FE0F5A5}"/>
              </a:ext>
            </a:extLst>
          </p:cNvPr>
          <p:cNvSpPr>
            <a:spLocks noGrp="1"/>
          </p:cNvSpPr>
          <p:nvPr>
            <p:ph type="dt" sz="half" idx="10"/>
          </p:nvPr>
        </p:nvSpPr>
        <p:spPr/>
        <p:txBody>
          <a:bodyPr/>
          <a:lstStyle/>
          <a:p>
            <a:fld id="{76E221E6-7AFA-4458-93E4-F0B0106CB834}" type="datetimeFigureOut">
              <a:rPr lang="en-US" smtClean="0"/>
              <a:t>5/14/2018</a:t>
            </a:fld>
            <a:endParaRPr lang="en-US"/>
          </a:p>
        </p:txBody>
      </p:sp>
      <p:sp>
        <p:nvSpPr>
          <p:cNvPr id="6" name="Footer Placeholder 5">
            <a:extLst>
              <a:ext uri="{FF2B5EF4-FFF2-40B4-BE49-F238E27FC236}">
                <a16:creationId xmlns:a16="http://schemas.microsoft.com/office/drawing/2014/main" id="{8714175A-89F2-49B8-9D7F-A08DF8CC5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35C24-628E-4026-9DD7-D8D961592A7C}"/>
              </a:ext>
            </a:extLst>
          </p:cNvPr>
          <p:cNvSpPr>
            <a:spLocks noGrp="1"/>
          </p:cNvSpPr>
          <p:nvPr>
            <p:ph type="sldNum" sz="quarter" idx="12"/>
          </p:nvPr>
        </p:nvSpPr>
        <p:spPr/>
        <p:txBody>
          <a:bodyPr/>
          <a:lstStyle/>
          <a:p>
            <a:fld id="{87EAB20A-CE6B-45D4-BC70-0EC9C9FCE134}" type="slidenum">
              <a:rPr lang="en-US" smtClean="0"/>
              <a:t>‹#›</a:t>
            </a:fld>
            <a:endParaRPr lang="en-US"/>
          </a:p>
        </p:txBody>
      </p:sp>
    </p:spTree>
    <p:extLst>
      <p:ext uri="{BB962C8B-B14F-4D97-AF65-F5344CB8AC3E}">
        <p14:creationId xmlns:p14="http://schemas.microsoft.com/office/powerpoint/2010/main" val="207663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3F60A-D8A3-4E9F-B45F-90683050A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E26975-C6CD-40A4-8929-CFA55C3C0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53ED0-9283-4A11-89ED-8768CA6FB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221E6-7AFA-4458-93E4-F0B0106CB834}" type="datetimeFigureOut">
              <a:rPr lang="en-US" smtClean="0"/>
              <a:t>5/14/2018</a:t>
            </a:fld>
            <a:endParaRPr lang="en-US"/>
          </a:p>
        </p:txBody>
      </p:sp>
      <p:sp>
        <p:nvSpPr>
          <p:cNvPr id="5" name="Footer Placeholder 4">
            <a:extLst>
              <a:ext uri="{FF2B5EF4-FFF2-40B4-BE49-F238E27FC236}">
                <a16:creationId xmlns:a16="http://schemas.microsoft.com/office/drawing/2014/main" id="{7CC9E38C-6805-4920-B308-EA5DE47DA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2EA2AC-02E2-42B3-A962-24874362E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AB20A-CE6B-45D4-BC70-0EC9C9FCE134}" type="slidenum">
              <a:rPr lang="en-US" smtClean="0"/>
              <a:t>‹#›</a:t>
            </a:fld>
            <a:endParaRPr lang="en-US"/>
          </a:p>
        </p:txBody>
      </p:sp>
    </p:spTree>
    <p:extLst>
      <p:ext uri="{BB962C8B-B14F-4D97-AF65-F5344CB8AC3E}">
        <p14:creationId xmlns:p14="http://schemas.microsoft.com/office/powerpoint/2010/main" val="2779387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root@192.168.1.XXX" TargetMode="External"/><Relationship Id="rId2" Type="http://schemas.openxmlformats.org/officeDocument/2006/relationships/hyperlink" Target="mailto:root@192.168.1.XXX:/root/.ssh/authorized_key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root@192.168.1.XX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8264-CCD7-421E-99F1-AC806A540BC7}"/>
              </a:ext>
            </a:extLst>
          </p:cNvPr>
          <p:cNvSpPr>
            <a:spLocks noGrp="1"/>
          </p:cNvSpPr>
          <p:nvPr>
            <p:ph type="ctrTitle"/>
          </p:nvPr>
        </p:nvSpPr>
        <p:spPr/>
        <p:txBody>
          <a:bodyPr/>
          <a:lstStyle/>
          <a:p>
            <a:r>
              <a:rPr lang="en-US" dirty="0"/>
              <a:t>Ansible</a:t>
            </a:r>
          </a:p>
        </p:txBody>
      </p:sp>
      <p:sp>
        <p:nvSpPr>
          <p:cNvPr id="3" name="Subtitle 2">
            <a:extLst>
              <a:ext uri="{FF2B5EF4-FFF2-40B4-BE49-F238E27FC236}">
                <a16:creationId xmlns:a16="http://schemas.microsoft.com/office/drawing/2014/main" id="{15C904D7-8975-4E78-B4A7-35856F2AA5B0}"/>
              </a:ext>
            </a:extLst>
          </p:cNvPr>
          <p:cNvSpPr>
            <a:spLocks noGrp="1"/>
          </p:cNvSpPr>
          <p:nvPr>
            <p:ph type="subTitle" idx="1"/>
          </p:nvPr>
        </p:nvSpPr>
        <p:spPr/>
        <p:txBody>
          <a:bodyPr/>
          <a:lstStyle/>
          <a:p>
            <a:r>
              <a:rPr lang="en-US" dirty="0"/>
              <a:t>Benjamin Brewster &amp; Elijah Voigt</a:t>
            </a:r>
          </a:p>
        </p:txBody>
      </p:sp>
    </p:spTree>
    <p:extLst>
      <p:ext uri="{BB962C8B-B14F-4D97-AF65-F5344CB8AC3E}">
        <p14:creationId xmlns:p14="http://schemas.microsoft.com/office/powerpoint/2010/main" val="85108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20AA-699C-45F3-8844-D5C62E288F33}"/>
              </a:ext>
            </a:extLst>
          </p:cNvPr>
          <p:cNvSpPr>
            <a:spLocks noGrp="1"/>
          </p:cNvSpPr>
          <p:nvPr>
            <p:ph type="title"/>
          </p:nvPr>
        </p:nvSpPr>
        <p:spPr/>
        <p:txBody>
          <a:bodyPr/>
          <a:lstStyle/>
          <a:p>
            <a:r>
              <a:rPr lang="en-US" dirty="0"/>
              <a:t>Ansible Playbooks</a:t>
            </a:r>
          </a:p>
        </p:txBody>
      </p:sp>
      <p:sp>
        <p:nvSpPr>
          <p:cNvPr id="3" name="Content Placeholder 2">
            <a:extLst>
              <a:ext uri="{FF2B5EF4-FFF2-40B4-BE49-F238E27FC236}">
                <a16:creationId xmlns:a16="http://schemas.microsoft.com/office/drawing/2014/main" id="{0167E9A9-38B9-4E70-90F8-8FF7B51F1D7D}"/>
              </a:ext>
            </a:extLst>
          </p:cNvPr>
          <p:cNvSpPr>
            <a:spLocks noGrp="1"/>
          </p:cNvSpPr>
          <p:nvPr>
            <p:ph idx="1"/>
          </p:nvPr>
        </p:nvSpPr>
        <p:spPr/>
        <p:txBody>
          <a:bodyPr>
            <a:normAutofit/>
          </a:bodyPr>
          <a:lstStyle/>
          <a:p>
            <a:r>
              <a:rPr lang="en-US" dirty="0"/>
              <a:t>Ansible </a:t>
            </a:r>
            <a:r>
              <a:rPr lang="en-US" b="1" dirty="0"/>
              <a:t>playbooks</a:t>
            </a:r>
            <a:r>
              <a:rPr lang="en-US" dirty="0"/>
              <a:t> are YAML files which contain instructions (tasks) to be performed on a set of machines</a:t>
            </a:r>
          </a:p>
          <a:p>
            <a:r>
              <a:rPr lang="en-US" dirty="0"/>
              <a:t>These can include installing a program, copying a template file, starting a service, and much more</a:t>
            </a:r>
          </a:p>
          <a:p>
            <a:endParaRPr lang="en-US" dirty="0"/>
          </a:p>
          <a:p>
            <a:r>
              <a:rPr lang="en-US" dirty="0"/>
              <a:t>Instead of manually typing in a command:</a:t>
            </a:r>
          </a:p>
          <a:p>
            <a:pPr lvl="1"/>
            <a:r>
              <a:rPr lang="en-US" dirty="0">
                <a:latin typeface="Courier New" panose="02070309020205020404" pitchFamily="49" charset="0"/>
                <a:cs typeface="Courier New" panose="02070309020205020404" pitchFamily="49" charset="0"/>
              </a:rPr>
              <a:t>$ ansible </a:t>
            </a:r>
            <a:r>
              <a:rPr lang="en-US" dirty="0" err="1">
                <a:latin typeface="Courier New" panose="02070309020205020404" pitchFamily="49" charset="0"/>
                <a:cs typeface="Courier New" panose="02070309020205020404" pitchFamily="49" charset="0"/>
              </a:rPr>
              <a:t>mynodes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./hosts.ini -m ping</a:t>
            </a:r>
          </a:p>
          <a:p>
            <a:r>
              <a:rPr lang="en-US" dirty="0"/>
              <a:t>We can tell Ansible to run a particular playbook on a set of nodes:</a:t>
            </a:r>
          </a:p>
          <a:p>
            <a:pPr lvl="1"/>
            <a:r>
              <a:rPr lang="en-US" dirty="0">
                <a:latin typeface="Courier New" panose="02070309020205020404" pitchFamily="49" charset="0"/>
                <a:cs typeface="Courier New" panose="02070309020205020404" pitchFamily="49" charset="0"/>
              </a:rPr>
              <a:t>$ ansible-playbook </a:t>
            </a:r>
            <a:r>
              <a:rPr lang="en-US" dirty="0" err="1">
                <a:latin typeface="Courier New" panose="02070309020205020404" pitchFamily="49" charset="0"/>
                <a:cs typeface="Courier New" panose="02070309020205020404" pitchFamily="49" charset="0"/>
              </a:rPr>
              <a:t>webserver.yaml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hosts.ini</a:t>
            </a:r>
          </a:p>
        </p:txBody>
      </p:sp>
      <p:sp>
        <p:nvSpPr>
          <p:cNvPr id="4" name="Rectangle 3">
            <a:extLst>
              <a:ext uri="{FF2B5EF4-FFF2-40B4-BE49-F238E27FC236}">
                <a16:creationId xmlns:a16="http://schemas.microsoft.com/office/drawing/2014/main" id="{497EC555-DCA4-4A3B-AE9C-28B51FD394F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2B2E916-701D-4D54-9A64-FC011768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7138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F87C-3044-413B-B53B-B4FEF8A46A61}"/>
              </a:ext>
            </a:extLst>
          </p:cNvPr>
          <p:cNvSpPr>
            <a:spLocks noGrp="1"/>
          </p:cNvSpPr>
          <p:nvPr>
            <p:ph type="title"/>
          </p:nvPr>
        </p:nvSpPr>
        <p:spPr/>
        <p:txBody>
          <a:bodyPr/>
          <a:lstStyle/>
          <a:p>
            <a:r>
              <a:rPr lang="en-US" dirty="0"/>
              <a:t>Modules &amp; Playbooks</a:t>
            </a:r>
          </a:p>
        </p:txBody>
      </p:sp>
      <p:sp>
        <p:nvSpPr>
          <p:cNvPr id="3" name="Content Placeholder 2">
            <a:extLst>
              <a:ext uri="{FF2B5EF4-FFF2-40B4-BE49-F238E27FC236}">
                <a16:creationId xmlns:a16="http://schemas.microsoft.com/office/drawing/2014/main" id="{4E6A1300-4BF4-47E6-BBBE-8221E3996313}"/>
              </a:ext>
            </a:extLst>
          </p:cNvPr>
          <p:cNvSpPr>
            <a:spLocks noGrp="1"/>
          </p:cNvSpPr>
          <p:nvPr>
            <p:ph idx="1"/>
          </p:nvPr>
        </p:nvSpPr>
        <p:spPr>
          <a:xfrm>
            <a:off x="838200" y="1825625"/>
            <a:ext cx="10515600" cy="4761606"/>
          </a:xfrm>
        </p:spPr>
        <p:txBody>
          <a:bodyPr>
            <a:normAutofit lnSpcReduction="10000"/>
          </a:bodyPr>
          <a:lstStyle/>
          <a:p>
            <a:r>
              <a:rPr lang="en-US" dirty="0"/>
              <a:t>The </a:t>
            </a:r>
            <a:r>
              <a:rPr lang="en-US" b="1" dirty="0"/>
              <a:t>modules</a:t>
            </a:r>
            <a:r>
              <a:rPr lang="en-US" dirty="0"/>
              <a:t> listed in the playbooks perform a complete task: they are complicated, able to handle all kinds of contingencies and conditions, and are configurable</a:t>
            </a:r>
          </a:p>
          <a:p>
            <a:endParaRPr lang="en-US" dirty="0"/>
          </a:p>
          <a:p>
            <a:r>
              <a:rPr lang="en-US" dirty="0"/>
              <a:t>Sample modules might install WordPress, set up Nagios monitoring, configure and run tools on Amazon's Web Services (AWS) Lambda functions or Elastic Cloud compute service, or even send Slack notifications</a:t>
            </a:r>
          </a:p>
          <a:p>
            <a:pPr marL="0" indent="0">
              <a:buNone/>
            </a:pPr>
            <a:endParaRPr lang="en-US" dirty="0"/>
          </a:p>
          <a:p>
            <a:r>
              <a:rPr lang="en-US" dirty="0"/>
              <a:t>Playbooks can specify different combinations of nodes and modules to make your management be modular</a:t>
            </a:r>
          </a:p>
        </p:txBody>
      </p:sp>
      <p:sp>
        <p:nvSpPr>
          <p:cNvPr id="4" name="Rectangle 3">
            <a:extLst>
              <a:ext uri="{FF2B5EF4-FFF2-40B4-BE49-F238E27FC236}">
                <a16:creationId xmlns:a16="http://schemas.microsoft.com/office/drawing/2014/main" id="{FBE804DE-438A-4E83-87F2-930824343F96}"/>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C64D5A6-D4CB-420B-9F03-403429535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08635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20AA-699C-45F3-8844-D5C62E288F33}"/>
              </a:ext>
            </a:extLst>
          </p:cNvPr>
          <p:cNvSpPr>
            <a:spLocks noGrp="1"/>
          </p:cNvSpPr>
          <p:nvPr>
            <p:ph type="title"/>
          </p:nvPr>
        </p:nvSpPr>
        <p:spPr/>
        <p:txBody>
          <a:bodyPr/>
          <a:lstStyle/>
          <a:p>
            <a:r>
              <a:rPr lang="en-US" dirty="0"/>
              <a:t>Interlude: Playbooks use YAML Files</a:t>
            </a:r>
          </a:p>
        </p:txBody>
      </p:sp>
      <p:sp>
        <p:nvSpPr>
          <p:cNvPr id="3" name="Content Placeholder 2">
            <a:extLst>
              <a:ext uri="{FF2B5EF4-FFF2-40B4-BE49-F238E27FC236}">
                <a16:creationId xmlns:a16="http://schemas.microsoft.com/office/drawing/2014/main" id="{0167E9A9-38B9-4E70-90F8-8FF7B51F1D7D}"/>
              </a:ext>
            </a:extLst>
          </p:cNvPr>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						</a:t>
            </a:r>
            <a:r>
              <a:rPr lang="en-US" dirty="0">
                <a:solidFill>
                  <a:srgbClr val="006600"/>
                </a:solidFill>
                <a:latin typeface="Courier New" panose="02070309020205020404" pitchFamily="49" charset="0"/>
                <a:cs typeface="Courier New" panose="02070309020205020404" pitchFamily="49" charset="0"/>
              </a:rPr>
              <a:t># Begins the file</a:t>
            </a:r>
          </a:p>
          <a:p>
            <a:pPr marL="0" indent="0">
              <a:buNone/>
            </a:pPr>
            <a:r>
              <a:rPr lang="en-US" dirty="0">
                <a:latin typeface="Courier New" panose="02070309020205020404" pitchFamily="49" charset="0"/>
                <a:cs typeface="Courier New" panose="02070309020205020404" pitchFamily="49" charset="0"/>
              </a:rPr>
              <a:t>key: value					</a:t>
            </a:r>
            <a:r>
              <a:rPr lang="en-US" dirty="0">
                <a:solidFill>
                  <a:srgbClr val="006600"/>
                </a:solidFill>
                <a:latin typeface="Courier New" panose="02070309020205020404" pitchFamily="49" charset="0"/>
                <a:cs typeface="Courier New" panose="02070309020205020404" pitchFamily="49" charset="0"/>
              </a:rPr>
              <a:t># A simple mapping</a:t>
            </a:r>
          </a:p>
          <a:p>
            <a:pPr marL="0" indent="0">
              <a:buNone/>
            </a:pPr>
            <a:r>
              <a:rPr lang="en-US" dirty="0">
                <a:latin typeface="Courier New" panose="02070309020205020404" pitchFamily="49" charset="0"/>
                <a:cs typeface="Courier New" panose="02070309020205020404" pitchFamily="49" charset="0"/>
              </a:rPr>
              <a:t>multi-word key: "value has lots too"		</a:t>
            </a:r>
            <a:r>
              <a:rPr lang="en-US" dirty="0">
                <a:solidFill>
                  <a:srgbClr val="006600"/>
                </a:solidFill>
                <a:latin typeface="Courier New" panose="02070309020205020404" pitchFamily="49" charset="0"/>
                <a:cs typeface="Courier New" panose="02070309020205020404" pitchFamily="49" charset="0"/>
              </a:rPr>
              <a:t># multi-word is OK, quotes optional</a:t>
            </a:r>
          </a:p>
          <a:p>
            <a:pPr marL="0" indent="0">
              <a:buNone/>
            </a:pPr>
            <a:r>
              <a:rPr lang="en-US" dirty="0">
                <a:latin typeface="Courier New" panose="02070309020205020404" pitchFamily="49" charset="0"/>
                <a:cs typeface="Courier New" panose="02070309020205020404" pitchFamily="49" charset="0"/>
              </a:rPr>
              <a:t>a nested mapping:				</a:t>
            </a:r>
            <a:r>
              <a:rPr lang="en-US" dirty="0">
                <a:solidFill>
                  <a:srgbClr val="006600"/>
                </a:solidFill>
                <a:latin typeface="Courier New" panose="02070309020205020404" pitchFamily="49" charset="0"/>
                <a:cs typeface="Courier New" panose="02070309020205020404" pitchFamily="49" charset="0"/>
              </a:rPr>
              <a:t># Begin a nested collection</a:t>
            </a:r>
          </a:p>
          <a:p>
            <a:pPr marL="0" indent="0">
              <a:buNone/>
            </a:pPr>
            <a:r>
              <a:rPr lang="en-US" dirty="0">
                <a:latin typeface="Courier New" panose="02070309020205020404" pitchFamily="49" charset="0"/>
                <a:cs typeface="Courier New" panose="02070309020205020404" pitchFamily="49" charset="0"/>
              </a:rPr>
              <a:t>  Bill: Bob					</a:t>
            </a:r>
            <a:r>
              <a:rPr lang="en-US" dirty="0">
                <a:solidFill>
                  <a:srgbClr val="006600"/>
                </a:solidFill>
                <a:latin typeface="Courier New" panose="02070309020205020404" pitchFamily="49" charset="0"/>
                <a:cs typeface="Courier New" panose="02070309020205020404" pitchFamily="49" charset="0"/>
              </a:rPr>
              <a:t># Bill is a part of the parent collection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Georgio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Moroder</a:t>
            </a:r>
            <a:r>
              <a:rPr lang="en-US" dirty="0">
                <a:latin typeface="Courier New" panose="02070309020205020404" pitchFamily="49" charset="0"/>
                <a:cs typeface="Courier New" panose="02070309020205020404" pitchFamily="49" charset="0"/>
              </a:rPr>
              <a:t>				</a:t>
            </a:r>
            <a:r>
              <a:rPr lang="en-US" dirty="0">
                <a:solidFill>
                  <a:srgbClr val="006600"/>
                </a:solidFill>
                <a:latin typeface="Courier New" panose="02070309020205020404" pitchFamily="49" charset="0"/>
                <a:cs typeface="Courier New" panose="02070309020205020404" pitchFamily="49" charset="0"/>
              </a:rPr>
              <a:t># So is </a:t>
            </a:r>
            <a:r>
              <a:rPr lang="en-US" dirty="0" err="1">
                <a:solidFill>
                  <a:srgbClr val="006600"/>
                </a:solidFill>
                <a:latin typeface="Courier New" panose="02070309020205020404" pitchFamily="49" charset="0"/>
                <a:cs typeface="Courier New" panose="02070309020205020404" pitchFamily="49" charset="0"/>
              </a:rPr>
              <a:t>Moroder</a:t>
            </a:r>
            <a:r>
              <a:rPr lang="en-US" dirty="0">
                <a:solidFill>
                  <a:srgbClr val="006600"/>
                </a:solidFill>
                <a:latin typeface="Courier New" panose="02070309020205020404" pitchFamily="49" charset="0"/>
                <a:cs typeface="Courier New" panose="02070309020205020404" pitchFamily="49" charset="0"/>
              </a:rPr>
              <a:t>; two-space indents</a:t>
            </a:r>
          </a:p>
          <a:p>
            <a:pPr marL="0" indent="0">
              <a:buNone/>
            </a:pPr>
            <a:r>
              <a:rPr lang="en-US" dirty="0">
                <a:latin typeface="Courier New" panose="02070309020205020404" pitchFamily="49" charset="0"/>
                <a:cs typeface="Courier New" panose="02070309020205020404" pitchFamily="49" charset="0"/>
              </a:rPr>
              <a:t>my array:					</a:t>
            </a:r>
            <a:r>
              <a:rPr lang="en-US" dirty="0">
                <a:solidFill>
                  <a:srgbClr val="006600"/>
                </a:solidFill>
                <a:latin typeface="Courier New" panose="02070309020205020404" pitchFamily="49" charset="0"/>
                <a:cs typeface="Courier New" panose="02070309020205020404" pitchFamily="49" charset="0"/>
              </a:rPr>
              <a:t># Begin an array</a:t>
            </a:r>
          </a:p>
          <a:p>
            <a:pPr marL="0" indent="0">
              <a:buNone/>
            </a:pPr>
            <a:r>
              <a:rPr lang="en-US" dirty="0">
                <a:latin typeface="Courier New" panose="02070309020205020404" pitchFamily="49" charset="0"/>
                <a:cs typeface="Courier New" panose="02070309020205020404" pitchFamily="49" charset="0"/>
              </a:rPr>
              <a:t>- item1						</a:t>
            </a:r>
            <a:r>
              <a:rPr lang="en-US" dirty="0">
                <a:solidFill>
                  <a:srgbClr val="006600"/>
                </a:solidFill>
                <a:latin typeface="Courier New" panose="02070309020205020404" pitchFamily="49" charset="0"/>
                <a:cs typeface="Courier New" panose="02070309020205020404" pitchFamily="49" charset="0"/>
              </a:rPr>
              <a:t># Arrays use the hyphen to define items</a:t>
            </a:r>
          </a:p>
          <a:p>
            <a:pPr marL="0" indent="0">
              <a:buNone/>
            </a:pPr>
            <a:r>
              <a:rPr lang="en-US" dirty="0">
                <a:latin typeface="Courier New" panose="02070309020205020404" pitchFamily="49" charset="0"/>
                <a:cs typeface="Courier New" panose="02070309020205020404" pitchFamily="49" charset="0"/>
              </a:rPr>
              <a:t>- item2: can be a map				</a:t>
            </a:r>
            <a:r>
              <a:rPr lang="en-US" dirty="0">
                <a:solidFill>
                  <a:srgbClr val="006600"/>
                </a:solidFill>
                <a:latin typeface="Courier New" panose="02070309020205020404" pitchFamily="49" charset="0"/>
                <a:cs typeface="Courier New" panose="02070309020205020404" pitchFamily="49" charset="0"/>
              </a:rPr>
              <a:t># Items can be maps</a:t>
            </a:r>
          </a:p>
          <a:p>
            <a:pPr marL="0" indent="0">
              <a:buNone/>
            </a:pPr>
            <a:r>
              <a:rPr lang="en-US" dirty="0">
                <a:latin typeface="Courier New" panose="02070309020205020404" pitchFamily="49" charset="0"/>
                <a:cs typeface="Courier New" panose="02070309020205020404" pitchFamily="49" charset="0"/>
              </a:rPr>
              <a:t>- An array item can also hold an array		</a:t>
            </a:r>
            <a:r>
              <a:rPr lang="en-US" dirty="0">
                <a:solidFill>
                  <a:srgbClr val="006600"/>
                </a:solidFill>
                <a:latin typeface="Courier New" panose="02070309020205020404" pitchFamily="49" charset="0"/>
                <a:cs typeface="Courier New" panose="02070309020205020404" pitchFamily="49" charset="0"/>
              </a:rPr>
              <a:t># Another array item</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6600"/>
                </a:solidFill>
                <a:latin typeface="Courier New" panose="02070309020205020404" pitchFamily="49" charset="0"/>
                <a:cs typeface="Courier New" panose="02070309020205020404" pitchFamily="49" charset="0"/>
              </a:rPr>
              <a:t># Begins a nested array, nothing else here</a:t>
            </a:r>
          </a:p>
          <a:p>
            <a:pPr marL="0" indent="0">
              <a:buNone/>
            </a:pPr>
            <a:r>
              <a:rPr lang="en-US" dirty="0">
                <a:latin typeface="Courier New" panose="02070309020205020404" pitchFamily="49" charset="0"/>
                <a:cs typeface="Courier New" panose="02070309020205020404" pitchFamily="49" charset="0"/>
              </a:rPr>
              <a:t>  - of more key: value pairs			</a:t>
            </a:r>
            <a:r>
              <a:rPr lang="en-US" dirty="0">
                <a:solidFill>
                  <a:srgbClr val="006600"/>
                </a:solidFill>
                <a:latin typeface="Courier New" panose="02070309020205020404" pitchFamily="49" charset="0"/>
                <a:cs typeface="Courier New" panose="02070309020205020404" pitchFamily="49" charset="0"/>
              </a:rPr>
              <a:t># Two more spaces in</a:t>
            </a:r>
          </a:p>
          <a:p>
            <a:pPr marL="0" indent="0">
              <a:buNone/>
            </a:pPr>
            <a:r>
              <a:rPr lang="en-US" dirty="0">
                <a:latin typeface="Courier New" panose="02070309020205020404" pitchFamily="49" charset="0"/>
                <a:cs typeface="Courier New" panose="02070309020205020404" pitchFamily="49" charset="0"/>
              </a:rPr>
              <a:t>  - This array item: value pair			</a:t>
            </a:r>
            <a:r>
              <a:rPr lang="en-US" dirty="0">
                <a:solidFill>
                  <a:srgbClr val="006600"/>
                </a:solidFill>
                <a:latin typeface="Courier New" panose="02070309020205020404" pitchFamily="49" charset="0"/>
                <a:cs typeface="Courier New" panose="02070309020205020404" pitchFamily="49" charset="0"/>
              </a:rPr>
              <a:t># Two key-pairs in this one array item</a:t>
            </a:r>
          </a:p>
          <a:p>
            <a:pPr marL="0" indent="0">
              <a:buNone/>
            </a:pPr>
            <a:r>
              <a:rPr lang="en-US" dirty="0">
                <a:latin typeface="Courier New" panose="02070309020205020404" pitchFamily="49" charset="0"/>
                <a:cs typeface="Courier New" panose="02070309020205020404" pitchFamily="49" charset="0"/>
              </a:rPr>
              <a:t>    Has more than one: key and value pair</a:t>
            </a:r>
          </a:p>
        </p:txBody>
      </p:sp>
      <p:sp>
        <p:nvSpPr>
          <p:cNvPr id="4" name="Rectangle 3">
            <a:extLst>
              <a:ext uri="{FF2B5EF4-FFF2-40B4-BE49-F238E27FC236}">
                <a16:creationId xmlns:a16="http://schemas.microsoft.com/office/drawing/2014/main" id="{497EC555-DCA4-4A3B-AE9C-28B51FD394F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2B2E916-701D-4D54-9A64-FC011768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cxnSp>
        <p:nvCxnSpPr>
          <p:cNvPr id="7" name="Straight Connector 6">
            <a:extLst>
              <a:ext uri="{FF2B5EF4-FFF2-40B4-BE49-F238E27FC236}">
                <a16:creationId xmlns:a16="http://schemas.microsoft.com/office/drawing/2014/main" id="{D5FCE223-1F60-41F5-8BF5-7E0DC799BCB0}"/>
              </a:ext>
            </a:extLst>
          </p:cNvPr>
          <p:cNvCxnSpPr>
            <a:cxnSpLocks/>
          </p:cNvCxnSpPr>
          <p:nvPr/>
        </p:nvCxnSpPr>
        <p:spPr>
          <a:xfrm>
            <a:off x="773545" y="1907622"/>
            <a:ext cx="0" cy="3855869"/>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20AA-699C-45F3-8844-D5C62E288F33}"/>
              </a:ext>
            </a:extLst>
          </p:cNvPr>
          <p:cNvSpPr>
            <a:spLocks noGrp="1"/>
          </p:cNvSpPr>
          <p:nvPr>
            <p:ph type="title"/>
          </p:nvPr>
        </p:nvSpPr>
        <p:spPr/>
        <p:txBody>
          <a:bodyPr/>
          <a:lstStyle/>
          <a:p>
            <a:r>
              <a:rPr lang="en-US" dirty="0"/>
              <a:t>Our YAML Playbook</a:t>
            </a:r>
          </a:p>
        </p:txBody>
      </p:sp>
      <p:sp>
        <p:nvSpPr>
          <p:cNvPr id="3" name="Content Placeholder 2">
            <a:extLst>
              <a:ext uri="{FF2B5EF4-FFF2-40B4-BE49-F238E27FC236}">
                <a16:creationId xmlns:a16="http://schemas.microsoft.com/office/drawing/2014/main" id="{0167E9A9-38B9-4E70-90F8-8FF7B51F1D7D}"/>
              </a:ext>
            </a:extLst>
          </p:cNvPr>
          <p:cNvSpPr>
            <a:spLocks noGrp="1"/>
          </p:cNvSpPr>
          <p:nvPr>
            <p:ph idx="1"/>
          </p:nvPr>
        </p:nvSpPr>
        <p:spPr>
          <a:xfrm>
            <a:off x="838200" y="1459345"/>
            <a:ext cx="5174673" cy="5310012"/>
          </a:xfrm>
        </p:spPr>
        <p:txBody>
          <a:bodyPr>
            <a:normAutofit fontScale="475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hosts: </a:t>
            </a:r>
            <a:r>
              <a:rPr lang="en-US" dirty="0" err="1">
                <a:latin typeface="Courier New" panose="02070309020205020404" pitchFamily="49" charset="0"/>
                <a:cs typeface="Courier New" panose="02070309020205020404" pitchFamily="49" charset="0"/>
              </a:rPr>
              <a:t>mynodes</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gather_facts</a:t>
            </a:r>
            <a:r>
              <a:rPr lang="en-US" dirty="0">
                <a:latin typeface="Courier New" panose="02070309020205020404" pitchFamily="49" charset="0"/>
                <a:cs typeface="Courier New" panose="02070309020205020404" pitchFamily="49" charset="0"/>
              </a:rPr>
              <a:t>: no</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become: true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tasks: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name: Ensure Python is at the latest version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raw: </a:t>
            </a:r>
            <a:r>
              <a:rPr lang="en-US" dirty="0" err="1">
                <a:latin typeface="Courier New" panose="02070309020205020404" pitchFamily="49" charset="0"/>
                <a:cs typeface="Courier New" panose="02070309020205020404" pitchFamily="49" charset="0"/>
              </a:rPr>
              <a:t>apk</a:t>
            </a:r>
            <a:r>
              <a:rPr lang="en-US" dirty="0">
                <a:latin typeface="Courier New" panose="02070309020205020404" pitchFamily="49" charset="0"/>
                <a:cs typeface="Courier New" panose="02070309020205020404" pitchFamily="49" charset="0"/>
              </a:rPr>
              <a:t> -U add python3</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name: Ensure apache is at the latest version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apk</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name: apache2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state: latest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name: Copy our index.html into place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template: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ansible-index.html</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/www/localhost/</a:t>
            </a:r>
            <a:r>
              <a:rPr lang="en-US" dirty="0" err="1">
                <a:latin typeface="Courier New" panose="02070309020205020404" pitchFamily="49" charset="0"/>
                <a:cs typeface="Courier New" panose="02070309020205020404" pitchFamily="49" charset="0"/>
              </a:rPr>
              <a:t>htdocs</a:t>
            </a:r>
            <a:r>
              <a:rPr lang="en-US" dirty="0">
                <a:latin typeface="Courier New" panose="02070309020205020404" pitchFamily="49" charset="0"/>
                <a:cs typeface="Courier New" panose="02070309020205020404" pitchFamily="49" charset="0"/>
              </a:rPr>
              <a:t>/index.html</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notify: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restart apache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name: ensure apache is running</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service: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name: apache2</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state: started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handlers: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 name: restart apache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service: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name: apache2</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state: restarted</a:t>
            </a:r>
            <a:endParaRPr lang="en-US" dirty="0">
              <a:solidFill>
                <a:srgbClr val="006600"/>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497EC555-DCA4-4A3B-AE9C-28B51FD394F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2B2E916-701D-4D54-9A64-FC011768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cxnSp>
        <p:nvCxnSpPr>
          <p:cNvPr id="7" name="Straight Connector 6">
            <a:extLst>
              <a:ext uri="{FF2B5EF4-FFF2-40B4-BE49-F238E27FC236}">
                <a16:creationId xmlns:a16="http://schemas.microsoft.com/office/drawing/2014/main" id="{6114797B-0621-40B4-AD77-E5F5E14BB748}"/>
              </a:ext>
            </a:extLst>
          </p:cNvPr>
          <p:cNvCxnSpPr>
            <a:cxnSpLocks/>
          </p:cNvCxnSpPr>
          <p:nvPr/>
        </p:nvCxnSpPr>
        <p:spPr>
          <a:xfrm>
            <a:off x="773545" y="1542473"/>
            <a:ext cx="0" cy="487680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A663421-661C-44C4-B33B-9DCDA46A026D}"/>
              </a:ext>
            </a:extLst>
          </p:cNvPr>
          <p:cNvSpPr txBox="1">
            <a:spLocks/>
          </p:cNvSpPr>
          <p:nvPr/>
        </p:nvSpPr>
        <p:spPr>
          <a:xfrm>
            <a:off x="6012873" y="1459345"/>
            <a:ext cx="6003636" cy="53100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Starts the document</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Which nodes to run this playbook on</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Do not gather data, which could fail without Python</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Means "become root when running this"</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Interpreted as tasks Ansible will do</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A text label for a task</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Run a raw command: ensure Python3 installed</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A text label for a task</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a:t>
            </a:r>
            <a:r>
              <a:rPr lang="en-US" dirty="0" err="1">
                <a:solidFill>
                  <a:srgbClr val="006600"/>
                </a:solidFill>
                <a:latin typeface="Courier New" panose="02070309020205020404" pitchFamily="49" charset="0"/>
                <a:cs typeface="Courier New" panose="02070309020205020404" pitchFamily="49" charset="0"/>
              </a:rPr>
              <a:t>apk</a:t>
            </a:r>
            <a:r>
              <a:rPr lang="en-US" dirty="0">
                <a:solidFill>
                  <a:srgbClr val="006600"/>
                </a:solidFill>
                <a:latin typeface="Courier New" panose="02070309020205020404" pitchFamily="49" charset="0"/>
                <a:cs typeface="Courier New" panose="02070309020205020404" pitchFamily="49" charset="0"/>
              </a:rPr>
              <a:t> task installs packages...</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Specifically the apache package</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Use the latest version</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A text label for another task</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Copies a file over, replaces </a:t>
            </a:r>
            <a:r>
              <a:rPr lang="en-US" dirty="0" err="1">
                <a:solidFill>
                  <a:srgbClr val="006600"/>
                </a:solidFill>
                <a:latin typeface="Courier New" panose="02070309020205020404" pitchFamily="49" charset="0"/>
                <a:cs typeface="Courier New" panose="02070309020205020404" pitchFamily="49" charset="0"/>
              </a:rPr>
              <a:t>vars</a:t>
            </a:r>
            <a:r>
              <a:rPr lang="en-US" dirty="0">
                <a:solidFill>
                  <a:srgbClr val="006600"/>
                </a:solidFill>
                <a:latin typeface="Courier New" panose="02070309020205020404" pitchFamily="49" charset="0"/>
                <a:cs typeface="Courier New" panose="02070309020205020404" pitchFamily="49" charset="0"/>
              </a:rPr>
              <a:t> IN that file</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page we're copying and replacing </a:t>
            </a:r>
            <a:r>
              <a:rPr lang="en-US" dirty="0" err="1">
                <a:solidFill>
                  <a:srgbClr val="006600"/>
                </a:solidFill>
                <a:latin typeface="Courier New" panose="02070309020205020404" pitchFamily="49" charset="0"/>
                <a:cs typeface="Courier New" panose="02070309020205020404" pitchFamily="49" charset="0"/>
              </a:rPr>
              <a:t>vars</a:t>
            </a:r>
            <a:r>
              <a:rPr lang="en-US" dirty="0">
                <a:solidFill>
                  <a:srgbClr val="006600"/>
                </a:solidFill>
                <a:latin typeface="Courier New" panose="02070309020205020404" pitchFamily="49" charset="0"/>
                <a:cs typeface="Courier New" panose="02070309020205020404" pitchFamily="49" charset="0"/>
              </a:rPr>
              <a:t> in</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Where we're copying the page to</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Run the following "handlers" after this task...</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handler to run is called "restart apache"</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A text label for another task</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Ensure a specific service is in a state...</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service in question is Apache</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Ensure that it is running ("started")</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Here is where we define handlers</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"restart apache" handler...</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Manages a </a:t>
            </a:r>
            <a:r>
              <a:rPr lang="en-US" dirty="0" err="1">
                <a:solidFill>
                  <a:srgbClr val="006600"/>
                </a:solidFill>
                <a:latin typeface="Courier New" panose="02070309020205020404" pitchFamily="49" charset="0"/>
                <a:cs typeface="Courier New" panose="02070309020205020404" pitchFamily="49" charset="0"/>
              </a:rPr>
              <a:t>systemd</a:t>
            </a:r>
            <a:r>
              <a:rPr lang="en-US" dirty="0">
                <a:solidFill>
                  <a:srgbClr val="006600"/>
                </a:solidFill>
                <a:latin typeface="Courier New" panose="02070309020205020404" pitchFamily="49" charset="0"/>
                <a:cs typeface="Courier New" panose="02070309020205020404" pitchFamily="49" charset="0"/>
              </a:rPr>
              <a:t> daemon...</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The apache daemon, specifically</a:t>
            </a:r>
          </a:p>
          <a:p>
            <a:pPr marL="0" indent="0">
              <a:lnSpc>
                <a:spcPct val="120000"/>
              </a:lnSpc>
              <a:spcBef>
                <a:spcPts val="0"/>
              </a:spcBef>
              <a:buNone/>
            </a:pPr>
            <a:r>
              <a:rPr lang="en-US" dirty="0">
                <a:solidFill>
                  <a:srgbClr val="006600"/>
                </a:solidFill>
                <a:latin typeface="Courier New" panose="02070309020205020404" pitchFamily="49" charset="0"/>
                <a:cs typeface="Courier New" panose="02070309020205020404" pitchFamily="49" charset="0"/>
              </a:rPr>
              <a:t># Set it to the "restarted" state</a:t>
            </a:r>
          </a:p>
        </p:txBody>
      </p:sp>
    </p:spTree>
    <p:extLst>
      <p:ext uri="{BB962C8B-B14F-4D97-AF65-F5344CB8AC3E}">
        <p14:creationId xmlns:p14="http://schemas.microsoft.com/office/powerpoint/2010/main" val="233235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20AA-699C-45F3-8844-D5C62E288F33}"/>
              </a:ext>
            </a:extLst>
          </p:cNvPr>
          <p:cNvSpPr>
            <a:spLocks noGrp="1"/>
          </p:cNvSpPr>
          <p:nvPr>
            <p:ph type="title"/>
          </p:nvPr>
        </p:nvSpPr>
        <p:spPr/>
        <p:txBody>
          <a:bodyPr/>
          <a:lstStyle/>
          <a:p>
            <a:r>
              <a:rPr lang="en-US" dirty="0"/>
              <a:t>Ansible Variables</a:t>
            </a:r>
          </a:p>
        </p:txBody>
      </p:sp>
      <p:sp>
        <p:nvSpPr>
          <p:cNvPr id="3" name="Content Placeholder 2">
            <a:extLst>
              <a:ext uri="{FF2B5EF4-FFF2-40B4-BE49-F238E27FC236}">
                <a16:creationId xmlns:a16="http://schemas.microsoft.com/office/drawing/2014/main" id="{0167E9A9-38B9-4E70-90F8-8FF7B51F1D7D}"/>
              </a:ext>
            </a:extLst>
          </p:cNvPr>
          <p:cNvSpPr>
            <a:spLocks noGrp="1"/>
          </p:cNvSpPr>
          <p:nvPr>
            <p:ph idx="1"/>
          </p:nvPr>
        </p:nvSpPr>
        <p:spPr/>
        <p:txBody>
          <a:bodyPr>
            <a:normAutofit/>
          </a:bodyPr>
          <a:lstStyle/>
          <a:p>
            <a:r>
              <a:rPr lang="en-US" dirty="0">
                <a:cs typeface="Courier New" panose="02070309020205020404" pitchFamily="49" charset="0"/>
              </a:rPr>
              <a:t>The "template" module copies a file into place AND replaces any variables in that file with values you define</a:t>
            </a:r>
          </a:p>
          <a:p>
            <a:endParaRPr lang="en-US" dirty="0">
              <a:cs typeface="Courier New" panose="02070309020205020404" pitchFamily="49" charset="0"/>
            </a:endParaRPr>
          </a:p>
          <a:p>
            <a:r>
              <a:rPr lang="en-US" dirty="0">
                <a:cs typeface="Courier New" panose="02070309020205020404" pitchFamily="49" charset="0"/>
              </a:rPr>
              <a:t>In our case, we'll simply allow this module to replace any instance of:</a:t>
            </a:r>
          </a:p>
          <a:p>
            <a:pPr marL="457200" lvl="1"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template_run_date</a:t>
            </a:r>
            <a:r>
              <a:rPr lang="en-US" dirty="0">
                <a:latin typeface="Courier New" panose="02070309020205020404" pitchFamily="49" charset="0"/>
                <a:cs typeface="Courier New" panose="02070309020205020404" pitchFamily="49" charset="0"/>
              </a:rPr>
              <a:t> }}</a:t>
            </a:r>
          </a:p>
          <a:p>
            <a:pPr lvl="1"/>
            <a:endParaRPr lang="en-US" dirty="0">
              <a:cs typeface="Courier New" panose="02070309020205020404" pitchFamily="49" charset="0"/>
            </a:endParaRPr>
          </a:p>
          <a:p>
            <a:pPr marL="0" indent="0">
              <a:buNone/>
            </a:pPr>
            <a:r>
              <a:rPr lang="en-US" dirty="0">
                <a:cs typeface="Courier New" panose="02070309020205020404" pitchFamily="49" charset="0"/>
              </a:rPr>
              <a:t>... found in the copied file with a timestamp that shows the last time we ran a playbook that updated the variable</a:t>
            </a:r>
          </a:p>
        </p:txBody>
      </p:sp>
      <p:sp>
        <p:nvSpPr>
          <p:cNvPr id="4" name="Rectangle 3">
            <a:extLst>
              <a:ext uri="{FF2B5EF4-FFF2-40B4-BE49-F238E27FC236}">
                <a16:creationId xmlns:a16="http://schemas.microsoft.com/office/drawing/2014/main" id="{497EC555-DCA4-4A3B-AE9C-28B51FD394F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2B2E916-701D-4D54-9A64-FC011768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4247057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Playbook and Webpage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Grab our playbook and a basic index.html web page for deployment</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curl web.engr.oregonstate.edu/~</a:t>
            </a:r>
            <a:r>
              <a:rPr lang="en-US" sz="1800" dirty="0" err="1">
                <a:latin typeface="Courier New" panose="02070309020205020404" pitchFamily="49" charset="0"/>
                <a:cs typeface="Courier New" panose="02070309020205020404" pitchFamily="49" charset="0"/>
              </a:rPr>
              <a:t>brewsteb</a:t>
            </a:r>
            <a:r>
              <a:rPr lang="en-US" sz="1800" dirty="0">
                <a:latin typeface="Courier New" panose="02070309020205020404" pitchFamily="49" charset="0"/>
                <a:cs typeface="Courier New" panose="02070309020205020404" pitchFamily="49" charset="0"/>
              </a:rPr>
              <a:t>/CS312/ansible/</a:t>
            </a:r>
            <a:r>
              <a:rPr lang="en-US" sz="1800" dirty="0" err="1">
                <a:latin typeface="Courier New" panose="02070309020205020404" pitchFamily="49" charset="0"/>
                <a:cs typeface="Courier New" panose="02070309020205020404" pitchFamily="49" charset="0"/>
              </a:rPr>
              <a:t>webserver.yaml</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webserver.yaml</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curl web.engr.oregonstate.edu/~</a:t>
            </a:r>
            <a:r>
              <a:rPr lang="en-US" sz="1800" dirty="0" err="1">
                <a:latin typeface="Courier New" panose="02070309020205020404" pitchFamily="49" charset="0"/>
                <a:cs typeface="Courier New" panose="02070309020205020404" pitchFamily="49" charset="0"/>
              </a:rPr>
              <a:t>brewsteb</a:t>
            </a:r>
            <a:r>
              <a:rPr lang="en-US" sz="1800" dirty="0">
                <a:latin typeface="Courier New" panose="02070309020205020404" pitchFamily="49" charset="0"/>
                <a:cs typeface="Courier New" panose="02070309020205020404" pitchFamily="49" charset="0"/>
              </a:rPr>
              <a:t>/CS312/ansible/ansible-index.html &gt; ~/ansible-index.html</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98229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Our Playbook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The current state of the new Alpine VM is that it has our controllers SSH key, enabling us to automatically log in</a:t>
            </a:r>
          </a:p>
          <a:p>
            <a:r>
              <a:rPr lang="en-US" sz="1800" dirty="0">
                <a:cs typeface="Courier New" panose="02070309020205020404" pitchFamily="49" charset="0"/>
              </a:rPr>
              <a:t>The Alpine node VM does not have:</a:t>
            </a:r>
          </a:p>
          <a:p>
            <a:pPr lvl="1"/>
            <a:r>
              <a:rPr lang="en-US" sz="1400" dirty="0">
                <a:cs typeface="Courier New" panose="02070309020205020404" pitchFamily="49" charset="0"/>
              </a:rPr>
              <a:t>Python</a:t>
            </a:r>
          </a:p>
          <a:p>
            <a:pPr lvl="1"/>
            <a:r>
              <a:rPr lang="en-US" sz="1400" dirty="0">
                <a:cs typeface="Courier New" panose="02070309020205020404" pitchFamily="49" charset="0"/>
              </a:rPr>
              <a:t>Any web server</a:t>
            </a:r>
          </a:p>
          <a:p>
            <a:pPr lvl="1"/>
            <a:r>
              <a:rPr lang="en-US" sz="1400" dirty="0">
                <a:cs typeface="Courier New" panose="02070309020205020404" pitchFamily="49" charset="0"/>
              </a:rPr>
              <a:t>Any web files</a:t>
            </a:r>
          </a:p>
          <a:p>
            <a:endParaRPr lang="en-US" sz="1800" dirty="0">
              <a:cs typeface="Courier New" panose="02070309020205020404" pitchFamily="49" charset="0"/>
            </a:endParaRPr>
          </a:p>
          <a:p>
            <a:r>
              <a:rPr lang="en-US" sz="1800" dirty="0">
                <a:cs typeface="Courier New" panose="02070309020205020404" pitchFamily="49" charset="0"/>
              </a:rPr>
              <a:t>Let's now completely provision our node VM!</a:t>
            </a:r>
            <a:br>
              <a:rPr lang="en-US" sz="1800" dirty="0">
                <a:cs typeface="Courier New" panose="02070309020205020404" pitchFamily="49" charset="0"/>
              </a:rPr>
            </a:br>
            <a:endParaRPr lang="en-US" sz="1800" dirty="0">
              <a:cs typeface="Courier New" panose="02070309020205020404" pitchFamily="49" charset="0"/>
            </a:endParaRPr>
          </a:p>
          <a:p>
            <a:endParaRPr lang="en-US" sz="1800" dirty="0">
              <a:cs typeface="Courier New" panose="02070309020205020404" pitchFamily="49" charset="0"/>
            </a:endParaRPr>
          </a:p>
          <a:p>
            <a:r>
              <a:rPr lang="en-US" sz="1800" dirty="0">
                <a:cs typeface="Courier New" panose="02070309020205020404" pitchFamily="49" charset="0"/>
              </a:rPr>
              <a:t>Test it from the controller!</a:t>
            </a:r>
          </a:p>
          <a:p>
            <a:endParaRPr lang="en-US" sz="1800" dirty="0">
              <a:cs typeface="Courier New" panose="02070309020205020404" pitchFamily="49" charset="0"/>
            </a:endParaRPr>
          </a:p>
          <a:p>
            <a:r>
              <a:rPr lang="en-US" sz="1800" dirty="0">
                <a:cs typeface="Courier New" panose="02070309020205020404" pitchFamily="49" charset="0"/>
              </a:rPr>
              <a:t>Check out that web page! With the timestamp!</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marL="457200" lvl="1" indent="0">
              <a:buNone/>
            </a:pPr>
            <a:endParaRPr lang="en-US" sz="16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ansible-playbook </a:t>
            </a:r>
            <a:r>
              <a:rPr lang="en-US" sz="1800" dirty="0" err="1">
                <a:latin typeface="Courier New" panose="02070309020205020404" pitchFamily="49" charset="0"/>
                <a:cs typeface="Courier New" panose="02070309020205020404" pitchFamily="49" charset="0"/>
              </a:rPr>
              <a:t>webserver.yaml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hosts.ini</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curl 192.168.1.XXX</a:t>
            </a:r>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84351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Replicate Twice!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334742"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Time to make this work across 2 VMs</a:t>
            </a:r>
          </a:p>
          <a:p>
            <a:endParaRPr lang="en-US" sz="1800" dirty="0">
              <a:cs typeface="Courier New" panose="02070309020205020404" pitchFamily="49" charset="0"/>
            </a:endParaRPr>
          </a:p>
          <a:p>
            <a:endParaRPr lang="en-US" sz="1800" dirty="0">
              <a:cs typeface="Courier New" panose="02070309020205020404" pitchFamily="49" charset="0"/>
            </a:endParaRPr>
          </a:p>
          <a:p>
            <a:endParaRPr lang="en-US" sz="1800" dirty="0">
              <a:cs typeface="Courier New" panose="02070309020205020404" pitchFamily="49" charset="0"/>
            </a:endParaRPr>
          </a:p>
          <a:p>
            <a:pPr marL="0" indent="0">
              <a:buNone/>
            </a:pPr>
            <a:endParaRPr lang="en-US" sz="1800" dirty="0">
              <a:cs typeface="Courier New" panose="02070309020205020404" pitchFamily="49" charset="0"/>
            </a:endParaRPr>
          </a:p>
          <a:p>
            <a:r>
              <a:rPr lang="en-US" sz="1800" dirty="0"/>
              <a:t>Copy our public RSA key from our controller to our node; note that this data is normally appended to this file, but since we're the first entry in it, we can just create it (this SSH adds VM to controller's </a:t>
            </a:r>
            <a:r>
              <a:rPr lang="en-US" sz="1800" dirty="0" err="1">
                <a:latin typeface="Courier New" panose="02070309020205020404" pitchFamily="49" charset="0"/>
                <a:cs typeface="Courier New" panose="02070309020205020404" pitchFamily="49" charset="0"/>
              </a:rPr>
              <a:t>known_hosts</a:t>
            </a:r>
            <a:r>
              <a:rPr lang="en-US" sz="1800" dirty="0"/>
              <a:t> file, too)</a:t>
            </a:r>
          </a:p>
          <a:p>
            <a:r>
              <a:rPr lang="en-US" sz="1800" dirty="0"/>
              <a:t>Test the key push</a:t>
            </a:r>
          </a:p>
          <a:p>
            <a:r>
              <a:rPr lang="en-US" sz="1800" dirty="0">
                <a:cs typeface="Courier New" panose="02070309020205020404" pitchFamily="49" charset="0"/>
              </a:rPr>
              <a:t>Halt the VM while we're in there</a:t>
            </a:r>
          </a:p>
          <a:p>
            <a:r>
              <a:rPr lang="en-US" sz="1800" dirty="0">
                <a:cs typeface="Courier New" panose="02070309020205020404" pitchFamily="49" charset="0"/>
              </a:rPr>
              <a:t>Now, duplicate this Alpine VM that has our SSH key twice, all with the correct network settings</a:t>
            </a:r>
          </a:p>
          <a:p>
            <a:endParaRPr lang="en-US" sz="1800" dirty="0">
              <a:cs typeface="Courier New" panose="02070309020205020404" pitchFamily="49" charset="0"/>
            </a:endParaRP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Courier New" panose="02070309020205020404" pitchFamily="49" charset="0"/>
              <a:cs typeface="Courier New" panose="02070309020205020404" pitchFamily="49" charset="0"/>
            </a:endParaRPr>
          </a:p>
          <a:p>
            <a:r>
              <a:rPr lang="en-US" sz="1800" dirty="0">
                <a:cs typeface="Courier New" panose="02070309020205020404" pitchFamily="49" charset="0"/>
              </a:rPr>
              <a:t>Shut down the Alpine node VM</a:t>
            </a:r>
          </a:p>
          <a:p>
            <a:r>
              <a:rPr lang="en-US" sz="1800" dirty="0">
                <a:cs typeface="Courier New" panose="02070309020205020404" pitchFamily="49" charset="0"/>
              </a:rPr>
              <a:t>Restore it back to its default state</a:t>
            </a:r>
          </a:p>
          <a:p>
            <a:r>
              <a:rPr lang="en-US" sz="1800" dirty="0">
                <a:cs typeface="Courier New" panose="02070309020205020404" pitchFamily="49" charset="0"/>
              </a:rPr>
              <a:t>Change it's networking to be Internal Network: CS312LAN</a:t>
            </a:r>
          </a:p>
          <a:p>
            <a:r>
              <a:rPr lang="en-US" sz="1800" dirty="0">
                <a:cs typeface="Courier New" panose="02070309020205020404" pitchFamily="49" charset="0"/>
              </a:rPr>
              <a:t>Start the Alpine VM up</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/id_rsa.pub </a:t>
            </a:r>
            <a:r>
              <a:rPr lang="en-US" sz="1800" dirty="0">
                <a:latin typeface="Courier New" panose="02070309020205020404" pitchFamily="49" charset="0"/>
                <a:cs typeface="Courier New" panose="02070309020205020404" pitchFamily="49" charset="0"/>
                <a:hlinkClick r:id="rId2"/>
              </a:rPr>
              <a:t>root@192.168.1.XXX:/root/.</a:t>
            </a:r>
            <a:r>
              <a:rPr lang="en-US" sz="1800" dirty="0" err="1">
                <a:latin typeface="Courier New" panose="02070309020205020404" pitchFamily="49" charset="0"/>
                <a:cs typeface="Courier New" panose="02070309020205020404" pitchFamily="49" charset="0"/>
                <a:hlinkClick r:id="rId2"/>
              </a:rPr>
              <a:t>ssh</a:t>
            </a:r>
            <a:r>
              <a:rPr lang="en-US" sz="1800" dirty="0">
                <a:latin typeface="Courier New" panose="02070309020205020404" pitchFamily="49" charset="0"/>
                <a:cs typeface="Courier New" panose="02070309020205020404" pitchFamily="49" charset="0"/>
                <a:hlinkClick r:id="rId2"/>
              </a:rPr>
              <a:t>/</a:t>
            </a:r>
            <a:r>
              <a:rPr lang="en-US" sz="1800" dirty="0" err="1">
                <a:latin typeface="Courier New" panose="02070309020205020404" pitchFamily="49" charset="0"/>
                <a:cs typeface="Courier New" panose="02070309020205020404" pitchFamily="49" charset="0"/>
                <a:hlinkClick r:id="rId2"/>
              </a:rPr>
              <a:t>authorized_keys</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hlinkClick r:id="rId3"/>
              </a:rPr>
              <a:t>root@192.168.1.XXX</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halt</a:t>
            </a:r>
          </a:p>
          <a:p>
            <a:r>
              <a:rPr lang="en-US" sz="1800" dirty="0">
                <a:cs typeface="Courier New" panose="02070309020205020404" pitchFamily="49" charset="0"/>
              </a:rPr>
              <a:t>Do this twice to create VMs YYY and ZZZ: Right-click on the Alpine node VM and click Clone, use settings: Rename it, Full Clone, Current machine state, </a:t>
            </a:r>
            <a:r>
              <a:rPr lang="en-US" sz="1800" dirty="0" err="1">
                <a:cs typeface="Courier New" panose="02070309020205020404" pitchFamily="49" charset="0"/>
              </a:rPr>
              <a:t>Reinit</a:t>
            </a:r>
            <a:r>
              <a:rPr lang="en-US" sz="1800" dirty="0">
                <a:cs typeface="Courier New" panose="02070309020205020404" pitchFamily="49" charset="0"/>
              </a:rPr>
              <a:t> MAC address</a:t>
            </a: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563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 All!</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637309" y="1825624"/>
            <a:ext cx="538175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Start them all up!</a:t>
            </a:r>
          </a:p>
          <a:p>
            <a:r>
              <a:rPr lang="en-US" sz="1800" dirty="0">
                <a:cs typeface="Courier New" panose="02070309020205020404" pitchFamily="49" charset="0"/>
              </a:rPr>
              <a:t>Gather data</a:t>
            </a:r>
          </a:p>
          <a:p>
            <a:r>
              <a:rPr lang="en-US" sz="1800" dirty="0">
                <a:cs typeface="Courier New" panose="02070309020205020404" pitchFamily="49" charset="0"/>
              </a:rPr>
              <a:t>Prep our hosts file to target everyone</a:t>
            </a:r>
          </a:p>
          <a:p>
            <a:endParaRPr lang="en-US" sz="1800" dirty="0">
              <a:cs typeface="Courier New" panose="02070309020205020404" pitchFamily="49" charset="0"/>
            </a:endParaRPr>
          </a:p>
          <a:p>
            <a:r>
              <a:rPr lang="en-US" sz="1800" dirty="0">
                <a:cs typeface="Courier New" panose="02070309020205020404" pitchFamily="49" charset="0"/>
              </a:rPr>
              <a:t>Capture the </a:t>
            </a:r>
            <a:r>
              <a:rPr lang="en-US" sz="1800" i="1" dirty="0">
                <a:cs typeface="Courier New" panose="02070309020205020404" pitchFamily="49" charset="0"/>
              </a:rPr>
              <a:t>other</a:t>
            </a:r>
            <a:r>
              <a:rPr lang="en-US" sz="1800" dirty="0">
                <a:cs typeface="Courier New" panose="02070309020205020404" pitchFamily="49" charset="0"/>
              </a:rPr>
              <a:t> 2 public SSH keys and add them to our </a:t>
            </a:r>
            <a:r>
              <a:rPr lang="en-US" sz="1800" dirty="0" err="1">
                <a:latin typeface="Courier New" panose="02070309020205020404" pitchFamily="49" charset="0"/>
                <a:cs typeface="Courier New" panose="02070309020205020404" pitchFamily="49" charset="0"/>
              </a:rPr>
              <a:t>known_hosts</a:t>
            </a:r>
            <a:r>
              <a:rPr lang="en-US" sz="1800" dirty="0">
                <a:cs typeface="Courier New" panose="02070309020205020404" pitchFamily="49" charset="0"/>
              </a:rPr>
              <a:t> file (</a:t>
            </a:r>
            <a:r>
              <a:rPr lang="en-US" sz="1800" i="1" dirty="0">
                <a:cs typeface="Courier New" panose="02070309020205020404" pitchFamily="49" charset="0"/>
              </a:rPr>
              <a:t>not</a:t>
            </a:r>
            <a:r>
              <a:rPr lang="en-US" sz="1800" dirty="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authorized_hosts</a:t>
            </a:r>
            <a:r>
              <a:rPr lang="en-US" sz="1800" dirty="0">
                <a:cs typeface="Courier New" panose="02070309020205020404" pitchFamily="49" charset="0"/>
              </a:rPr>
              <a:t>) so that we don't have to type "yes" a bunch of times</a:t>
            </a:r>
          </a:p>
          <a:p>
            <a:endParaRPr lang="en-US" sz="1800" dirty="0">
              <a:cs typeface="Courier New" panose="02070309020205020404" pitchFamily="49" charset="0"/>
            </a:endParaRPr>
          </a:p>
          <a:p>
            <a:r>
              <a:rPr lang="en-US" sz="1800" dirty="0">
                <a:cs typeface="Courier New" panose="02070309020205020404" pitchFamily="49" charset="0"/>
              </a:rPr>
              <a:t>Fire up Ansible to provision all three VMs at once as web servers!</a:t>
            </a:r>
          </a:p>
          <a:p>
            <a:endParaRPr lang="en-US" sz="1800" dirty="0">
              <a:cs typeface="Courier New" panose="02070309020205020404" pitchFamily="49" charset="0"/>
            </a:endParaRPr>
          </a:p>
          <a:p>
            <a:r>
              <a:rPr lang="en-US" sz="1800" dirty="0">
                <a:cs typeface="Courier New" panose="02070309020205020404" pitchFamily="49" charset="0"/>
              </a:rPr>
              <a:t>Get the Homepages of each one, note the differences in timestamps</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Start up all three Alpine node VMs (ensure they start!)</a:t>
            </a:r>
          </a:p>
          <a:p>
            <a:r>
              <a:rPr lang="en-US" sz="1800" dirty="0">
                <a:cs typeface="Courier New" panose="02070309020205020404" pitchFamily="49" charset="0"/>
              </a:rPr>
              <a:t>Record the IP addresses of all three</a:t>
            </a:r>
          </a:p>
          <a:p>
            <a:r>
              <a:rPr lang="en-US" sz="1800" dirty="0">
                <a:cs typeface="Courier New" panose="02070309020205020404" pitchFamily="49" charset="0"/>
              </a:rPr>
              <a:t>Add the IP addresses to hosts.ini on the Controller</a:t>
            </a:r>
          </a:p>
          <a:p>
            <a:endParaRPr lang="en-US" sz="1800" dirty="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ssh-keyscan</a:t>
            </a:r>
            <a:r>
              <a:rPr lang="en-US" sz="1800" dirty="0">
                <a:latin typeface="Courier New" panose="02070309020205020404" pitchFamily="49" charset="0"/>
                <a:cs typeface="Courier New" panose="02070309020205020404" pitchFamily="49" charset="0"/>
              </a:rPr>
              <a:t> 192.168.1.YYY 192.168.1.ZZZ &gt;&gt;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known_hosts</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ansible-playbook </a:t>
            </a:r>
            <a:r>
              <a:rPr lang="en-US" sz="1800" dirty="0" err="1">
                <a:latin typeface="Courier New" panose="02070309020205020404" pitchFamily="49" charset="0"/>
                <a:cs typeface="Courier New" panose="02070309020205020404" pitchFamily="49" charset="0"/>
              </a:rPr>
              <a:t>webserver.yaml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hosts.ini</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curl 192.168.1.XXX</a:t>
            </a:r>
          </a:p>
          <a:p>
            <a:r>
              <a:rPr lang="en-US" sz="1800" dirty="0">
                <a:latin typeface="Courier New" panose="02070309020205020404" pitchFamily="49" charset="0"/>
                <a:cs typeface="Courier New" panose="02070309020205020404" pitchFamily="49" charset="0"/>
              </a:rPr>
              <a:t>$ curl 192.168.1.XXX</a:t>
            </a:r>
            <a:endParaRPr lang="en-US" sz="1800" dirty="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curl 192.168.1.XXX</a:t>
            </a:r>
            <a:endParaRPr lang="en-US" sz="1800" dirty="0">
              <a:cs typeface="Courier New" panose="02070309020205020404" pitchFamily="49" charset="0"/>
            </a:endParaRPr>
          </a:p>
          <a:p>
            <a:endParaRPr lang="en-US" sz="1800" dirty="0">
              <a:cs typeface="Courier New" panose="02070309020205020404" pitchFamily="49" charset="0"/>
            </a:endParaRPr>
          </a:p>
          <a:p>
            <a:endParaRPr lang="en-US" sz="1800" dirty="0">
              <a:cs typeface="Courier New" panose="02070309020205020404" pitchFamily="49" charset="0"/>
            </a:endParaRP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84944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F87C-3044-413B-B53B-B4FEF8A46A61}"/>
              </a:ext>
            </a:extLst>
          </p:cNvPr>
          <p:cNvSpPr>
            <a:spLocks noGrp="1"/>
          </p:cNvSpPr>
          <p:nvPr>
            <p:ph type="title"/>
          </p:nvPr>
        </p:nvSpPr>
        <p:spPr/>
        <p:txBody>
          <a:bodyPr/>
          <a:lstStyle/>
          <a:p>
            <a:r>
              <a:rPr lang="en-US" dirty="0"/>
              <a:t>Integrating Configuration Management</a:t>
            </a:r>
          </a:p>
        </p:txBody>
      </p:sp>
      <p:sp>
        <p:nvSpPr>
          <p:cNvPr id="3" name="Content Placeholder 2">
            <a:extLst>
              <a:ext uri="{FF2B5EF4-FFF2-40B4-BE49-F238E27FC236}">
                <a16:creationId xmlns:a16="http://schemas.microsoft.com/office/drawing/2014/main" id="{4E6A1300-4BF4-47E6-BBBE-8221E3996313}"/>
              </a:ext>
            </a:extLst>
          </p:cNvPr>
          <p:cNvSpPr>
            <a:spLocks noGrp="1"/>
          </p:cNvSpPr>
          <p:nvPr>
            <p:ph idx="1"/>
          </p:nvPr>
        </p:nvSpPr>
        <p:spPr>
          <a:xfrm>
            <a:off x="838200" y="1825625"/>
            <a:ext cx="10515600" cy="4761606"/>
          </a:xfrm>
        </p:spPr>
        <p:txBody>
          <a:bodyPr>
            <a:normAutofit/>
          </a:bodyPr>
          <a:lstStyle/>
          <a:p>
            <a:r>
              <a:rPr lang="en-US" dirty="0"/>
              <a:t>The official Ansible documentation defines this as a way to achieve Continuous Deployment - you could do this a dozen times an hour:</a:t>
            </a:r>
          </a:p>
          <a:p>
            <a:endParaRPr lang="en-US" dirty="0"/>
          </a:p>
          <a:p>
            <a:pPr marL="514350" indent="-514350">
              <a:buFont typeface="+mj-lt"/>
              <a:buAutoNum type="arabicPeriod"/>
            </a:pPr>
            <a:r>
              <a:rPr lang="en-US" dirty="0"/>
              <a:t>Write and use automation to build local development VMs</a:t>
            </a:r>
          </a:p>
          <a:p>
            <a:pPr marL="514350" indent="-514350">
              <a:buFont typeface="+mj-lt"/>
              <a:buAutoNum type="arabicPeriod"/>
            </a:pPr>
            <a:r>
              <a:rPr lang="en-US" dirty="0"/>
              <a:t>Have a Continuous Integration system like Jenkins automatically deploy to a staging environment on every code change committed.</a:t>
            </a:r>
            <a:br>
              <a:rPr lang="en-US" dirty="0"/>
            </a:br>
            <a:r>
              <a:rPr lang="en-US" dirty="0"/>
              <a:t>This deploy job calls testing scripts to pass/fail the just-deployed build wherever it's deployed to</a:t>
            </a:r>
          </a:p>
          <a:p>
            <a:pPr marL="514350" indent="-514350">
              <a:buFont typeface="+mj-lt"/>
              <a:buAutoNum type="arabicPeriod"/>
            </a:pPr>
            <a:r>
              <a:rPr lang="en-US" dirty="0"/>
              <a:t>If the deploy job succeeds, it runs the same deploy playbook against production inventory</a:t>
            </a:r>
          </a:p>
        </p:txBody>
      </p:sp>
      <p:sp>
        <p:nvSpPr>
          <p:cNvPr id="4" name="Rectangle 3">
            <a:extLst>
              <a:ext uri="{FF2B5EF4-FFF2-40B4-BE49-F238E27FC236}">
                <a16:creationId xmlns:a16="http://schemas.microsoft.com/office/drawing/2014/main" id="{FBE804DE-438A-4E83-87F2-930824343F96}"/>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C64D5A6-D4CB-420B-9F03-403429535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47902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a:t>
            </a:r>
          </a:p>
        </p:txBody>
      </p:sp>
      <p:sp>
        <p:nvSpPr>
          <p:cNvPr id="3" name="Content Placeholder 2"/>
          <p:cNvSpPr>
            <a:spLocks noGrp="1"/>
          </p:cNvSpPr>
          <p:nvPr>
            <p:ph idx="1"/>
          </p:nvPr>
        </p:nvSpPr>
        <p:spPr/>
        <p:txBody>
          <a:bodyPr>
            <a:normAutofit/>
          </a:bodyPr>
          <a:lstStyle/>
          <a:p>
            <a:r>
              <a:rPr lang="en-US" dirty="0"/>
              <a:t>Gaining experience with a Configuration Management tool will open your eyes to what automation can do for you</a:t>
            </a:r>
          </a:p>
          <a:p>
            <a:r>
              <a:rPr lang="en-US" dirty="0"/>
              <a:t>You'll never again want to configure a program or computer by hand</a:t>
            </a:r>
          </a:p>
          <a:p>
            <a:pPr lvl="1"/>
            <a:r>
              <a:rPr lang="en-US" dirty="0"/>
              <a:t>Sorry about that</a:t>
            </a:r>
          </a:p>
          <a:p>
            <a:r>
              <a:rPr lang="en-US" dirty="0"/>
              <a:t>Ansible is amazing, and you </a:t>
            </a:r>
            <a:r>
              <a:rPr lang="en-US" dirty="0" err="1"/>
              <a:t>gotta</a:t>
            </a:r>
            <a:r>
              <a:rPr lang="en-US" dirty="0"/>
              <a:t> see this</a:t>
            </a:r>
          </a:p>
          <a:p>
            <a:r>
              <a:rPr lang="en-US" dirty="0"/>
              <a:t>Your employers want to know that you can deploy all the things to all the things at once - if they don't know they want it, they will after you get done telling them about it</a:t>
            </a:r>
          </a:p>
          <a:p>
            <a:pPr lvl="1"/>
            <a:endParaRPr lang="en-US" dirty="0"/>
          </a:p>
          <a:p>
            <a:pPr lvl="1"/>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6508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F87C-3044-413B-B53B-B4FEF8A46A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6A1300-4BF4-47E6-BBBE-8221E3996313}"/>
              </a:ext>
            </a:extLst>
          </p:cNvPr>
          <p:cNvSpPr>
            <a:spLocks noGrp="1"/>
          </p:cNvSpPr>
          <p:nvPr>
            <p:ph idx="1"/>
          </p:nvPr>
        </p:nvSpPr>
        <p:spPr>
          <a:xfrm>
            <a:off x="838200" y="1825625"/>
            <a:ext cx="10515600" cy="4761606"/>
          </a:xfrm>
        </p:spPr>
        <p:txBody>
          <a:bodyPr>
            <a:normAutofit/>
          </a:bodyPr>
          <a:lstStyle/>
          <a:p>
            <a:r>
              <a:rPr lang="en-US" dirty="0"/>
              <a:t>Just think of the possibilities: Ansible could configure all of your servers and computers and routers at once, to any config you need</a:t>
            </a:r>
          </a:p>
          <a:p>
            <a:endParaRPr lang="en-US" dirty="0"/>
          </a:p>
          <a:p>
            <a:r>
              <a:rPr lang="en-US" dirty="0"/>
              <a:t>If a Docker controller spun these up as a hundred containers, Ansible could set them ALL up as web servers!</a:t>
            </a:r>
          </a:p>
        </p:txBody>
      </p:sp>
      <p:sp>
        <p:nvSpPr>
          <p:cNvPr id="4" name="Rectangle 3">
            <a:extLst>
              <a:ext uri="{FF2B5EF4-FFF2-40B4-BE49-F238E27FC236}">
                <a16:creationId xmlns:a16="http://schemas.microsoft.com/office/drawing/2014/main" id="{FBE804DE-438A-4E83-87F2-930824343F96}"/>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C64D5A6-D4CB-420B-9F03-403429535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58095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DDA-9042-4679-8655-3B9873D6DE33}"/>
              </a:ext>
            </a:extLst>
          </p:cNvPr>
          <p:cNvSpPr>
            <a:spLocks noGrp="1"/>
          </p:cNvSpPr>
          <p:nvPr>
            <p:ph type="title"/>
          </p:nvPr>
        </p:nvSpPr>
        <p:spPr/>
        <p:txBody>
          <a:bodyPr/>
          <a:lstStyle/>
          <a:p>
            <a:r>
              <a:rPr lang="en-US" dirty="0"/>
              <a:t>Ansible Reminder</a:t>
            </a:r>
          </a:p>
        </p:txBody>
      </p:sp>
      <p:sp>
        <p:nvSpPr>
          <p:cNvPr id="3" name="Content Placeholder 2">
            <a:extLst>
              <a:ext uri="{FF2B5EF4-FFF2-40B4-BE49-F238E27FC236}">
                <a16:creationId xmlns:a16="http://schemas.microsoft.com/office/drawing/2014/main" id="{EFFB010D-871B-4551-AC08-72BEB61FE5F5}"/>
              </a:ext>
            </a:extLst>
          </p:cNvPr>
          <p:cNvSpPr>
            <a:spLocks noGrp="1"/>
          </p:cNvSpPr>
          <p:nvPr>
            <p:ph idx="1"/>
          </p:nvPr>
        </p:nvSpPr>
        <p:spPr>
          <a:xfrm>
            <a:off x="838200" y="1825625"/>
            <a:ext cx="10698018" cy="4843030"/>
          </a:xfrm>
        </p:spPr>
        <p:txBody>
          <a:bodyPr>
            <a:normAutofit lnSpcReduction="10000"/>
          </a:bodyPr>
          <a:lstStyle/>
          <a:p>
            <a:r>
              <a:rPr lang="en-US" dirty="0"/>
              <a:t>Ansible operates on a "push" model: whenever you want, you can execute commands on the hosts</a:t>
            </a:r>
          </a:p>
          <a:p>
            <a:r>
              <a:rPr lang="en-US" dirty="0"/>
              <a:t>This is the mechanism, straight from the documentation:</a:t>
            </a:r>
            <a:br>
              <a:rPr lang="en-US" dirty="0"/>
            </a:br>
            <a:r>
              <a:rPr lang="en-US" dirty="0"/>
              <a:t>"Ansible works by connecting to your nodes and pushing out small programs, called "Ansible modules" to them. These programs are written to be resource models of the desired state of the system. Ansible then executes these modules (over SSH by default), and removes them when finished."</a:t>
            </a:r>
          </a:p>
          <a:p>
            <a:r>
              <a:rPr lang="en-US" dirty="0"/>
              <a:t>I.e., it establishes an SSH connection, pushes over the modules it needs to arrive at the state you've told it to assume, then runs those commands on the pushed module; finally, removes the modules when done (which is good: they can't be used after the fact)</a:t>
            </a:r>
          </a:p>
        </p:txBody>
      </p:sp>
      <p:sp>
        <p:nvSpPr>
          <p:cNvPr id="4" name="Rectangle 3">
            <a:extLst>
              <a:ext uri="{FF2B5EF4-FFF2-40B4-BE49-F238E27FC236}">
                <a16:creationId xmlns:a16="http://schemas.microsoft.com/office/drawing/2014/main" id="{A482876F-95CA-4E6A-9602-6785CD18023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6DBD7FB-136F-4A98-B9B1-FDB8F56F3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23287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DDA-9042-4679-8655-3B9873D6DE33}"/>
              </a:ext>
            </a:extLst>
          </p:cNvPr>
          <p:cNvSpPr>
            <a:spLocks noGrp="1"/>
          </p:cNvSpPr>
          <p:nvPr>
            <p:ph type="title"/>
          </p:nvPr>
        </p:nvSpPr>
        <p:spPr/>
        <p:txBody>
          <a:bodyPr/>
          <a:lstStyle/>
          <a:p>
            <a:r>
              <a:rPr lang="en-US" dirty="0"/>
              <a:t>Basic Ansible Elements</a:t>
            </a:r>
          </a:p>
        </p:txBody>
      </p:sp>
      <p:sp>
        <p:nvSpPr>
          <p:cNvPr id="3" name="Content Placeholder 2">
            <a:extLst>
              <a:ext uri="{FF2B5EF4-FFF2-40B4-BE49-F238E27FC236}">
                <a16:creationId xmlns:a16="http://schemas.microsoft.com/office/drawing/2014/main" id="{EFFB010D-871B-4551-AC08-72BEB61FE5F5}"/>
              </a:ext>
            </a:extLst>
          </p:cNvPr>
          <p:cNvSpPr>
            <a:spLocks noGrp="1"/>
          </p:cNvSpPr>
          <p:nvPr>
            <p:ph idx="1"/>
          </p:nvPr>
        </p:nvSpPr>
        <p:spPr>
          <a:xfrm>
            <a:off x="838200" y="1825625"/>
            <a:ext cx="10698018" cy="4843030"/>
          </a:xfrm>
        </p:spPr>
        <p:txBody>
          <a:bodyPr>
            <a:normAutofit/>
          </a:bodyPr>
          <a:lstStyle/>
          <a:p>
            <a:r>
              <a:rPr lang="en-US" dirty="0"/>
              <a:t>A </a:t>
            </a:r>
            <a:r>
              <a:rPr lang="en-US" b="1" dirty="0"/>
              <a:t>node</a:t>
            </a:r>
            <a:r>
              <a:rPr lang="en-US" dirty="0"/>
              <a:t> is a PC/computer/host</a:t>
            </a:r>
          </a:p>
          <a:p>
            <a:endParaRPr lang="en-US" dirty="0"/>
          </a:p>
          <a:p>
            <a:r>
              <a:rPr lang="en-US" dirty="0"/>
              <a:t>A </a:t>
            </a:r>
            <a:r>
              <a:rPr lang="en-US" b="1" dirty="0"/>
              <a:t>hosts</a:t>
            </a:r>
            <a:r>
              <a:rPr lang="en-US" dirty="0"/>
              <a:t> file specifies authentication information for relevant nodes</a:t>
            </a:r>
          </a:p>
          <a:p>
            <a:pPr lvl="1"/>
            <a:r>
              <a:rPr lang="en-US" dirty="0"/>
              <a:t>Similar to, but not to be confused with, the "/</a:t>
            </a:r>
            <a:r>
              <a:rPr lang="en-US" dirty="0" err="1"/>
              <a:t>etc</a:t>
            </a:r>
            <a:r>
              <a:rPr lang="en-US" dirty="0"/>
              <a:t>/hosts" or "C:\Windows\System32\drivers\etc\hosts" file which provides a local lists of DNS mappings</a:t>
            </a:r>
          </a:p>
          <a:p>
            <a:endParaRPr lang="en-US" dirty="0"/>
          </a:p>
          <a:p>
            <a:r>
              <a:rPr lang="en-US" dirty="0"/>
              <a:t>A </a:t>
            </a:r>
            <a:r>
              <a:rPr lang="en-US" b="1" dirty="0"/>
              <a:t>playbook</a:t>
            </a:r>
            <a:r>
              <a:rPr lang="en-US" dirty="0"/>
              <a:t> is a YAML file that specifies which nodes should be manipulated, and what should be done to them</a:t>
            </a:r>
          </a:p>
        </p:txBody>
      </p:sp>
      <p:sp>
        <p:nvSpPr>
          <p:cNvPr id="4" name="Rectangle 3">
            <a:extLst>
              <a:ext uri="{FF2B5EF4-FFF2-40B4-BE49-F238E27FC236}">
                <a16:creationId xmlns:a16="http://schemas.microsoft.com/office/drawing/2014/main" id="{A482876F-95CA-4E6A-9602-6785CD18023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6DBD7FB-136F-4A98-B9B1-FDB8F56F3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2372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Virtual Machines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Reset our VMs to their base configuration</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Restore the </a:t>
            </a:r>
            <a:r>
              <a:rPr lang="en-US" sz="1800" dirty="0" err="1">
                <a:cs typeface="Courier New" panose="02070309020205020404" pitchFamily="49" charset="0"/>
              </a:rPr>
              <a:t>pfSense_Reference</a:t>
            </a:r>
            <a:r>
              <a:rPr lang="en-US" sz="1800" dirty="0">
                <a:cs typeface="Courier New" panose="02070309020205020404" pitchFamily="49" charset="0"/>
              </a:rPr>
              <a:t> VM to base</a:t>
            </a:r>
          </a:p>
          <a:p>
            <a:r>
              <a:rPr lang="en-US" sz="1800" dirty="0">
                <a:cs typeface="Courier New" panose="02070309020205020404" pitchFamily="49" charset="0"/>
              </a:rPr>
              <a:t>Restore the </a:t>
            </a:r>
            <a:r>
              <a:rPr lang="en-US" sz="1800" dirty="0" err="1">
                <a:cs typeface="Courier New" panose="02070309020205020404" pitchFamily="49" charset="0"/>
              </a:rPr>
              <a:t>CentOS_Reference</a:t>
            </a:r>
            <a:r>
              <a:rPr lang="en-US" sz="1800" dirty="0">
                <a:cs typeface="Courier New" panose="02070309020205020404" pitchFamily="49" charset="0"/>
              </a:rPr>
              <a:t> VM to base</a:t>
            </a:r>
          </a:p>
          <a:p>
            <a:r>
              <a:rPr lang="en-US" sz="1800" dirty="0">
                <a:cs typeface="Courier New" panose="02070309020205020404" pitchFamily="49" charset="0"/>
              </a:rPr>
              <a:t>Restore the </a:t>
            </a:r>
            <a:r>
              <a:rPr lang="en-US" sz="1800" dirty="0" err="1">
                <a:cs typeface="Courier New" panose="02070309020205020404" pitchFamily="49" charset="0"/>
              </a:rPr>
              <a:t>Alpine_Reference</a:t>
            </a:r>
            <a:r>
              <a:rPr lang="en-US" sz="1800" dirty="0">
                <a:cs typeface="Courier New" panose="02070309020205020404" pitchFamily="49" charset="0"/>
              </a:rPr>
              <a:t> VM to base</a:t>
            </a:r>
          </a:p>
          <a:p>
            <a:endParaRPr lang="en-US" sz="1800" dirty="0">
              <a:cs typeface="Courier New" panose="02070309020205020404" pitchFamily="49" charset="0"/>
            </a:endParaRPr>
          </a:p>
          <a:p>
            <a:r>
              <a:rPr lang="en-US" sz="1800" dirty="0">
                <a:cs typeface="Courier New" panose="02070309020205020404" pitchFamily="49" charset="0"/>
              </a:rPr>
              <a:t>Check to make sure the networking is correct:</a:t>
            </a:r>
          </a:p>
          <a:p>
            <a:pPr lvl="1"/>
            <a:r>
              <a:rPr lang="en-US" sz="1500" dirty="0" err="1">
                <a:cs typeface="Courier New" panose="02070309020205020404" pitchFamily="49" charset="0"/>
              </a:rPr>
              <a:t>pfSense_Reference</a:t>
            </a:r>
            <a:r>
              <a:rPr lang="en-US" sz="1500" dirty="0">
                <a:cs typeface="Courier New" panose="02070309020205020404" pitchFamily="49" charset="0"/>
              </a:rPr>
              <a:t>:</a:t>
            </a:r>
          </a:p>
          <a:p>
            <a:pPr lvl="2"/>
            <a:r>
              <a:rPr lang="en-US" sz="1100" dirty="0">
                <a:cs typeface="Courier New" panose="02070309020205020404" pitchFamily="49" charset="0"/>
              </a:rPr>
              <a:t>Adapter 1: NAT</a:t>
            </a:r>
          </a:p>
          <a:p>
            <a:pPr lvl="2"/>
            <a:r>
              <a:rPr lang="en-US" sz="1100" dirty="0">
                <a:cs typeface="Courier New" panose="02070309020205020404" pitchFamily="49" charset="0"/>
              </a:rPr>
              <a:t>Adapted 2: Internal Network: CS312LAN</a:t>
            </a:r>
          </a:p>
          <a:p>
            <a:pPr lvl="1"/>
            <a:r>
              <a:rPr lang="en-US" sz="1500" dirty="0" err="1">
                <a:cs typeface="Courier New" panose="02070309020205020404" pitchFamily="49" charset="0"/>
              </a:rPr>
              <a:t>CentOS_Reference</a:t>
            </a:r>
            <a:r>
              <a:rPr lang="en-US" sz="1500" dirty="0">
                <a:cs typeface="Courier New" panose="02070309020205020404" pitchFamily="49" charset="0"/>
              </a:rPr>
              <a:t>:</a:t>
            </a:r>
          </a:p>
          <a:p>
            <a:pPr lvl="2"/>
            <a:r>
              <a:rPr lang="en-US" sz="1100" dirty="0">
                <a:cs typeface="Courier New" panose="02070309020205020404" pitchFamily="49" charset="0"/>
              </a:rPr>
              <a:t>Adapter 1: Internal Network: CS312LAN</a:t>
            </a:r>
          </a:p>
          <a:p>
            <a:pPr lvl="1"/>
            <a:r>
              <a:rPr lang="en-US" sz="1500" dirty="0" err="1">
                <a:cs typeface="Courier New" panose="02070309020205020404" pitchFamily="49" charset="0"/>
              </a:rPr>
              <a:t>Alpine_Reference</a:t>
            </a:r>
            <a:r>
              <a:rPr lang="en-US" sz="1500" dirty="0">
                <a:cs typeface="Courier New" panose="02070309020205020404" pitchFamily="49" charset="0"/>
              </a:rPr>
              <a:t>:</a:t>
            </a:r>
          </a:p>
          <a:p>
            <a:pPr lvl="2"/>
            <a:r>
              <a:rPr lang="en-US" sz="1100" dirty="0">
                <a:cs typeface="Courier New" panose="02070309020205020404" pitchFamily="49" charset="0"/>
              </a:rPr>
              <a:t>Adapter 1: Internal Network: CS312LAN</a:t>
            </a:r>
          </a:p>
          <a:p>
            <a:endParaRPr lang="en-US" sz="1800" dirty="0">
              <a:cs typeface="Courier New" panose="02070309020205020404" pitchFamily="49" charset="0"/>
            </a:endParaRPr>
          </a:p>
          <a:p>
            <a:r>
              <a:rPr lang="en-US" sz="1800" dirty="0">
                <a:cs typeface="Courier New" panose="02070309020205020404" pitchFamily="49" charset="0"/>
              </a:rPr>
              <a:t>Start the </a:t>
            </a:r>
            <a:r>
              <a:rPr lang="en-US" sz="1800" dirty="0" err="1">
                <a:cs typeface="Courier New" panose="02070309020205020404" pitchFamily="49" charset="0"/>
              </a:rPr>
              <a:t>pfSense_Reference</a:t>
            </a:r>
            <a:r>
              <a:rPr lang="en-US" sz="1800" dirty="0">
                <a:cs typeface="Courier New" panose="02070309020205020404" pitchFamily="49" charset="0"/>
              </a:rPr>
              <a:t> VM</a:t>
            </a:r>
          </a:p>
          <a:p>
            <a:r>
              <a:rPr lang="en-US" sz="1800" dirty="0">
                <a:cs typeface="Courier New" panose="02070309020205020404" pitchFamily="49" charset="0"/>
              </a:rPr>
              <a:t>Start the </a:t>
            </a:r>
            <a:r>
              <a:rPr lang="en-US" sz="1800" dirty="0" err="1">
                <a:cs typeface="Courier New" panose="02070309020205020404" pitchFamily="49" charset="0"/>
              </a:rPr>
              <a:t>CentOS_Reference</a:t>
            </a:r>
            <a:r>
              <a:rPr lang="en-US" sz="1800" dirty="0">
                <a:cs typeface="Courier New" panose="02070309020205020404" pitchFamily="49" charset="0"/>
              </a:rPr>
              <a:t> VM</a:t>
            </a:r>
          </a:p>
          <a:p>
            <a:r>
              <a:rPr lang="en-US" sz="1800" dirty="0">
                <a:cs typeface="Courier New" panose="02070309020205020404" pitchFamily="49" charset="0"/>
              </a:rPr>
              <a:t>Start the </a:t>
            </a:r>
            <a:r>
              <a:rPr lang="en-US" sz="1800" dirty="0" err="1">
                <a:cs typeface="Courier New" panose="02070309020205020404" pitchFamily="49" charset="0"/>
              </a:rPr>
              <a:t>Alpine_Reference</a:t>
            </a:r>
            <a:r>
              <a:rPr lang="en-US" sz="1800" dirty="0">
                <a:cs typeface="Courier New" panose="02070309020205020404" pitchFamily="49" charset="0"/>
              </a:rPr>
              <a:t> VM</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94521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Controller and Node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Reset our CentOS CLI to its base configuration</a:t>
            </a:r>
          </a:p>
          <a:p>
            <a:endParaRPr lang="en-US" sz="1800" dirty="0"/>
          </a:p>
          <a:p>
            <a:r>
              <a:rPr lang="en-US" sz="1800" dirty="0"/>
              <a:t>On our node VM:</a:t>
            </a:r>
            <a:br>
              <a:rPr lang="en-US" sz="1800" dirty="0"/>
            </a:br>
            <a:r>
              <a:rPr lang="en-US" sz="1800" dirty="0"/>
              <a:t>Get the IP address of the Alpine VM</a:t>
            </a:r>
            <a:br>
              <a:rPr lang="en-US" sz="1800" dirty="0"/>
            </a:br>
            <a:endParaRPr lang="en-US" sz="1800" dirty="0"/>
          </a:p>
          <a:p>
            <a:endParaRPr lang="en-US" sz="1800" dirty="0"/>
          </a:p>
          <a:p>
            <a:r>
              <a:rPr lang="en-US" sz="1800" dirty="0"/>
              <a:t>On our controller VM:</a:t>
            </a:r>
            <a:br>
              <a:rPr lang="en-US" sz="1800" dirty="0"/>
            </a:br>
            <a:r>
              <a:rPr lang="en-US" sz="1800" dirty="0"/>
              <a:t>Lets test the network state (use the node IP)</a:t>
            </a:r>
          </a:p>
          <a:p>
            <a:endParaRPr lang="en-US" sz="1800" dirty="0"/>
          </a:p>
          <a:p>
            <a:r>
              <a:rPr lang="en-US" sz="1800" dirty="0"/>
              <a:t>Now on the controller VM, let's install ansible!</a:t>
            </a:r>
            <a:br>
              <a:rPr lang="en-US" sz="1800" dirty="0"/>
            </a:br>
            <a:r>
              <a:rPr lang="en-US" sz="1800" dirty="0"/>
              <a:t>That's a lot of Python goo that gets installed!</a:t>
            </a:r>
          </a:p>
          <a:p>
            <a:pPr marL="0" indent="0">
              <a:buNone/>
            </a:pPr>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On the CentOS VM, log in: u: </a:t>
            </a:r>
            <a:r>
              <a:rPr lang="en-US" sz="1800" dirty="0" err="1">
                <a:cs typeface="Courier New" panose="02070309020205020404" pitchFamily="49" charset="0"/>
              </a:rPr>
              <a:t>centosuser</a:t>
            </a:r>
            <a:r>
              <a:rPr lang="en-US" sz="1800" dirty="0">
                <a:cs typeface="Courier New" panose="02070309020205020404" pitchFamily="49" charset="0"/>
              </a:rPr>
              <a:t>, p: password</a:t>
            </a:r>
          </a:p>
          <a:p>
            <a:r>
              <a:rPr lang="en-US" sz="1800" dirty="0">
                <a:cs typeface="Courier New" panose="02070309020205020404" pitchFamily="49" charset="0"/>
              </a:rPr>
              <a:t>On the Alpine VM, log in: u: root, p: password</a:t>
            </a:r>
          </a:p>
          <a:p>
            <a:r>
              <a:rPr lang="en-US" sz="1800" dirty="0">
                <a:cs typeface="Courier New" panose="02070309020205020404" pitchFamily="49" charset="0"/>
              </a:rPr>
              <a:t>On the Alpine VM:</a:t>
            </a:r>
            <a:br>
              <a:rPr lang="en-US" sz="1800" dirty="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cs typeface="Courier New" panose="02070309020205020404" pitchFamily="49" charset="0"/>
              </a:rPr>
              <a:t>On the CentOS VM:</a:t>
            </a:r>
            <a:br>
              <a:rPr lang="en-US" sz="1800" dirty="0">
                <a:cs typeface="Courier New" panose="02070309020205020404" pitchFamily="49" charset="0"/>
              </a:rPr>
            </a:br>
            <a:r>
              <a:rPr lang="en-US" sz="1800" dirty="0">
                <a:latin typeface="Courier New" panose="02070309020205020404" pitchFamily="49" charset="0"/>
                <a:cs typeface="Courier New" panose="02070309020205020404" pitchFamily="49" charset="0"/>
              </a:rPr>
              <a:t>$ ping 192.168.1.XXX</a:t>
            </a:r>
          </a:p>
          <a:p>
            <a:endParaRPr lang="en-US" sz="1800" dirty="0">
              <a:cs typeface="Courier New" panose="02070309020205020404" pitchFamily="49" charset="0"/>
            </a:endParaRPr>
          </a:p>
          <a:p>
            <a:r>
              <a:rPr lang="en-US" sz="1800" dirty="0">
                <a:cs typeface="Courier New" panose="02070309020205020404" pitchFamily="49" charset="0"/>
              </a:rPr>
              <a:t>On the CentOS VM:</a:t>
            </a:r>
            <a:br>
              <a:rPr lang="en-US" sz="1800" dirty="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 install -y ansible</a:t>
            </a:r>
            <a:endParaRPr lang="en-US" sz="1800" dirty="0">
              <a:cs typeface="Courier New" panose="02070309020205020404" pitchFamily="49" charset="0"/>
            </a:endParaRP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5024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RSA SSH Keys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Ansible works with RSA SSH keys, and we now need to set some up</a:t>
            </a:r>
          </a:p>
          <a:p>
            <a:pPr lvl="1"/>
            <a:r>
              <a:rPr lang="en-US" sz="1400" dirty="0"/>
              <a:t>It can use passwords, too, but they have to be saved in plain text on your system. Ick!</a:t>
            </a:r>
          </a:p>
          <a:p>
            <a:pPr lvl="1"/>
            <a:endParaRPr lang="en-US" sz="100" dirty="0"/>
          </a:p>
          <a:p>
            <a:endParaRPr lang="en-US" sz="800" dirty="0"/>
          </a:p>
          <a:p>
            <a:r>
              <a:rPr lang="en-US" sz="1800" dirty="0"/>
              <a:t>Generate two things: our private RSA key, and a public shareable one</a:t>
            </a:r>
          </a:p>
          <a:p>
            <a:pPr marL="0" indent="0">
              <a:buNone/>
            </a:pPr>
            <a:endParaRPr lang="en-US" sz="800" dirty="0"/>
          </a:p>
          <a:p>
            <a:pPr marL="0" indent="0">
              <a:buNone/>
            </a:pPr>
            <a:endParaRPr lang="en-US" sz="1050" dirty="0"/>
          </a:p>
          <a:p>
            <a:r>
              <a:rPr lang="en-US" sz="1800" dirty="0"/>
              <a:t>Copy our public RSA key from our controller to our node; note that this data is normally appended to this file, but since we're the first entry in it, we can just create it</a:t>
            </a:r>
          </a:p>
          <a:p>
            <a:r>
              <a:rPr lang="en-US" sz="1800" dirty="0"/>
              <a:t>FYI: Ideally, you'd:</a:t>
            </a:r>
          </a:p>
          <a:p>
            <a:pPr lvl="1"/>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chmod</a:t>
            </a:r>
            <a:r>
              <a:rPr lang="en-US" sz="1800" dirty="0">
                <a:latin typeface="Courier New" panose="02070309020205020404" pitchFamily="49" charset="0"/>
                <a:cs typeface="Courier New" panose="02070309020205020404" pitchFamily="49" charset="0"/>
              </a:rPr>
              <a:t> 600 ~/.</a:t>
            </a:r>
            <a:r>
              <a:rPr lang="en-US" sz="1800" dirty="0" err="1">
                <a:latin typeface="Courier New" panose="02070309020205020404" pitchFamily="49" charset="0"/>
                <a:cs typeface="Courier New" panose="02070309020205020404" pitchFamily="49" charset="0"/>
              </a:rPr>
              <a:t>ssh</a:t>
            </a:r>
            <a:endParaRPr lang="en-US" sz="18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On our controller:</a:t>
            </a:r>
          </a:p>
          <a:p>
            <a:endParaRPr lang="en-US" sz="1800" dirty="0">
              <a:latin typeface="Calibri" panose="020F0502020204030204" pitchFamily="34" charset="0"/>
              <a:cs typeface="Calibri" panose="020F0502020204030204" pitchFamily="34"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-keygen -t </a:t>
            </a:r>
            <a:r>
              <a:rPr lang="en-US" sz="1800" dirty="0" err="1">
                <a:latin typeface="Courier New" panose="02070309020205020404" pitchFamily="49" charset="0"/>
                <a:cs typeface="Courier New" panose="02070309020205020404" pitchFamily="49" charset="0"/>
              </a:rPr>
              <a:t>rsa</a:t>
            </a:r>
            <a:endParaRPr lang="en-US" sz="1800" dirty="0">
              <a:latin typeface="Courier New" panose="02070309020205020404" pitchFamily="49" charset="0"/>
              <a:cs typeface="Courier New" panose="02070309020205020404" pitchFamily="49" charset="0"/>
            </a:endParaRPr>
          </a:p>
          <a:p>
            <a:pPr lvl="1"/>
            <a:r>
              <a:rPr lang="en-US" sz="1400" dirty="0">
                <a:latin typeface="Calibri" panose="020F0502020204030204" pitchFamily="34" charset="0"/>
                <a:cs typeface="Calibri" panose="020F0502020204030204" pitchFamily="34" charset="0"/>
              </a:rPr>
              <a:t>Hit enter three times to accept default storage location, and no passphrase associated with this key</a:t>
            </a:r>
          </a:p>
          <a:p>
            <a:pPr lvl="1"/>
            <a:endParaRPr lang="en-US" sz="1400" dirty="0">
              <a:latin typeface="Calibri" panose="020F0502020204030204" pitchFamily="34" charset="0"/>
              <a:cs typeface="Calibri" panose="020F0502020204030204" pitchFamily="34" charset="0"/>
            </a:endParaRPr>
          </a:p>
          <a:p>
            <a:pPr lvl="1"/>
            <a:endParaRPr lang="en-US" sz="200" dirty="0">
              <a:latin typeface="Calibri" panose="020F0502020204030204" pitchFamily="34" charset="0"/>
              <a:cs typeface="Calibri" panose="020F0502020204030204" pitchFamily="34"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/id_rsa.pub root@192.168.1.XXX:/root/.</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authorized_keys</a:t>
            </a:r>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412436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SSH Connection</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test our new SSH key setup</a:t>
            </a:r>
          </a:p>
          <a:p>
            <a:r>
              <a:rPr lang="en-US" sz="1800" dirty="0"/>
              <a:t>This should just log in with no password needed</a:t>
            </a:r>
          </a:p>
          <a:p>
            <a:endParaRPr lang="en-US" sz="1800" dirty="0"/>
          </a:p>
          <a:p>
            <a:endParaRPr lang="en-US" sz="1800" dirty="0"/>
          </a:p>
          <a:p>
            <a:r>
              <a:rPr lang="en-US" sz="1800" dirty="0"/>
              <a:t>Remember that the Alpine VM has had a toggle thrown that allows the root account to SSH in (this is usually disabled)</a:t>
            </a:r>
          </a:p>
          <a:p>
            <a:endParaRPr lang="en-US" sz="1800" dirty="0"/>
          </a:p>
          <a:p>
            <a:r>
              <a:rPr lang="en-US" sz="1800" dirty="0"/>
              <a:t>Log back off the node VM from our controller VM</a:t>
            </a:r>
          </a:p>
          <a:p>
            <a:endParaRPr lang="en-US" sz="1800" dirty="0"/>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hlinkClick r:id="rId2"/>
              </a:rPr>
              <a:t>root@192.168.1.XXX</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pPr marL="0" indent="0">
              <a:buNone/>
            </a:pP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exit</a:t>
            </a:r>
          </a:p>
          <a:p>
            <a:endParaRPr lang="en-US" sz="1800" dirty="0">
              <a:cs typeface="Courier New" panose="02070309020205020404" pitchFamily="49" charset="0"/>
            </a:endParaRP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6889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Ping All the Things/Nodes!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Build a hosts file called hosts.ini</a:t>
            </a:r>
            <a:br>
              <a:rPr lang="en-US" sz="1800" dirty="0">
                <a:cs typeface="Courier New" panose="02070309020205020404" pitchFamily="49" charset="0"/>
              </a:rPr>
            </a:br>
            <a:br>
              <a:rPr lang="en-US" sz="1800" dirty="0">
                <a:cs typeface="Courier New" panose="02070309020205020404" pitchFamily="49" charset="0"/>
              </a:rPr>
            </a:br>
            <a:endParaRPr lang="en-US" sz="1800" dirty="0">
              <a:cs typeface="Courier New" panose="02070309020205020404" pitchFamily="49" charset="0"/>
            </a:endParaRPr>
          </a:p>
          <a:p>
            <a:r>
              <a:rPr lang="en-US" sz="1800" dirty="0">
                <a:cs typeface="Courier New" panose="02070309020205020404" pitchFamily="49" charset="0"/>
              </a:rPr>
              <a:t>Examine the hosts.ini file</a:t>
            </a:r>
          </a:p>
          <a:p>
            <a:pPr lvl="1"/>
            <a:r>
              <a:rPr lang="en-US" sz="1400" dirty="0">
                <a:cs typeface="Courier New" panose="02070309020205020404" pitchFamily="49" charset="0"/>
              </a:rPr>
              <a:t>All nodes are specified under "</a:t>
            </a:r>
            <a:r>
              <a:rPr lang="en-US" sz="1400" dirty="0" err="1">
                <a:cs typeface="Courier New" panose="02070309020205020404" pitchFamily="49" charset="0"/>
              </a:rPr>
              <a:t>mynodes</a:t>
            </a:r>
            <a:r>
              <a:rPr lang="en-US" sz="1400" dirty="0">
                <a:cs typeface="Courier New" panose="02070309020205020404" pitchFamily="49" charset="0"/>
              </a:rPr>
              <a:t>" (just one right now)</a:t>
            </a:r>
          </a:p>
          <a:p>
            <a:pPr lvl="1"/>
            <a:r>
              <a:rPr lang="en-US" sz="1400" dirty="0">
                <a:cs typeface="Courier New" panose="02070309020205020404" pitchFamily="49" charset="0"/>
              </a:rPr>
              <a:t>Our connection is </a:t>
            </a:r>
            <a:r>
              <a:rPr lang="en-US" sz="1400" dirty="0" err="1">
                <a:cs typeface="Courier New" panose="02070309020205020404" pitchFamily="49" charset="0"/>
              </a:rPr>
              <a:t>ssh</a:t>
            </a:r>
            <a:r>
              <a:rPr lang="en-US" sz="1400" dirty="0">
                <a:cs typeface="Courier New" panose="02070309020205020404" pitchFamily="49" charset="0"/>
              </a:rPr>
              <a:t>, using port 22, with user "root", and we want to use the python interpreter located at the given path</a:t>
            </a:r>
          </a:p>
          <a:p>
            <a:endParaRPr lang="en-US" sz="2200" dirty="0">
              <a:cs typeface="Courier New" panose="02070309020205020404" pitchFamily="49" charset="0"/>
            </a:endParaRPr>
          </a:p>
          <a:p>
            <a:r>
              <a:rPr lang="en-US" sz="1800" dirty="0">
                <a:cs typeface="Courier New" panose="02070309020205020404" pitchFamily="49" charset="0"/>
              </a:rPr>
              <a:t>Fire up Ansible using the "</a:t>
            </a:r>
            <a:r>
              <a:rPr lang="en-US" sz="1800" dirty="0" err="1">
                <a:cs typeface="Courier New" panose="02070309020205020404" pitchFamily="49" charset="0"/>
              </a:rPr>
              <a:t>mynodes</a:t>
            </a:r>
            <a:r>
              <a:rPr lang="en-US" sz="1800" dirty="0">
                <a:cs typeface="Courier New" panose="02070309020205020404" pitchFamily="49" charset="0"/>
              </a:rPr>
              <a:t>" group, in the hosts.ini file (-</a:t>
            </a:r>
            <a:r>
              <a:rPr lang="en-US" sz="1800" dirty="0" err="1">
                <a:cs typeface="Courier New" panose="02070309020205020404" pitchFamily="49" charset="0"/>
              </a:rPr>
              <a:t>i</a:t>
            </a:r>
            <a:r>
              <a:rPr lang="en-US" sz="1800" dirty="0">
                <a:cs typeface="Courier New" panose="02070309020205020404" pitchFamily="49" charset="0"/>
              </a:rPr>
              <a:t>), and ask them to use the module "ping" (-m)</a:t>
            </a:r>
          </a:p>
          <a:p>
            <a:pPr lvl="1"/>
            <a:r>
              <a:rPr lang="en-US" sz="1400" dirty="0">
                <a:cs typeface="Courier New" panose="02070309020205020404" pitchFamily="49" charset="0"/>
              </a:rPr>
              <a:t>More on modules coming up</a:t>
            </a:r>
          </a:p>
          <a:p>
            <a:endParaRPr lang="en-US" sz="1800" dirty="0">
              <a:cs typeface="Courier New" panose="02070309020205020404" pitchFamily="49" charset="0"/>
            </a:endParaRPr>
          </a:p>
          <a:p>
            <a:r>
              <a:rPr lang="en-US" sz="1800" dirty="0">
                <a:cs typeface="Courier New" panose="02070309020205020404" pitchFamily="49" charset="0"/>
              </a:rPr>
              <a:t>There should be a response back in red, showing that ping failed because Python wasn't installed!</a:t>
            </a:r>
          </a:p>
          <a:p>
            <a:endParaRPr lang="en-US" sz="1800" dirty="0">
              <a:cs typeface="Courier New" panose="02070309020205020404" pitchFamily="49" charset="0"/>
            </a:endParaRP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curl web.engr.oregonstate.edu/~</a:t>
            </a:r>
            <a:r>
              <a:rPr lang="en-US" sz="1800" dirty="0" err="1">
                <a:latin typeface="Courier New" panose="02070309020205020404" pitchFamily="49" charset="0"/>
                <a:cs typeface="Courier New" panose="02070309020205020404" pitchFamily="49" charset="0"/>
              </a:rPr>
              <a:t>brewsteb</a:t>
            </a:r>
            <a:r>
              <a:rPr lang="en-US" sz="1800" dirty="0">
                <a:latin typeface="Courier New" panose="02070309020205020404" pitchFamily="49" charset="0"/>
                <a:cs typeface="Courier New" panose="02070309020205020404" pitchFamily="49" charset="0"/>
              </a:rPr>
              <a:t>/CS312/ansible/hosts.ini &gt; ~/hosts.ini</a:t>
            </a:r>
          </a:p>
          <a:p>
            <a:r>
              <a:rPr lang="en-US" sz="1800" dirty="0">
                <a:latin typeface="Courier New" panose="02070309020205020404" pitchFamily="49" charset="0"/>
                <a:cs typeface="Courier New" panose="02070309020205020404" pitchFamily="49" charset="0"/>
              </a:rPr>
              <a:t>$ cat hosts.ini</a:t>
            </a:r>
          </a:p>
          <a:p>
            <a:pPr marL="457200" lvl="1" indent="0">
              <a:buNone/>
            </a:pP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ansible </a:t>
            </a:r>
            <a:r>
              <a:rPr lang="en-US" sz="1800" dirty="0" err="1">
                <a:latin typeface="Courier New" panose="02070309020205020404" pitchFamily="49" charset="0"/>
                <a:cs typeface="Courier New" panose="02070309020205020404" pitchFamily="49" charset="0"/>
              </a:rPr>
              <a:t>mynodes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./hosts.ini -m ping</a:t>
            </a: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54626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1637</Words>
  <Application>Microsoft Office PowerPoint</Application>
  <PresentationFormat>Widescreen</PresentationFormat>
  <Paragraphs>289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Copperplate Gothic Bold</vt:lpstr>
      <vt:lpstr>Courier New</vt:lpstr>
      <vt:lpstr>Office Theme</vt:lpstr>
      <vt:lpstr>Ansible</vt:lpstr>
      <vt:lpstr>Why You Need to Care</vt:lpstr>
      <vt:lpstr>Ansible Reminder</vt:lpstr>
      <vt:lpstr>Basic Ansible Elements</vt:lpstr>
      <vt:lpstr>Prepare Virtual Machines</vt:lpstr>
      <vt:lpstr>Prepare Controller and Node</vt:lpstr>
      <vt:lpstr>Set up RSA SSH Keys</vt:lpstr>
      <vt:lpstr>Test SSH Connection</vt:lpstr>
      <vt:lpstr>Ping All the Things/Nodes!</vt:lpstr>
      <vt:lpstr>Ansible Playbooks</vt:lpstr>
      <vt:lpstr>Modules &amp; Playbooks</vt:lpstr>
      <vt:lpstr>Interlude: Playbooks use YAML Files</vt:lpstr>
      <vt:lpstr>Our YAML Playbook</vt:lpstr>
      <vt:lpstr>Ansible Variables</vt:lpstr>
      <vt:lpstr>Get the Playbook and Webpage</vt:lpstr>
      <vt:lpstr>Use Our Playbook</vt:lpstr>
      <vt:lpstr>Replicate Twice!</vt:lpstr>
      <vt:lpstr>Provision All!</vt:lpstr>
      <vt:lpstr>Integrating Configuration Management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Brewster</dc:creator>
  <cp:lastModifiedBy>Benjamin Brewster</cp:lastModifiedBy>
  <cp:revision>301</cp:revision>
  <dcterms:created xsi:type="dcterms:W3CDTF">2017-10-10T22:43:05Z</dcterms:created>
  <dcterms:modified xsi:type="dcterms:W3CDTF">2018-05-14T22:44:01Z</dcterms:modified>
</cp:coreProperties>
</file>