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87" r:id="rId3"/>
    <p:sldId id="304" r:id="rId4"/>
    <p:sldId id="306" r:id="rId5"/>
    <p:sldId id="305" r:id="rId6"/>
    <p:sldId id="307" r:id="rId7"/>
    <p:sldId id="308" r:id="rId8"/>
    <p:sldId id="309" r:id="rId9"/>
    <p:sldId id="310" r:id="rId10"/>
    <p:sldId id="300" r:id="rId11"/>
    <p:sldId id="302" r:id="rId12"/>
    <p:sldId id="301" r:id="rId13"/>
    <p:sldId id="303" r:id="rId14"/>
    <p:sldId id="311" r:id="rId15"/>
    <p:sldId id="312" r:id="rId16"/>
    <p:sldId id="313" r:id="rId17"/>
    <p:sldId id="316" r:id="rId18"/>
    <p:sldId id="317" r:id="rId19"/>
    <p:sldId id="318" r:id="rId20"/>
    <p:sldId id="319" r:id="rId21"/>
    <p:sldId id="320"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00"/>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23" d="100"/>
          <a:sy n="123" d="100"/>
        </p:scale>
        <p:origin x="10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DA00-44FB-447D-9D5C-CF0C118FC249}"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476F-5F2E-4C32-945D-51E1A922663B}" type="slidenum">
              <a:rPr lang="en-US" smtClean="0"/>
              <a:t>‹#›</a:t>
            </a:fld>
            <a:endParaRPr lang="en-US"/>
          </a:p>
        </p:txBody>
      </p:sp>
    </p:spTree>
    <p:extLst>
      <p:ext uri="{BB962C8B-B14F-4D97-AF65-F5344CB8AC3E}">
        <p14:creationId xmlns:p14="http://schemas.microsoft.com/office/powerpoint/2010/main" val="403152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821A-DB3C-4164-86FD-9FCEF95B9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47BD-0BD2-43AA-90DC-4F88E2C23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535C9-9FF3-4832-9237-57D28D975FF9}"/>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78AEF9D5-EC54-4CC0-A2EB-C2F38D964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ADE9E-A751-4A27-88D8-D397D47AD6A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15685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3BBE-FD84-419A-8F30-338317D06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43572-5DD1-47F7-B3FA-B0298A8E6D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67D2F-C206-43FB-83D2-D97CB3E00CCC}"/>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E5E3CA14-E34D-41F8-B734-E92478953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E3B-8381-4422-B644-4DD72747297A}"/>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40099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0D90F-E98E-493F-AA41-E6D9E176D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CE08E2-C1E5-4D1E-ADC3-1B795703B1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4A422-6D65-4DA3-9F43-5F125668C167}"/>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9FFCEE63-1ED4-46B7-998C-DE0E66F96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EA4D7-3B4D-43EA-912C-F44AD17BC435}"/>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80878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D3EF-AF8D-40AA-B132-09E44583C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EA035-2190-4293-B30D-D56D8221EC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A11A9-1321-4721-AD18-EECD8C4B6986}"/>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15D2BFE6-8726-44FA-A37F-4A6BFB28B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23E74-08A2-446C-B50B-5F8A761FB6E6}"/>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142274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B69D-44AC-4F72-8963-27EA57B21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1E0DE-CE58-4902-BE3A-C49D401BD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61AE69-15FA-4269-99D2-114D83980D8F}"/>
              </a:ext>
            </a:extLst>
          </p:cNvPr>
          <p:cNvSpPr>
            <a:spLocks noGrp="1"/>
          </p:cNvSpPr>
          <p:nvPr>
            <p:ph type="dt" sz="half" idx="10"/>
          </p:nvPr>
        </p:nvSpPr>
        <p:spPr/>
        <p:txBody>
          <a:bodyPr/>
          <a:lstStyle/>
          <a:p>
            <a:r>
              <a:rPr lang="en-US"/>
              <a:t>Key PC Components</a:t>
            </a:r>
          </a:p>
        </p:txBody>
      </p:sp>
      <p:sp>
        <p:nvSpPr>
          <p:cNvPr id="5" name="Footer Placeholder 4">
            <a:extLst>
              <a:ext uri="{FF2B5EF4-FFF2-40B4-BE49-F238E27FC236}">
                <a16:creationId xmlns:a16="http://schemas.microsoft.com/office/drawing/2014/main" id="{4A8CECE5-7F0F-4CC4-8825-BAA492C6C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5FC6C-A020-423C-9B9D-D31F0EFFD4C4}"/>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60609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5DB9-568E-4F28-8DEB-0204194D8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6CF26-AB98-47AE-854E-693C324035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926E4-D4EB-45C5-9E06-57910F25BE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DE6B8-DDEC-43A7-8779-F4F49DFBBF10}"/>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D40839B1-B3C4-4590-B239-E1E7891A6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5EE2-03CF-49E3-AAD7-C83C8CC612FC}"/>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1885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98E1-AB51-40C7-9AE2-FB923C701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9C077-32E9-4E74-B87B-37A15803B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86CF28-66BD-47BB-B92C-A491535357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53CA1-2712-4BD7-A42C-83E82EF0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BADF06-6EA2-49AC-9B46-BF1DB1410C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D9739-610C-4D08-BC34-1BCA3FE62767}"/>
              </a:ext>
            </a:extLst>
          </p:cNvPr>
          <p:cNvSpPr>
            <a:spLocks noGrp="1"/>
          </p:cNvSpPr>
          <p:nvPr>
            <p:ph type="dt" sz="half" idx="10"/>
          </p:nvPr>
        </p:nvSpPr>
        <p:spPr/>
        <p:txBody>
          <a:bodyPr/>
          <a:lstStyle/>
          <a:p>
            <a:r>
              <a:rPr lang="en-US"/>
              <a:t>Key PC Components</a:t>
            </a:r>
          </a:p>
        </p:txBody>
      </p:sp>
      <p:sp>
        <p:nvSpPr>
          <p:cNvPr id="8" name="Footer Placeholder 7">
            <a:extLst>
              <a:ext uri="{FF2B5EF4-FFF2-40B4-BE49-F238E27FC236}">
                <a16:creationId xmlns:a16="http://schemas.microsoft.com/office/drawing/2014/main" id="{63C65E68-2C37-41FE-91C0-133FBED08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6ABFDC-13CC-4FA6-A968-0B1154683F3C}"/>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22170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623-FD4E-4F76-A621-335653FC5A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33FDBF-48AA-46F7-93B7-1847B7D17709}"/>
              </a:ext>
            </a:extLst>
          </p:cNvPr>
          <p:cNvSpPr>
            <a:spLocks noGrp="1"/>
          </p:cNvSpPr>
          <p:nvPr>
            <p:ph type="dt" sz="half" idx="10"/>
          </p:nvPr>
        </p:nvSpPr>
        <p:spPr/>
        <p:txBody>
          <a:bodyPr/>
          <a:lstStyle/>
          <a:p>
            <a:r>
              <a:rPr lang="en-US"/>
              <a:t>Key PC Components</a:t>
            </a:r>
          </a:p>
        </p:txBody>
      </p:sp>
      <p:sp>
        <p:nvSpPr>
          <p:cNvPr id="4" name="Footer Placeholder 3">
            <a:extLst>
              <a:ext uri="{FF2B5EF4-FFF2-40B4-BE49-F238E27FC236}">
                <a16:creationId xmlns:a16="http://schemas.microsoft.com/office/drawing/2014/main" id="{E030EB55-C554-465B-B764-48D9D763B7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9C08E-3EAF-494A-AEA2-5AA6F54BFD5E}"/>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241403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06885-0911-4590-A595-FC7F266AC0D8}"/>
              </a:ext>
            </a:extLst>
          </p:cNvPr>
          <p:cNvSpPr>
            <a:spLocks noGrp="1"/>
          </p:cNvSpPr>
          <p:nvPr>
            <p:ph type="dt" sz="half" idx="10"/>
          </p:nvPr>
        </p:nvSpPr>
        <p:spPr/>
        <p:txBody>
          <a:bodyPr/>
          <a:lstStyle/>
          <a:p>
            <a:r>
              <a:rPr lang="en-US"/>
              <a:t>Key PC Components</a:t>
            </a:r>
          </a:p>
        </p:txBody>
      </p:sp>
      <p:sp>
        <p:nvSpPr>
          <p:cNvPr id="3" name="Footer Placeholder 2">
            <a:extLst>
              <a:ext uri="{FF2B5EF4-FFF2-40B4-BE49-F238E27FC236}">
                <a16:creationId xmlns:a16="http://schemas.microsoft.com/office/drawing/2014/main" id="{DA9309CB-D6DD-4762-B86E-46FEA0EC20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2FB71C-CE34-4901-801D-1E7C82C4053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7200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30BB-36A2-452C-83A1-4B8E3E91B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41F9B-783C-4737-BE58-262A23ED2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1E23E7-4E08-41EA-BDEA-10B5D9E59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3D6B45-12B6-4401-9785-AB6A78270D6E}"/>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FCBAAD0C-E175-40CC-9CFE-45761B109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06255-B34C-4328-AA61-7973B8E4E1E4}"/>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229711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8F7B-7A2C-4A61-80A0-5F4CDAC78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D433D4-BA67-4972-8EEA-7E179313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4D756-709E-4C51-AA4E-5A3BFC632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DE0411-3A66-4BF4-BE05-1309F9A45A12}"/>
              </a:ext>
            </a:extLst>
          </p:cNvPr>
          <p:cNvSpPr>
            <a:spLocks noGrp="1"/>
          </p:cNvSpPr>
          <p:nvPr>
            <p:ph type="dt" sz="half" idx="10"/>
          </p:nvPr>
        </p:nvSpPr>
        <p:spPr/>
        <p:txBody>
          <a:bodyPr/>
          <a:lstStyle/>
          <a:p>
            <a:r>
              <a:rPr lang="en-US"/>
              <a:t>Key PC Components</a:t>
            </a:r>
          </a:p>
        </p:txBody>
      </p:sp>
      <p:sp>
        <p:nvSpPr>
          <p:cNvPr id="6" name="Footer Placeholder 5">
            <a:extLst>
              <a:ext uri="{FF2B5EF4-FFF2-40B4-BE49-F238E27FC236}">
                <a16:creationId xmlns:a16="http://schemas.microsoft.com/office/drawing/2014/main" id="{34400A5E-AD41-4A5D-912E-B5854BC53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F8F16-FAEB-4724-A84F-6727A37BC811}"/>
              </a:ext>
            </a:extLst>
          </p:cNvPr>
          <p:cNvSpPr>
            <a:spLocks noGrp="1"/>
          </p:cNvSpPr>
          <p:nvPr>
            <p:ph type="sldNum" sz="quarter" idx="12"/>
          </p:nvPr>
        </p:nvSpPr>
        <p:spPr/>
        <p:txBody>
          <a:bodyPr/>
          <a:lstStyle/>
          <a:p>
            <a:fld id="{8775215C-581F-4D85-9863-FC5E4EFDEB61}" type="slidenum">
              <a:rPr lang="en-US" smtClean="0"/>
              <a:t>‹#›</a:t>
            </a:fld>
            <a:endParaRPr lang="en-US"/>
          </a:p>
        </p:txBody>
      </p:sp>
    </p:spTree>
    <p:extLst>
      <p:ext uri="{BB962C8B-B14F-4D97-AF65-F5344CB8AC3E}">
        <p14:creationId xmlns:p14="http://schemas.microsoft.com/office/powerpoint/2010/main" val="326382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321CE-5337-4757-94EE-D08A33546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E2E535-5C69-48CE-8C56-7E539CBFF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A2CD6-18F3-4F05-ADE1-B19D2695A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Key PC Components</a:t>
            </a:r>
          </a:p>
        </p:txBody>
      </p:sp>
      <p:sp>
        <p:nvSpPr>
          <p:cNvPr id="5" name="Footer Placeholder 4">
            <a:extLst>
              <a:ext uri="{FF2B5EF4-FFF2-40B4-BE49-F238E27FC236}">
                <a16:creationId xmlns:a16="http://schemas.microsoft.com/office/drawing/2014/main" id="{65FE726C-2ADC-45E9-95CB-25BA3458A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499FC-2969-45AC-A2F8-ABFF7F4A6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215C-581F-4D85-9863-FC5E4EFDEB61}" type="slidenum">
              <a:rPr lang="en-US" smtClean="0"/>
              <a:t>‹#›</a:t>
            </a:fld>
            <a:endParaRPr lang="en-US"/>
          </a:p>
        </p:txBody>
      </p:sp>
    </p:spTree>
    <p:extLst>
      <p:ext uri="{BB962C8B-B14F-4D97-AF65-F5344CB8AC3E}">
        <p14:creationId xmlns:p14="http://schemas.microsoft.com/office/powerpoint/2010/main" val="39181097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vkAUYFGFtWg?t=19m30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Kali Linux</a:t>
            </a:r>
          </a:p>
        </p:txBody>
      </p:sp>
      <p:sp>
        <p:nvSpPr>
          <p:cNvPr id="3" name="Subtitle 2"/>
          <p:cNvSpPr>
            <a:spLocks noGrp="1"/>
          </p:cNvSpPr>
          <p:nvPr>
            <p:ph type="subTitle" idx="1"/>
          </p:nvPr>
        </p:nvSpPr>
        <p:spPr/>
        <p:txBody>
          <a:bodyPr/>
          <a:lstStyle/>
          <a:p>
            <a:r>
              <a:rPr lang="en-US" dirty="0"/>
              <a:t>Benjamin Brewster</a:t>
            </a:r>
          </a:p>
          <a:p>
            <a:endParaRPr lang="en-US" dirty="0"/>
          </a:p>
        </p:txBody>
      </p:sp>
      <p:sp>
        <p:nvSpPr>
          <p:cNvPr id="7" name="Rectangle 6">
            <a:extLst>
              <a:ext uri="{FF2B5EF4-FFF2-40B4-BE49-F238E27FC236}">
                <a16:creationId xmlns:a16="http://schemas.microsoft.com/office/drawing/2014/main" id="{AA6212FA-506C-4DF5-B256-54C40D189887}"/>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00CA250-A46D-4668-A54E-982EEACB6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78071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Virtual Machines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Reset our VMs to their base configuration</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Restore the </a:t>
            </a:r>
            <a:r>
              <a:rPr lang="en-US" sz="1800" dirty="0" err="1">
                <a:cs typeface="Courier New" panose="02070309020205020404" pitchFamily="49" charset="0"/>
              </a:rPr>
              <a:t>pfSense_Reference</a:t>
            </a:r>
            <a:r>
              <a:rPr lang="en-US" sz="1800" dirty="0">
                <a:cs typeface="Courier New" panose="02070309020205020404" pitchFamily="49" charset="0"/>
              </a:rPr>
              <a:t>, </a:t>
            </a:r>
            <a:r>
              <a:rPr lang="en-US" sz="1800" dirty="0" err="1">
                <a:cs typeface="Courier New" panose="02070309020205020404" pitchFamily="49" charset="0"/>
              </a:rPr>
              <a:t>Kali_Reference</a:t>
            </a:r>
            <a:r>
              <a:rPr lang="en-US" sz="1800" dirty="0">
                <a:cs typeface="Courier New" panose="02070309020205020404" pitchFamily="49" charset="0"/>
              </a:rPr>
              <a:t>, </a:t>
            </a:r>
            <a:r>
              <a:rPr lang="en-US" sz="1800" dirty="0" err="1">
                <a:cs typeface="Courier New" panose="02070309020205020404" pitchFamily="49" charset="0"/>
              </a:rPr>
              <a:t>Alpine_Reference</a:t>
            </a:r>
            <a:r>
              <a:rPr lang="en-US" sz="1800" dirty="0">
                <a:cs typeface="Courier New" panose="02070309020205020404" pitchFamily="49" charset="0"/>
              </a:rPr>
              <a:t>, and </a:t>
            </a:r>
            <a:r>
              <a:rPr lang="en-US" sz="1800" dirty="0" err="1">
                <a:cs typeface="Courier New" panose="02070309020205020404" pitchFamily="49" charset="0"/>
              </a:rPr>
              <a:t>Metasploitable</a:t>
            </a:r>
            <a:r>
              <a:rPr lang="en-US" sz="1800" dirty="0">
                <a:cs typeface="Courier New" panose="02070309020205020404" pitchFamily="49" charset="0"/>
              </a:rPr>
              <a:t> VMs to base</a:t>
            </a:r>
          </a:p>
          <a:p>
            <a:endParaRPr lang="en-US" sz="1800" dirty="0">
              <a:cs typeface="Courier New" panose="02070309020205020404" pitchFamily="49" charset="0"/>
            </a:endParaRPr>
          </a:p>
          <a:p>
            <a:r>
              <a:rPr lang="en-US" sz="1800" dirty="0">
                <a:cs typeface="Courier New" panose="02070309020205020404" pitchFamily="49" charset="0"/>
              </a:rPr>
              <a:t>Check to make sure the networking is correct:</a:t>
            </a:r>
          </a:p>
          <a:p>
            <a:pPr lvl="1"/>
            <a:r>
              <a:rPr lang="en-US" sz="1500" dirty="0" err="1">
                <a:cs typeface="Courier New" panose="02070309020205020404" pitchFamily="49" charset="0"/>
              </a:rPr>
              <a:t>pfSense_Reference</a:t>
            </a:r>
            <a:r>
              <a:rPr lang="en-US" sz="1500" dirty="0">
                <a:cs typeface="Courier New" panose="02070309020205020404" pitchFamily="49" charset="0"/>
              </a:rPr>
              <a:t>:</a:t>
            </a:r>
          </a:p>
          <a:p>
            <a:pPr lvl="2"/>
            <a:r>
              <a:rPr lang="en-US" sz="1100" dirty="0">
                <a:cs typeface="Courier New" panose="02070309020205020404" pitchFamily="49" charset="0"/>
              </a:rPr>
              <a:t>Adapter 1: NAT</a:t>
            </a:r>
          </a:p>
          <a:p>
            <a:pPr lvl="2"/>
            <a:r>
              <a:rPr lang="en-US" sz="1100" dirty="0">
                <a:cs typeface="Courier New" panose="02070309020205020404" pitchFamily="49" charset="0"/>
              </a:rPr>
              <a:t>Adapted 2: Internal Network: CS312LAN</a:t>
            </a:r>
          </a:p>
          <a:p>
            <a:pPr lvl="1"/>
            <a:r>
              <a:rPr lang="en-US" sz="1500" dirty="0" err="1">
                <a:cs typeface="Courier New" panose="02070309020205020404" pitchFamily="49" charset="0"/>
              </a:rPr>
              <a:t>Kali_Reference</a:t>
            </a:r>
            <a:r>
              <a:rPr lang="en-US" sz="1500" dirty="0">
                <a:cs typeface="Courier New" panose="02070309020205020404" pitchFamily="49" charset="0"/>
              </a:rPr>
              <a:t>:</a:t>
            </a:r>
          </a:p>
          <a:p>
            <a:pPr lvl="2"/>
            <a:r>
              <a:rPr lang="en-US" sz="1100" dirty="0">
                <a:cs typeface="Courier New" panose="02070309020205020404" pitchFamily="49" charset="0"/>
              </a:rPr>
              <a:t>Adapter 1: Internal Network: CS312LAN</a:t>
            </a:r>
          </a:p>
          <a:p>
            <a:pPr lvl="1"/>
            <a:r>
              <a:rPr lang="en-US" sz="1500" dirty="0" err="1">
                <a:cs typeface="Courier New" panose="02070309020205020404" pitchFamily="49" charset="0"/>
              </a:rPr>
              <a:t>Alpine_Reference</a:t>
            </a:r>
            <a:endParaRPr lang="en-US" sz="1500" dirty="0">
              <a:cs typeface="Courier New" panose="02070309020205020404" pitchFamily="49" charset="0"/>
            </a:endParaRPr>
          </a:p>
          <a:p>
            <a:pPr lvl="2"/>
            <a:r>
              <a:rPr lang="en-US" sz="1100" dirty="0">
                <a:cs typeface="Courier New" panose="02070309020205020404" pitchFamily="49" charset="0"/>
              </a:rPr>
              <a:t>Adapter 1: Internal Network: CS312LAN</a:t>
            </a:r>
          </a:p>
          <a:p>
            <a:pPr lvl="1"/>
            <a:r>
              <a:rPr lang="en-US" sz="1500" dirty="0" err="1">
                <a:cs typeface="Courier New" panose="02070309020205020404" pitchFamily="49" charset="0"/>
              </a:rPr>
              <a:t>Metasploitable</a:t>
            </a:r>
            <a:endParaRPr lang="en-US" sz="1500" dirty="0">
              <a:cs typeface="Courier New" panose="02070309020205020404" pitchFamily="49" charset="0"/>
            </a:endParaRPr>
          </a:p>
          <a:p>
            <a:pPr lvl="2"/>
            <a:r>
              <a:rPr lang="en-US" sz="1100" dirty="0">
                <a:cs typeface="Courier New" panose="02070309020205020404" pitchFamily="49" charset="0"/>
              </a:rPr>
              <a:t>Adapter 1: Internal Network: CS312LAN</a:t>
            </a:r>
          </a:p>
          <a:p>
            <a:endParaRPr lang="en-US" sz="1800" dirty="0">
              <a:cs typeface="Courier New" panose="02070309020205020404" pitchFamily="49" charset="0"/>
            </a:endParaRPr>
          </a:p>
          <a:p>
            <a:r>
              <a:rPr lang="en-US" sz="1800" dirty="0">
                <a:cs typeface="Courier New" panose="02070309020205020404" pitchFamily="49" charset="0"/>
              </a:rPr>
              <a:t>Start all four VMs</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9195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Virtual Machines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endParaRPr lang="en-US" sz="1800" dirty="0"/>
          </a:p>
          <a:p>
            <a:endParaRPr lang="en-US" sz="1800" dirty="0"/>
          </a:p>
          <a:p>
            <a:r>
              <a:rPr lang="en-US" sz="1800" dirty="0"/>
              <a:t>Take a look at all the built-in tools! What do you want to attack today?</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Start Kali and log in</a:t>
            </a:r>
          </a:p>
          <a:p>
            <a:pPr lvl="1"/>
            <a:r>
              <a:rPr lang="en-US" sz="1400" dirty="0">
                <a:cs typeface="Courier New" panose="02070309020205020404" pitchFamily="49" charset="0"/>
              </a:rPr>
              <a:t>u: root</a:t>
            </a:r>
          </a:p>
          <a:p>
            <a:pPr lvl="1"/>
            <a:r>
              <a:rPr lang="en-US" sz="1400" dirty="0">
                <a:cs typeface="Courier New" panose="02070309020205020404" pitchFamily="49" charset="0"/>
              </a:rPr>
              <a:t>p: password</a:t>
            </a:r>
          </a:p>
          <a:p>
            <a:endParaRPr lang="en-US" sz="1800" dirty="0">
              <a:cs typeface="Courier New" panose="02070309020205020404" pitchFamily="49" charset="0"/>
            </a:endParaRPr>
          </a:p>
          <a:p>
            <a:r>
              <a:rPr lang="en-US" sz="1800" dirty="0">
                <a:cs typeface="Courier New" panose="02070309020205020404" pitchFamily="49" charset="0"/>
              </a:rPr>
              <a:t>Examine Applications Menu</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36996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What You Do</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Key to forensic analysis, and providing proof of investigative work, is the ability to document what you do - this is built into Kali</a:t>
            </a:r>
          </a:p>
          <a:p>
            <a:r>
              <a:rPr lang="en-US" sz="1800" dirty="0"/>
              <a:t>They can be seen in the ~/Videos </a:t>
            </a:r>
            <a:r>
              <a:rPr lang="en-US" sz="1800" dirty="0" err="1"/>
              <a:t>dir</a:t>
            </a:r>
            <a:endParaRPr lang="en-US" sz="1800" dirty="0"/>
          </a:p>
          <a:p>
            <a:endParaRPr lang="en-US" sz="1800" dirty="0"/>
          </a:p>
          <a:p>
            <a:r>
              <a:rPr lang="en-US" sz="1800" dirty="0"/>
              <a:t>You can stream this too, I think. At the very least, you should totally livestream your hack of the Pentagon on Twitch</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74552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Indicate Recording option in upper right</a:t>
            </a:r>
            <a:br>
              <a:rPr lang="en-US" sz="1800" dirty="0">
                <a:cs typeface="Courier New" panose="02070309020205020404" pitchFamily="49" charset="0"/>
              </a:rPr>
            </a:br>
            <a:br>
              <a:rPr lang="en-US" sz="1800" dirty="0">
                <a:cs typeface="Courier New" panose="02070309020205020404" pitchFamily="49" charset="0"/>
              </a:rPr>
            </a:br>
            <a:endParaRPr lang="en-US" sz="1800" dirty="0">
              <a:cs typeface="Courier New" panose="02070309020205020404" pitchFamily="49" charset="0"/>
            </a:endParaRPr>
          </a:p>
          <a:p>
            <a:r>
              <a:rPr lang="en-US" sz="1800" dirty="0">
                <a:cs typeface="Courier New" panose="02070309020205020404" pitchFamily="49" charset="0"/>
              </a:rPr>
              <a:t>$ cd ~/Videos</a:t>
            </a: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20925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Network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basic ping scan (-s) on the network; doesn't do any port scanning/service discovery (-n)</a:t>
            </a:r>
          </a:p>
          <a:p>
            <a:r>
              <a:rPr lang="en-US" sz="1800" dirty="0"/>
              <a:t>A fantastic resource for finding machines. Aren't you glad we studied subnets?</a:t>
            </a:r>
          </a:p>
          <a:p>
            <a:r>
              <a:rPr lang="en-US" sz="1800" dirty="0"/>
              <a:t>Four hosts are returned, including the one we ran this on</a:t>
            </a:r>
          </a:p>
          <a:p>
            <a:r>
              <a:rPr lang="en-US" sz="1800" dirty="0"/>
              <a:t>Target an Alpine VM: do a scan using SYN packets only (-</a:t>
            </a:r>
            <a:r>
              <a:rPr lang="en-US" sz="1800" dirty="0" err="1"/>
              <a:t>sS</a:t>
            </a:r>
            <a:r>
              <a:rPr lang="en-US" sz="1800" dirty="0"/>
              <a:t>), retrieve the service type and version running on that port(-</a:t>
            </a:r>
            <a:r>
              <a:rPr lang="en-US" sz="1800" dirty="0" err="1"/>
              <a:t>sV</a:t>
            </a:r>
            <a:r>
              <a:rPr lang="en-US" sz="1800" dirty="0"/>
              <a:t>), and:</a:t>
            </a:r>
          </a:p>
          <a:p>
            <a:pPr lvl="1"/>
            <a:r>
              <a:rPr lang="en-US" sz="1400" dirty="0"/>
              <a:t>On ports 1-65535 (-p)</a:t>
            </a:r>
          </a:p>
          <a:p>
            <a:pPr lvl="1"/>
            <a:r>
              <a:rPr lang="en-US" sz="1400" dirty="0"/>
              <a:t>On the most common 1000 ports</a:t>
            </a:r>
          </a:p>
          <a:p>
            <a:pPr lvl="1"/>
            <a:r>
              <a:rPr lang="en-US" sz="1400" dirty="0"/>
              <a:t>On the most common 100 ports (-F)</a:t>
            </a:r>
          </a:p>
          <a:p>
            <a:pPr lvl="1"/>
            <a:endParaRPr lang="en-US" sz="1400" dirty="0"/>
          </a:p>
          <a:p>
            <a:r>
              <a:rPr lang="en-US" sz="1800" dirty="0"/>
              <a:t>All of these take too long!</a:t>
            </a:r>
          </a:p>
          <a:p>
            <a:pPr lvl="1"/>
            <a:endParaRPr lang="en-US" sz="1400" dirty="0"/>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sn</a:t>
            </a:r>
            <a:r>
              <a:rPr lang="en-US" sz="1800" dirty="0">
                <a:latin typeface="Courier New" panose="02070309020205020404" pitchFamily="49" charset="0"/>
                <a:cs typeface="Courier New" panose="02070309020205020404" pitchFamily="49" charset="0"/>
              </a:rPr>
              <a:t> 192.168.1.0/24</a:t>
            </a:r>
            <a:br>
              <a:rPr lang="en-US" sz="1800" dirty="0">
                <a:cs typeface="Courier New" panose="02070309020205020404" pitchFamily="49" charset="0"/>
              </a:rPr>
            </a:br>
            <a:endParaRPr lang="en-US" sz="1800" dirty="0">
              <a:cs typeface="Courier New" panose="02070309020205020404" pitchFamily="49" charset="0"/>
            </a:endParaRPr>
          </a:p>
          <a:p>
            <a:pPr marL="0" indent="0">
              <a:buNone/>
            </a:pPr>
            <a:br>
              <a:rPr lang="en-US" sz="1800" dirty="0">
                <a:cs typeface="Courier New" panose="02070309020205020404" pitchFamily="49" charset="0"/>
              </a:rPr>
            </a:br>
            <a:endParaRPr lang="en-US" sz="1800" dirty="0">
              <a:cs typeface="Courier New" panose="02070309020205020404" pitchFamily="49" charset="0"/>
            </a:endParaRPr>
          </a:p>
          <a:p>
            <a:pPr marL="0" indent="0">
              <a:buNone/>
            </a:pPr>
            <a:br>
              <a:rPr lang="en-US" sz="1800" dirty="0">
                <a:cs typeface="Courier New" panose="02070309020205020404" pitchFamily="49" charset="0"/>
              </a:rPr>
            </a:br>
            <a:endParaRPr lang="en-US" sz="1800" dirty="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a:t>
            </a:r>
            <a:r>
              <a:rPr lang="en-US" sz="1800" dirty="0">
                <a:latin typeface="Courier New" panose="02070309020205020404" pitchFamily="49" charset="0"/>
                <a:cs typeface="Courier New" panose="02070309020205020404" pitchFamily="49" charset="0"/>
              </a:rPr>
              <a:t> -p 1-65535 -</a:t>
            </a:r>
            <a:r>
              <a:rPr lang="en-US" sz="1800" dirty="0" err="1">
                <a:latin typeface="Courier New" panose="02070309020205020404" pitchFamily="49" charset="0"/>
                <a:cs typeface="Courier New" panose="02070309020205020404" pitchFamily="49" charset="0"/>
              </a:rPr>
              <a:t>sV</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AlpineVMIP</a:t>
            </a:r>
            <a:r>
              <a:rPr lang="en-US" sz="1800" dirty="0">
                <a:latin typeface="Courier New" panose="02070309020205020404" pitchFamily="49" charset="0"/>
                <a:cs typeface="Courier New" panose="02070309020205020404" pitchFamily="49" charset="0"/>
              </a:rPr>
              <a:t>&gt;</a:t>
            </a:r>
          </a:p>
          <a:p>
            <a:pPr lvl="1"/>
            <a:r>
              <a:rPr lang="en-US" sz="1400" dirty="0">
                <a:cs typeface="Courier New" panose="02070309020205020404" pitchFamily="49" charset="0"/>
              </a:rPr>
              <a:t>Takes a long time</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sV</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AlpineVMIP</a:t>
            </a:r>
            <a:r>
              <a:rPr lang="en-US" sz="1800" dirty="0">
                <a:latin typeface="Courier New" panose="02070309020205020404" pitchFamily="49" charset="0"/>
                <a:cs typeface="Courier New" panose="02070309020205020404" pitchFamily="49" charset="0"/>
              </a:rPr>
              <a:t>&gt;</a:t>
            </a:r>
            <a:endParaRPr lang="en-US" sz="1800" dirty="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sV</a:t>
            </a: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AlpineVMIP</a:t>
            </a:r>
            <a:r>
              <a:rPr lang="en-US" sz="1800" dirty="0">
                <a:latin typeface="Courier New" panose="02070309020205020404" pitchFamily="49" charset="0"/>
                <a:cs typeface="Courier New" panose="02070309020205020404" pitchFamily="49" charset="0"/>
              </a:rPr>
              <a:t>&gt;</a:t>
            </a:r>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428852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Network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By using the -T options, we can specify timing profiles. These can be specified on a per-element basis, but the profiles are fast and easy</a:t>
            </a:r>
          </a:p>
          <a:p>
            <a:pPr lvl="1"/>
            <a:r>
              <a:rPr lang="en-US" sz="1400" dirty="0"/>
              <a:t>-T5 or -T insane is for ultra-fast networks, where devices are likely to respond immediately (under 5 </a:t>
            </a:r>
            <a:r>
              <a:rPr lang="en-US" sz="1400" dirty="0" err="1"/>
              <a:t>ms</a:t>
            </a:r>
            <a:r>
              <a:rPr lang="en-US" sz="1400" dirty="0"/>
              <a:t>), employing parallel port scans</a:t>
            </a:r>
          </a:p>
          <a:p>
            <a:pPr lvl="1"/>
            <a:r>
              <a:rPr lang="en-US" sz="1400" dirty="0"/>
              <a:t>-T4 or -T aggressive is for normal high-speed networks, where devices are likely to respond in under 10 </a:t>
            </a:r>
            <a:r>
              <a:rPr lang="en-US" sz="1400" dirty="0" err="1"/>
              <a:t>ms</a:t>
            </a:r>
            <a:r>
              <a:rPr lang="en-US" sz="1400" dirty="0"/>
              <a:t>, employing parallel port scans</a:t>
            </a:r>
          </a:p>
          <a:p>
            <a:pPr lvl="1"/>
            <a:r>
              <a:rPr lang="en-US" sz="1400" dirty="0"/>
              <a:t>-T3 or -T normal is the standard mode, employing parallel port scans</a:t>
            </a:r>
          </a:p>
          <a:p>
            <a:pPr lvl="1"/>
            <a:r>
              <a:rPr lang="en-US" sz="1400" dirty="0"/>
              <a:t>-T2 or -T polite slows down the scan to use less bandwidth and target machine resources, waits 0.4 seconds between each probe</a:t>
            </a:r>
          </a:p>
          <a:p>
            <a:pPr lvl="1"/>
            <a:r>
              <a:rPr lang="en-US" sz="1400" dirty="0"/>
              <a:t>-T1 or -T sneaky is for dodging Intrusion Detection Systems (IDS), waiting 15 seconds to allow a scan to complete</a:t>
            </a:r>
          </a:p>
          <a:p>
            <a:pPr lvl="1"/>
            <a:r>
              <a:rPr lang="en-US" sz="1400" dirty="0"/>
              <a:t>-T0 or -T paranoid is for </a:t>
            </a:r>
            <a:r>
              <a:rPr lang="en-US" sz="1400" i="1" dirty="0"/>
              <a:t>really</a:t>
            </a:r>
            <a:r>
              <a:rPr lang="en-US" sz="1400" dirty="0"/>
              <a:t> dodging IDSs: it scans one port at a time, waits five minutes between sending each probe</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601905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nmap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a:t>
            </a:r>
            <a:r>
              <a:rPr lang="en-US" sz="1600" dirty="0">
                <a:latin typeface="Courier New" panose="02070309020205020404" pitchFamily="49" charset="0"/>
                <a:cs typeface="Courier New" panose="02070309020205020404" pitchFamily="49" charset="0"/>
              </a:rPr>
              <a:t> -p 1-65535 -T4 -</a:t>
            </a:r>
            <a:r>
              <a:rPr lang="en-US" sz="1600" dirty="0" err="1">
                <a:latin typeface="Courier New" panose="02070309020205020404" pitchFamily="49" charset="0"/>
                <a:cs typeface="Courier New" panose="02070309020205020404" pitchFamily="49" charset="0"/>
              </a:rPr>
              <a:t>sV</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AlpineVMIP</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nmap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a:t>
            </a:r>
            <a:r>
              <a:rPr lang="en-US" sz="1600" dirty="0">
                <a:latin typeface="Courier New" panose="02070309020205020404" pitchFamily="49" charset="0"/>
                <a:cs typeface="Courier New" panose="02070309020205020404" pitchFamily="49" charset="0"/>
              </a:rPr>
              <a:t> -F -T5 -</a:t>
            </a:r>
            <a:r>
              <a:rPr lang="en-US" sz="1600" dirty="0" err="1">
                <a:latin typeface="Courier New" panose="02070309020205020404" pitchFamily="49" charset="0"/>
                <a:cs typeface="Courier New" panose="02070309020205020404" pitchFamily="49" charset="0"/>
              </a:rPr>
              <a:t>sV</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MetaSplVMIP</a:t>
            </a:r>
            <a:r>
              <a:rPr lang="en-US" sz="1600" dirty="0">
                <a:latin typeface="Courier New" panose="02070309020205020404" pitchFamily="49" charset="0"/>
                <a:cs typeface="Courier New" panose="02070309020205020404" pitchFamily="49" charset="0"/>
              </a:rPr>
              <a:t>&gt;</a:t>
            </a:r>
          </a:p>
          <a:p>
            <a:r>
              <a:rPr lang="en-US" sz="1600" dirty="0">
                <a:cs typeface="Courier New" panose="02070309020205020404" pitchFamily="49" charset="0"/>
              </a:rPr>
              <a:t>Talk about other profiles on left</a:t>
            </a:r>
          </a:p>
          <a:p>
            <a:endParaRPr lang="en-US" sz="1600" dirty="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43697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 the Route</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Scan the most common 1000 ports for services using SYN packets (-</a:t>
            </a:r>
            <a:r>
              <a:rPr lang="en-US" sz="1800" dirty="0" err="1"/>
              <a:t>sS</a:t>
            </a:r>
            <a:r>
              <a:rPr lang="en-US" sz="1800" dirty="0"/>
              <a:t>) of an Alpine VM, quickly</a:t>
            </a:r>
            <a:br>
              <a:rPr lang="en-US" sz="1800" dirty="0"/>
            </a:br>
            <a:r>
              <a:rPr lang="en-US" sz="1800" dirty="0"/>
              <a:t> (-T4) , get the Operating System of the target (-O), and trace the route to the target (--traceroute).</a:t>
            </a:r>
          </a:p>
          <a:p>
            <a:r>
              <a:rPr lang="en-US" sz="1800" dirty="0"/>
              <a:t>The traceroute will be boring, since these are on the same node.</a:t>
            </a:r>
          </a:p>
          <a:p>
            <a:r>
              <a:rPr lang="en-US" sz="1800" dirty="0"/>
              <a:t>Get the route to that Google public server; of course, we could have just used </a:t>
            </a:r>
            <a:r>
              <a:rPr lang="en-US" sz="1800" dirty="0">
                <a:latin typeface="Courier New" panose="02070309020205020404" pitchFamily="49" charset="0"/>
                <a:cs typeface="Courier New" panose="02070309020205020404" pitchFamily="49" charset="0"/>
              </a:rPr>
              <a:t>tracert</a:t>
            </a:r>
          </a:p>
          <a:p>
            <a:r>
              <a:rPr lang="en-US" sz="1800" dirty="0">
                <a:cs typeface="Courier New" panose="02070309020205020404" pitchFamily="49" charset="0"/>
              </a:rPr>
              <a:t>Don't port scan internet hosts!</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a:t>
            </a:r>
            <a:r>
              <a:rPr lang="en-US" sz="1800" dirty="0">
                <a:latin typeface="Courier New" panose="02070309020205020404" pitchFamily="49" charset="0"/>
                <a:cs typeface="Courier New" panose="02070309020205020404" pitchFamily="49" charset="0"/>
              </a:rPr>
              <a:t> -T4 -</a:t>
            </a:r>
            <a:r>
              <a:rPr lang="en-US" sz="1800" dirty="0" err="1">
                <a:latin typeface="Courier New" panose="02070309020205020404" pitchFamily="49" charset="0"/>
                <a:cs typeface="Courier New" panose="02070309020205020404" pitchFamily="49" charset="0"/>
              </a:rPr>
              <a:t>sV</a:t>
            </a:r>
            <a:r>
              <a:rPr lang="en-US" sz="1800" dirty="0">
                <a:latin typeface="Courier New" panose="02070309020205020404" pitchFamily="49" charset="0"/>
                <a:cs typeface="Courier New" panose="02070309020205020404" pitchFamily="49" charset="0"/>
              </a:rPr>
              <a:t> -O --traceroute &lt;</a:t>
            </a:r>
            <a:r>
              <a:rPr lang="en-US" sz="1800" dirty="0" err="1">
                <a:latin typeface="Courier New" panose="02070309020205020404" pitchFamily="49" charset="0"/>
                <a:cs typeface="Courier New" panose="02070309020205020404" pitchFamily="49" charset="0"/>
              </a:rPr>
              <a:t>AlpineVMIP</a:t>
            </a:r>
            <a:r>
              <a:rPr lang="en-US" sz="1800" dirty="0">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sn</a:t>
            </a:r>
            <a:r>
              <a:rPr lang="en-US" sz="1800" dirty="0">
                <a:latin typeface="Courier New" panose="02070309020205020404" pitchFamily="49" charset="0"/>
                <a:cs typeface="Courier New" panose="02070309020205020404" pitchFamily="49" charset="0"/>
              </a:rPr>
              <a:t> --traceroute 8.8.8.8</a:t>
            </a:r>
            <a:endParaRPr lang="en-US" sz="1800" dirty="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79616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Complicated Output - Better Viewing</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Get everything for all the nodes on the network, reporting it all verbosely</a:t>
            </a:r>
          </a:p>
          <a:p>
            <a:r>
              <a:rPr lang="en-US" sz="1800" dirty="0"/>
              <a:t>Fun to watch! You can see all the scans happening</a:t>
            </a:r>
          </a:p>
          <a:p>
            <a:endParaRPr lang="en-US" sz="1800" dirty="0"/>
          </a:p>
          <a:p>
            <a:r>
              <a:rPr lang="en-US" sz="1800" dirty="0"/>
              <a:t>There are several front-ends for this. Let's use one called </a:t>
            </a:r>
            <a:r>
              <a:rPr lang="en-US" sz="1800" dirty="0" err="1">
                <a:latin typeface="Courier New" panose="02070309020205020404" pitchFamily="49" charset="0"/>
                <a:cs typeface="Courier New" panose="02070309020205020404" pitchFamily="49" charset="0"/>
              </a:rPr>
              <a:t>zenmap</a:t>
            </a:r>
            <a:r>
              <a:rPr lang="en-US" sz="1800" dirty="0"/>
              <a:t>. Note that the -A switch (added because we selected "Intense scan") adds in all at once -O, -</a:t>
            </a:r>
            <a:r>
              <a:rPr lang="en-US" sz="1800" dirty="0" err="1"/>
              <a:t>sV</a:t>
            </a:r>
            <a:r>
              <a:rPr lang="en-US" sz="1800" dirty="0"/>
              <a:t>, and --traceroute, and also --</a:t>
            </a:r>
            <a:r>
              <a:rPr lang="en-US" sz="1800" dirty="0" err="1"/>
              <a:t>sC</a:t>
            </a:r>
            <a:r>
              <a:rPr lang="en-US" sz="1800" dirty="0"/>
              <a:t> which is an intrusive scan using the default script group of the </a:t>
            </a:r>
            <a:r>
              <a:rPr lang="en-US" sz="1800" dirty="0" err="1"/>
              <a:t>nmap</a:t>
            </a:r>
            <a:r>
              <a:rPr lang="en-US" sz="1800" dirty="0"/>
              <a:t> Scanning Engine (NSE).</a:t>
            </a:r>
          </a:p>
          <a:p>
            <a:r>
              <a:rPr lang="en-US" sz="1800" dirty="0"/>
              <a:t>Note that the default script group includes intrusive scripts, and should not be run without permission! E.g., don't run it on OSU networks!</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nmap</a:t>
            </a:r>
            <a:r>
              <a:rPr lang="en-US" sz="1800" dirty="0">
                <a:latin typeface="Courier New" panose="02070309020205020404" pitchFamily="49" charset="0"/>
                <a:cs typeface="Courier New" panose="02070309020205020404" pitchFamily="49" charset="0"/>
              </a:rPr>
              <a:t> -v -</a:t>
            </a:r>
            <a:r>
              <a:rPr lang="en-US" sz="1800" dirty="0" err="1">
                <a:latin typeface="Courier New" panose="02070309020205020404" pitchFamily="49" charset="0"/>
                <a:cs typeface="Courier New" panose="02070309020205020404" pitchFamily="49" charset="0"/>
              </a:rPr>
              <a:t>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sV</a:t>
            </a:r>
            <a:r>
              <a:rPr lang="en-US" sz="1800" dirty="0">
                <a:latin typeface="Courier New" panose="02070309020205020404" pitchFamily="49" charset="0"/>
                <a:cs typeface="Courier New" panose="02070309020205020404" pitchFamily="49" charset="0"/>
              </a:rPr>
              <a:t> -T4 -O 192.168.1.0/24</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cs typeface="Courier New" panose="02070309020205020404" pitchFamily="49" charset="0"/>
            </a:endParaRPr>
          </a:p>
          <a:p>
            <a:r>
              <a:rPr lang="en-US" sz="1800" dirty="0">
                <a:cs typeface="Courier New" panose="02070309020205020404" pitchFamily="49" charset="0"/>
              </a:rPr>
              <a:t>Applications -&gt; 01 Information Gathering -&gt; </a:t>
            </a:r>
            <a:r>
              <a:rPr lang="en-US" sz="1800" dirty="0" err="1">
                <a:cs typeface="Courier New" panose="02070309020205020404" pitchFamily="49" charset="0"/>
              </a:rPr>
              <a:t>zenmap</a:t>
            </a:r>
            <a:endParaRPr lang="en-US" sz="1800" dirty="0">
              <a:cs typeface="Courier New" panose="02070309020205020404" pitchFamily="49" charset="0"/>
            </a:endParaRPr>
          </a:p>
          <a:p>
            <a:r>
              <a:rPr lang="en-US" sz="1800" dirty="0">
                <a:cs typeface="Courier New" panose="02070309020205020404" pitchFamily="49" charset="0"/>
              </a:rPr>
              <a:t>Add 192.168.1.0/24 to "Target" and click Scan</a:t>
            </a:r>
          </a:p>
          <a:p>
            <a:r>
              <a:rPr lang="en-US" sz="1800" dirty="0">
                <a:cs typeface="Courier New" panose="02070309020205020404" pitchFamily="49" charset="0"/>
              </a:rPr>
              <a:t>Once finished, Hosts will appear in the left side bar</a:t>
            </a:r>
          </a:p>
          <a:p>
            <a:r>
              <a:rPr lang="en-US" sz="1800" dirty="0">
                <a:cs typeface="Courier New" panose="02070309020205020404" pitchFamily="49" charset="0"/>
              </a:rPr>
              <a:t>Click a host, and advance through tabs on right side to show details</a:t>
            </a:r>
            <a:br>
              <a:rPr lang="en-US" sz="1800" dirty="0">
                <a:cs typeface="Courier New" panose="02070309020205020404" pitchFamily="49" charset="0"/>
              </a:rPr>
            </a:br>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10016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hashcat</a:t>
            </a:r>
            <a:endParaRPr lang="en-US" dirty="0"/>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User data is stored in /</a:t>
            </a:r>
            <a:r>
              <a:rPr lang="en-US" sz="1800" dirty="0" err="1"/>
              <a:t>etc</a:t>
            </a:r>
            <a:r>
              <a:rPr lang="en-US" sz="1800" dirty="0"/>
              <a:t>/</a:t>
            </a:r>
            <a:r>
              <a:rPr lang="en-US" sz="1800" dirty="0" err="1"/>
              <a:t>passwd</a:t>
            </a:r>
            <a:r>
              <a:rPr lang="en-US" sz="1800" dirty="0"/>
              <a:t>, but the actual passwords are stored in /</a:t>
            </a:r>
            <a:r>
              <a:rPr lang="en-US" sz="1800" dirty="0" err="1"/>
              <a:t>etc</a:t>
            </a:r>
            <a:r>
              <a:rPr lang="en-US" sz="1800" dirty="0"/>
              <a:t>/shadow, and backed up in /</a:t>
            </a:r>
            <a:r>
              <a:rPr lang="en-US" sz="1800" dirty="0" err="1"/>
              <a:t>etc</a:t>
            </a:r>
            <a:r>
              <a:rPr lang="en-US" sz="1800" dirty="0"/>
              <a:t>/shadow-</a:t>
            </a:r>
          </a:p>
          <a:p>
            <a:r>
              <a:rPr lang="en-US" sz="1800" dirty="0" err="1"/>
              <a:t>hashcat</a:t>
            </a:r>
            <a:r>
              <a:rPr lang="en-US" sz="1800" dirty="0"/>
              <a:t> needs the password encryption method, salt, and password from the shadow file, let's store it in ~/</a:t>
            </a:r>
            <a:r>
              <a:rPr lang="en-US" sz="1800" dirty="0" err="1"/>
              <a:t>targethash</a:t>
            </a:r>
            <a:endParaRPr lang="en-US" sz="1800" dirty="0"/>
          </a:p>
          <a:p>
            <a:r>
              <a:rPr lang="en-US" sz="1800" dirty="0"/>
              <a:t>We can get the type of encryption used to hash passwords in /</a:t>
            </a:r>
            <a:r>
              <a:rPr lang="en-US" sz="1800" dirty="0" err="1"/>
              <a:t>etc</a:t>
            </a:r>
            <a:r>
              <a:rPr lang="en-US" sz="1800" dirty="0"/>
              <a:t>/</a:t>
            </a:r>
            <a:r>
              <a:rPr lang="en-US" sz="1800" dirty="0" err="1"/>
              <a:t>login.defs</a:t>
            </a:r>
            <a:endParaRPr lang="en-US" sz="1800" dirty="0"/>
          </a:p>
          <a:p>
            <a:r>
              <a:rPr lang="en-US" sz="1800" dirty="0" err="1"/>
              <a:t>hashcat's</a:t>
            </a:r>
            <a:r>
              <a:rPr lang="en-US" sz="1800" dirty="0"/>
              <a:t> help command gives us the lists of hashing possibilities we can specify</a:t>
            </a:r>
          </a:p>
          <a:p>
            <a:endParaRPr lang="en-US" sz="1800" dirty="0"/>
          </a:p>
          <a:p>
            <a:r>
              <a:rPr lang="en-US" sz="1800" dirty="0"/>
              <a:t>Kali comes with a LOT of pre-stored passwords!</a:t>
            </a:r>
          </a:p>
          <a:p>
            <a:endParaRPr lang="en-US" sz="1800" dirty="0"/>
          </a:p>
          <a:p>
            <a:r>
              <a:rPr lang="en-US" sz="1800" dirty="0"/>
              <a:t>Run </a:t>
            </a:r>
            <a:r>
              <a:rPr lang="en-US" sz="1800" dirty="0" err="1"/>
              <a:t>hashcat</a:t>
            </a:r>
            <a:r>
              <a:rPr lang="en-US" sz="1800" dirty="0"/>
              <a:t>, force it to run in software (--force), using encryption method 1800 (-m 1800), using a straight dictionary attack (-a 0)</a:t>
            </a:r>
          </a:p>
          <a:p>
            <a:r>
              <a:rPr lang="en-US" sz="1800" b="1" dirty="0" err="1">
                <a:cs typeface="Courier New" panose="02070309020205020404" pitchFamily="49" charset="0"/>
              </a:rPr>
              <a:t>hashcat</a:t>
            </a:r>
            <a:r>
              <a:rPr lang="en-US" sz="1800" b="1" dirty="0">
                <a:cs typeface="Courier New" panose="02070309020205020404" pitchFamily="49" charset="0"/>
              </a:rPr>
              <a:t> is an extremely fast, extremely powerful password cracker!</a:t>
            </a:r>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urier New" panose="02070309020205020404" pitchFamily="49" charset="0"/>
                <a:cs typeface="Courier New" panose="02070309020205020404" pitchFamily="49" charset="0"/>
              </a:rPr>
              <a:t>$ vi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passwd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vi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/shadow</a:t>
            </a:r>
          </a:p>
          <a:p>
            <a:r>
              <a:rPr lang="en-US" sz="1800" dirty="0">
                <a:latin typeface="Courier New" panose="02070309020205020404" pitchFamily="49" charset="0"/>
                <a:cs typeface="Courier New" panose="02070309020205020404" pitchFamily="49" charset="0"/>
              </a:rPr>
              <a:t>$ vi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/shadow-</a:t>
            </a:r>
          </a:p>
          <a:p>
            <a:r>
              <a:rPr lang="en-US" sz="1800" dirty="0">
                <a:latin typeface="Courier New" panose="02070309020205020404" pitchFamily="49" charset="0"/>
                <a:cs typeface="Courier New" panose="02070309020205020404" pitchFamily="49" charset="0"/>
              </a:rPr>
              <a:t>$ head -n 1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/shadow | cut -f 2 -d":" &gt; ~/</a:t>
            </a:r>
            <a:r>
              <a:rPr lang="en-US" sz="1800" dirty="0" err="1">
                <a:latin typeface="Courier New" panose="02070309020205020404" pitchFamily="49" charset="0"/>
                <a:cs typeface="Courier New" panose="02070309020205020404" pitchFamily="49" charset="0"/>
              </a:rPr>
              <a:t>targethash</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targethash</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vi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login.defs</a:t>
            </a:r>
            <a:endParaRPr lang="en-US" sz="1800" dirty="0">
              <a:latin typeface="Courier New" panose="02070309020205020404" pitchFamily="49" charset="0"/>
              <a:cs typeface="Courier New" panose="02070309020205020404" pitchFamily="49" charset="0"/>
            </a:endParaRPr>
          </a:p>
          <a:p>
            <a:pPr lvl="1"/>
            <a:r>
              <a:rPr lang="en-US" sz="1400" dirty="0">
                <a:cs typeface="Courier New" panose="02070309020205020404" pitchFamily="49" charset="0"/>
              </a:rPr>
              <a:t>Enter vi command </a:t>
            </a:r>
            <a:r>
              <a:rPr lang="en-US" sz="1400" dirty="0">
                <a:latin typeface="Courier New" panose="02070309020205020404" pitchFamily="49" charset="0"/>
                <a:cs typeface="Courier New" panose="02070309020205020404" pitchFamily="49" charset="0"/>
              </a:rPr>
              <a:t>/ENCRYPT</a:t>
            </a:r>
            <a:r>
              <a:rPr lang="en-US" sz="1400" dirty="0">
                <a:cs typeface="Courier New" panose="02070309020205020404" pitchFamily="49" charset="0"/>
              </a:rPr>
              <a:t> to find the encryption method line</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hashcat</a:t>
            </a:r>
            <a:r>
              <a:rPr lang="en-US" sz="1800" dirty="0">
                <a:latin typeface="Courier New" panose="02070309020205020404" pitchFamily="49" charset="0"/>
                <a:cs typeface="Courier New" panose="02070309020205020404" pitchFamily="49" charset="0"/>
              </a:rPr>
              <a:t> --help</a:t>
            </a:r>
          </a:p>
          <a:p>
            <a:pPr lvl="1"/>
            <a:r>
              <a:rPr lang="en-US" sz="1400" dirty="0">
                <a:cs typeface="Courier New" panose="02070309020205020404" pitchFamily="49" charset="0"/>
              </a:rPr>
              <a:t>Look for our encrypt method number</a:t>
            </a:r>
          </a:p>
          <a:p>
            <a:r>
              <a:rPr lang="en-US" sz="1800" dirty="0">
                <a:latin typeface="Courier New" panose="02070309020205020404" pitchFamily="49" charset="0"/>
                <a:cs typeface="Courier New" panose="02070309020205020404" pitchFamily="49" charset="0"/>
              </a:rPr>
              <a:t>$ ls -</a:t>
            </a:r>
            <a:r>
              <a:rPr lang="en-US" sz="1800" dirty="0" err="1">
                <a:latin typeface="Courier New" panose="02070309020205020404" pitchFamily="49" charset="0"/>
                <a:cs typeface="Courier New" panose="02070309020205020404" pitchFamily="49" charset="0"/>
              </a:rPr>
              <a:t>pla</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/share/wordlists</a:t>
            </a:r>
          </a:p>
          <a:p>
            <a:r>
              <a:rPr lang="en-US" sz="1800" dirty="0">
                <a:latin typeface="Courier New" panose="02070309020205020404" pitchFamily="49" charset="0"/>
                <a:cs typeface="Courier New" panose="02070309020205020404" pitchFamily="49" charset="0"/>
              </a:rPr>
              <a:t>$ vi /</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/share/wordlists/fasttrack.txt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hashcat</a:t>
            </a:r>
            <a:r>
              <a:rPr lang="en-US" sz="1800" dirty="0">
                <a:latin typeface="Courier New" panose="02070309020205020404" pitchFamily="49" charset="0"/>
                <a:cs typeface="Courier New" panose="02070309020205020404" pitchFamily="49" charset="0"/>
              </a:rPr>
              <a:t> --force -m 1800 -a 0 ~/</a:t>
            </a:r>
            <a:r>
              <a:rPr lang="en-US" sz="1800" dirty="0" err="1">
                <a:latin typeface="Courier New" panose="02070309020205020404" pitchFamily="49" charset="0"/>
                <a:cs typeface="Courier New" panose="02070309020205020404" pitchFamily="49" charset="0"/>
              </a:rPr>
              <a:t>targethash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/share/wordlists/fasttrack.txt</a:t>
            </a:r>
          </a:p>
          <a:p>
            <a:pPr lvl="1"/>
            <a:r>
              <a:rPr lang="en-US" sz="1400" dirty="0">
                <a:cs typeface="Courier New" panose="02070309020205020404" pitchFamily="49" charset="0"/>
              </a:rPr>
              <a:t>Run again, then a third time with "</a:t>
            </a:r>
            <a:r>
              <a:rPr lang="en-US" sz="1400" dirty="0">
                <a:latin typeface="Courier New" panose="02070309020205020404" pitchFamily="49" charset="0"/>
                <a:cs typeface="Courier New" panose="02070309020205020404" pitchFamily="49" charset="0"/>
              </a:rPr>
              <a:t>--show</a:t>
            </a:r>
            <a:r>
              <a:rPr lang="en-US" sz="1400" dirty="0">
                <a:cs typeface="Courier New" panose="02070309020205020404" pitchFamily="49" charset="0"/>
              </a:rPr>
              <a:t>" added</a:t>
            </a:r>
            <a:br>
              <a:rPr lang="en-US" sz="1400" dirty="0">
                <a:cs typeface="Courier New" panose="02070309020205020404" pitchFamily="49" charset="0"/>
              </a:rPr>
            </a:br>
            <a:endParaRPr lang="en-US" sz="14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375786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 Targeted Against the Strong</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With Metasploit, we can use pre-written scripts to analyze a target for exploitation, then launch various exploits against it to try to achieve various goals, which is usually to get root access</a:t>
            </a:r>
          </a:p>
          <a:p>
            <a:endParaRPr lang="en-US" sz="1800" dirty="0"/>
          </a:p>
          <a:p>
            <a:r>
              <a:rPr lang="en-US" sz="1800" dirty="0"/>
              <a:t>Note that the router doesn't give up what it is, nor does the Kali box we're using</a:t>
            </a:r>
          </a:p>
          <a:p>
            <a:r>
              <a:rPr lang="en-US" sz="1800" dirty="0"/>
              <a:t>Build up a database of attacks that are possible based on known target info; this makes new Attack menus appear on each device</a:t>
            </a:r>
          </a:p>
          <a:p>
            <a:r>
              <a:rPr lang="en-US" sz="1800" dirty="0"/>
              <a:t>This list does not give much hope, also, most can't be checked!</a:t>
            </a:r>
          </a:p>
          <a:p>
            <a:r>
              <a:rPr lang="en-US" sz="1800" dirty="0"/>
              <a:t>This fails, because Alpine ships secure, </a:t>
            </a:r>
            <a:r>
              <a:rPr lang="en-US" sz="1800" dirty="0" err="1"/>
              <a:t>yo</a:t>
            </a:r>
            <a:r>
              <a:rPr lang="en-US" sz="1800" dirty="0"/>
              <a:t>.</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Click Armitage in the left sidebar</a:t>
            </a:r>
          </a:p>
          <a:p>
            <a:r>
              <a:rPr lang="en-US" sz="1800" dirty="0">
                <a:latin typeface="Calibri" panose="020F0502020204030204" pitchFamily="34" charset="0"/>
                <a:cs typeface="Calibri" panose="020F0502020204030204" pitchFamily="34" charset="0"/>
              </a:rPr>
              <a:t>This takes a bit to start up, so be patient</a:t>
            </a:r>
          </a:p>
          <a:p>
            <a:r>
              <a:rPr lang="en-US" sz="1800" dirty="0">
                <a:latin typeface="Calibri" panose="020F0502020204030204" pitchFamily="34" charset="0"/>
                <a:cs typeface="Calibri" panose="020F0502020204030204" pitchFamily="34" charset="0"/>
              </a:rPr>
              <a:t>Click the Connect button, then Yes to start server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Click Hosts -&gt; </a:t>
            </a:r>
            <a:r>
              <a:rPr lang="en-US" sz="1800" dirty="0" err="1">
                <a:latin typeface="Calibri" panose="020F0502020204030204" pitchFamily="34" charset="0"/>
                <a:cs typeface="Calibri" panose="020F0502020204030204" pitchFamily="34" charset="0"/>
              </a:rPr>
              <a:t>Nmap</a:t>
            </a:r>
            <a:r>
              <a:rPr lang="en-US" sz="1800" dirty="0">
                <a:latin typeface="Calibri" panose="020F0502020204030204" pitchFamily="34" charset="0"/>
                <a:cs typeface="Calibri" panose="020F0502020204030204" pitchFamily="34" charset="0"/>
              </a:rPr>
              <a:t> Scan -&gt; Quick Scan (OS detect)</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Click Attacks -&gt; Find Attacks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On the Alpine VM, click Attack &gt; </a:t>
            </a:r>
            <a:r>
              <a:rPr lang="en-US" sz="1800" dirty="0" err="1">
                <a:latin typeface="Calibri" panose="020F0502020204030204" pitchFamily="34" charset="0"/>
                <a:cs typeface="Calibri" panose="020F0502020204030204" pitchFamily="34" charset="0"/>
              </a:rPr>
              <a:t>ssh</a:t>
            </a:r>
            <a:r>
              <a:rPr lang="en-US" sz="1800" dirty="0">
                <a:latin typeface="Calibri" panose="020F0502020204030204" pitchFamily="34" charset="0"/>
                <a:cs typeface="Calibri" panose="020F0502020204030204" pitchFamily="34" charset="0"/>
              </a:rPr>
              <a:t> -&gt; More... -&gt; check exploits...</a:t>
            </a:r>
          </a:p>
          <a:p>
            <a:r>
              <a:rPr lang="en-US" sz="1800" dirty="0">
                <a:latin typeface="Calibri" panose="020F0502020204030204" pitchFamily="34" charset="0"/>
                <a:cs typeface="Calibri" panose="020F0502020204030204" pitchFamily="34" charset="0"/>
              </a:rPr>
              <a:t>On the Alpine VM, click Attack &gt; </a:t>
            </a:r>
            <a:r>
              <a:rPr lang="en-US" sz="1800" dirty="0" err="1">
                <a:latin typeface="Calibri" panose="020F0502020204030204" pitchFamily="34" charset="0"/>
                <a:cs typeface="Calibri" panose="020F0502020204030204" pitchFamily="34" charset="0"/>
              </a:rPr>
              <a:t>ssh</a:t>
            </a:r>
            <a:r>
              <a:rPr lang="en-US" sz="1800" dirty="0">
                <a:latin typeface="Calibri" panose="020F0502020204030204" pitchFamily="34" charset="0"/>
                <a:cs typeface="Calibri" panose="020F0502020204030204" pitchFamily="34" charset="0"/>
              </a:rPr>
              <a:t> -&gt; </a:t>
            </a:r>
            <a:r>
              <a:rPr lang="en-US" sz="1800" dirty="0" err="1">
                <a:latin typeface="Calibri" panose="020F0502020204030204" pitchFamily="34" charset="0"/>
                <a:cs typeface="Calibri" panose="020F0502020204030204" pitchFamily="34" charset="0"/>
              </a:rPr>
              <a:t>array+vxag_vapv_privkey_privsec</a:t>
            </a:r>
            <a:r>
              <a:rPr lang="en-US" sz="1800" dirty="0">
                <a:latin typeface="Calibri" panose="020F0502020204030204" pitchFamily="34" charset="0"/>
                <a:cs typeface="Calibri" panose="020F0502020204030204" pitchFamily="34" charset="0"/>
              </a:rPr>
              <a:t>, then Launch</a:t>
            </a:r>
          </a:p>
          <a:p>
            <a:endParaRPr lang="en-US" sz="18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86835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 Targeted Against the Weak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Now let's beat up on the known-bad VM! The last line here will report a shell session 1 is open!</a:t>
            </a:r>
          </a:p>
          <a:p>
            <a:r>
              <a:rPr lang="en-US" sz="1800" dirty="0"/>
              <a:t>Check out that cool lightning - let's get a shell</a:t>
            </a:r>
          </a:p>
          <a:p>
            <a:endParaRPr lang="en-US" sz="1800" dirty="0"/>
          </a:p>
          <a:p>
            <a:r>
              <a:rPr lang="en-US" sz="1800" dirty="0"/>
              <a:t>Awesome! Now let's keep access by uploading</a:t>
            </a:r>
            <a:br>
              <a:rPr lang="en-US" sz="1800" dirty="0"/>
            </a:br>
            <a:r>
              <a:rPr lang="en-US" sz="1800" dirty="0"/>
              <a:t>an .</a:t>
            </a:r>
            <a:r>
              <a:rPr lang="en-US" sz="1800" dirty="0" err="1"/>
              <a:t>ssh</a:t>
            </a:r>
            <a:r>
              <a:rPr lang="en-US" sz="1800" dirty="0"/>
              <a:t> key that we first have to generate:</a:t>
            </a:r>
          </a:p>
          <a:p>
            <a:endParaRPr lang="en-US" dirty="0"/>
          </a:p>
          <a:p>
            <a:r>
              <a:rPr lang="en-US" sz="1800" dirty="0"/>
              <a:t>Can't see hidden files, but they're there</a:t>
            </a:r>
          </a:p>
          <a:p>
            <a:r>
              <a:rPr lang="en-US" sz="1800" dirty="0"/>
              <a:t>Find our file...</a:t>
            </a:r>
          </a:p>
          <a:p>
            <a:r>
              <a:rPr lang="en-US" sz="1800" dirty="0"/>
              <a:t>Select our file and upload it!</a:t>
            </a:r>
          </a:p>
          <a:p>
            <a:r>
              <a:rPr lang="en-US" sz="1800" dirty="0"/>
              <a:t>The uploaded file is put into the root </a:t>
            </a:r>
            <a:r>
              <a:rPr lang="en-US" sz="1800" dirty="0" err="1"/>
              <a:t>dir</a:t>
            </a:r>
            <a:endParaRPr lang="en-US" sz="1800" dirty="0"/>
          </a:p>
          <a:p>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On the </a:t>
            </a:r>
            <a:r>
              <a:rPr lang="en-US" sz="1800" dirty="0" err="1">
                <a:latin typeface="Calibri" panose="020F0502020204030204" pitchFamily="34" charset="0"/>
                <a:cs typeface="Calibri" panose="020F0502020204030204" pitchFamily="34" charset="0"/>
              </a:rPr>
              <a:t>Metasploitable</a:t>
            </a:r>
            <a:r>
              <a:rPr lang="en-US" sz="1800" dirty="0">
                <a:latin typeface="Calibri" panose="020F0502020204030204" pitchFamily="34" charset="0"/>
                <a:cs typeface="Calibri" panose="020F0502020204030204" pitchFamily="34" charset="0"/>
              </a:rPr>
              <a:t> VM, click Attack &gt; samba -&gt; </a:t>
            </a:r>
            <a:r>
              <a:rPr lang="en-US" sz="1800" dirty="0" err="1">
                <a:latin typeface="Calibri" panose="020F0502020204030204" pitchFamily="34" charset="0"/>
                <a:cs typeface="Calibri" panose="020F0502020204030204" pitchFamily="34" charset="0"/>
              </a:rPr>
              <a:t>usermap_script</a:t>
            </a:r>
            <a:r>
              <a:rPr lang="en-US" sz="1800" dirty="0">
                <a:latin typeface="Calibri" panose="020F0502020204030204" pitchFamily="34" charset="0"/>
                <a:cs typeface="Calibri" panose="020F0502020204030204" pitchFamily="34" charset="0"/>
              </a:rPr>
              <a:t>, then Launch</a:t>
            </a:r>
          </a:p>
          <a:p>
            <a:r>
              <a:rPr lang="en-US" sz="1800" dirty="0">
                <a:latin typeface="Calibri" panose="020F0502020204030204" pitchFamily="34" charset="0"/>
                <a:cs typeface="Calibri" panose="020F0502020204030204" pitchFamily="34" charset="0"/>
              </a:rPr>
              <a:t>Right-click on the hacked VM, click Shell 1 -&gt; Interact, type this in the Shell 1 tab:</a:t>
            </a:r>
          </a:p>
          <a:p>
            <a:r>
              <a:rPr lang="en-US" sz="1800" dirty="0">
                <a:latin typeface="Calibri" panose="020F0502020204030204" pitchFamily="34" charset="0"/>
                <a:cs typeface="Calibri" panose="020F0502020204030204" pitchFamily="34" charset="0"/>
              </a:rPr>
              <a:t>$ hostname</a:t>
            </a:r>
          </a:p>
          <a:p>
            <a:r>
              <a:rPr lang="en-US" sz="1800" dirty="0">
                <a:latin typeface="Calibri" panose="020F0502020204030204" pitchFamily="34" charset="0"/>
                <a:cs typeface="Calibri" panose="020F0502020204030204" pitchFamily="34" charset="0"/>
              </a:rPr>
              <a:t>On Kali VM, click Terminal:</a:t>
            </a:r>
          </a:p>
          <a:p>
            <a:pPr lvl="1"/>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ssh</a:t>
            </a:r>
            <a:r>
              <a:rPr lang="en-US" sz="1400" dirty="0">
                <a:latin typeface="Courier New" panose="02070309020205020404" pitchFamily="49" charset="0"/>
                <a:cs typeface="Courier New" panose="02070309020205020404" pitchFamily="49" charset="0"/>
              </a:rPr>
              <a:t>-keygen -t </a:t>
            </a:r>
            <a:r>
              <a:rPr lang="en-US" sz="1400" dirty="0" err="1">
                <a:latin typeface="Courier New" panose="02070309020205020404" pitchFamily="49" charset="0"/>
                <a:cs typeface="Courier New" panose="02070309020205020404" pitchFamily="49" charset="0"/>
              </a:rPr>
              <a:t>rsa</a:t>
            </a:r>
            <a:r>
              <a:rPr lang="en-US" sz="1400" dirty="0">
                <a:latin typeface="Courier New" panose="02070309020205020404" pitchFamily="49" charset="0"/>
                <a:cs typeface="Courier New" panose="02070309020205020404" pitchFamily="49" charset="0"/>
              </a:rPr>
              <a:t> -C </a:t>
            </a:r>
            <a:r>
              <a:rPr lang="en-US" sz="1400" dirty="0" err="1">
                <a:latin typeface="Courier New" panose="02070309020205020404" pitchFamily="49" charset="0"/>
                <a:cs typeface="Courier New" panose="02070309020205020404" pitchFamily="49" charset="0"/>
              </a:rPr>
              <a:t>scriptkiddylulz</a:t>
            </a:r>
            <a:endParaRPr lang="en-US" sz="1400" dirty="0">
              <a:latin typeface="Courier New" panose="02070309020205020404" pitchFamily="49" charset="0"/>
              <a:cs typeface="Courier New" panose="02070309020205020404" pitchFamily="49" charset="0"/>
            </a:endParaRPr>
          </a:p>
          <a:p>
            <a:pPr lvl="1"/>
            <a:r>
              <a:rPr lang="en-US" sz="1400" dirty="0">
                <a:latin typeface="Calibri" panose="020F0502020204030204" pitchFamily="34" charset="0"/>
                <a:cs typeface="Calibri" panose="020F0502020204030204" pitchFamily="34" charset="0"/>
              </a:rPr>
              <a:t>Enter three times</a:t>
            </a:r>
          </a:p>
          <a:p>
            <a:r>
              <a:rPr lang="en-US" sz="1800" dirty="0">
                <a:latin typeface="Calibri" panose="020F0502020204030204" pitchFamily="34" charset="0"/>
                <a:cs typeface="Calibri" panose="020F0502020204030204" pitchFamily="34" charset="0"/>
              </a:rPr>
              <a:t>Right-click on the hacked VM, click Shell 1 -&gt; Upload...</a:t>
            </a:r>
          </a:p>
          <a:p>
            <a:r>
              <a:rPr lang="en-US" sz="1800" dirty="0">
                <a:latin typeface="Calibri" panose="020F0502020204030204" pitchFamily="34" charset="0"/>
                <a:cs typeface="Calibri" panose="020F0502020204030204" pitchFamily="34" charset="0"/>
              </a:rPr>
              <a:t>Enter .</a:t>
            </a:r>
            <a:r>
              <a:rPr lang="en-US" sz="1800" dirty="0" err="1">
                <a:latin typeface="Calibri" panose="020F0502020204030204" pitchFamily="34" charset="0"/>
                <a:cs typeface="Calibri" panose="020F0502020204030204" pitchFamily="34" charset="0"/>
              </a:rPr>
              <a:t>ssh</a:t>
            </a:r>
            <a:r>
              <a:rPr lang="en-US" sz="1800" dirty="0">
                <a:latin typeface="Calibri" panose="020F0502020204030204" pitchFamily="34" charset="0"/>
                <a:cs typeface="Calibri" panose="020F0502020204030204" pitchFamily="34" charset="0"/>
              </a:rPr>
              <a:t> in the File Name field, and hit Open</a:t>
            </a:r>
          </a:p>
          <a:p>
            <a:r>
              <a:rPr lang="en-US" sz="1800" dirty="0">
                <a:latin typeface="Calibri" panose="020F0502020204030204" pitchFamily="34" charset="0"/>
                <a:cs typeface="Calibri" panose="020F0502020204030204" pitchFamily="34" charset="0"/>
              </a:rPr>
              <a:t>Select id_rsa.pub and hit Open</a:t>
            </a:r>
          </a:p>
          <a:p>
            <a:r>
              <a:rPr lang="en-US" sz="1800" dirty="0">
                <a:latin typeface="Calibri" panose="020F0502020204030204" pitchFamily="34" charset="0"/>
                <a:cs typeface="Calibri" panose="020F0502020204030204" pitchFamily="34" charset="0"/>
              </a:rPr>
              <a:t>In the Hacked Shell 1:</a:t>
            </a:r>
          </a:p>
          <a:p>
            <a:pPr lvl="1"/>
            <a:r>
              <a:rPr lang="en-US" sz="1400" dirty="0">
                <a:latin typeface="Courier New" panose="02070309020205020404" pitchFamily="49" charset="0"/>
                <a:cs typeface="Courier New" panose="02070309020205020404" pitchFamily="49" charset="0"/>
              </a:rPr>
              <a:t>$ ls -</a:t>
            </a:r>
            <a:r>
              <a:rPr lang="en-US" sz="1400" dirty="0" err="1">
                <a:latin typeface="Courier New" panose="02070309020205020404" pitchFamily="49" charset="0"/>
                <a:cs typeface="Courier New" panose="02070309020205020404" pitchFamily="49" charset="0"/>
              </a:rPr>
              <a:t>pla</a:t>
            </a:r>
            <a:r>
              <a:rPr lang="en-US" sz="1400" dirty="0">
                <a:latin typeface="Courier New" panose="02070309020205020404" pitchFamily="49" charset="0"/>
                <a:cs typeface="Courier New" panose="02070309020205020404" pitchFamily="49" charset="0"/>
              </a:rPr>
              <a:t> /id*</a:t>
            </a:r>
          </a:p>
          <a:p>
            <a:endParaRPr lang="en-US" sz="18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7163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a:t>
            </a:r>
          </a:p>
        </p:txBody>
      </p:sp>
      <p:sp>
        <p:nvSpPr>
          <p:cNvPr id="3" name="Content Placeholder 2"/>
          <p:cNvSpPr>
            <a:spLocks noGrp="1"/>
          </p:cNvSpPr>
          <p:nvPr>
            <p:ph idx="1"/>
          </p:nvPr>
        </p:nvSpPr>
        <p:spPr/>
        <p:txBody>
          <a:bodyPr/>
          <a:lstStyle/>
          <a:p>
            <a:r>
              <a:rPr lang="en-US" dirty="0"/>
              <a:t>Because someday you’ll have to:</a:t>
            </a:r>
          </a:p>
          <a:p>
            <a:pPr lvl="1"/>
            <a:r>
              <a:rPr lang="en-US" dirty="0"/>
              <a:t>Feel really awesome</a:t>
            </a:r>
          </a:p>
          <a:p>
            <a:pPr lvl="1"/>
            <a:r>
              <a:rPr lang="en-US" dirty="0"/>
              <a:t>Protect your systems</a:t>
            </a:r>
          </a:p>
          <a:p>
            <a:pPr lvl="1"/>
            <a:r>
              <a:rPr lang="en-US" dirty="0"/>
              <a:t>Show someone else why they need to protect their systems</a:t>
            </a:r>
          </a:p>
          <a:p>
            <a:pPr lvl="1"/>
            <a:r>
              <a:rPr lang="en-US" dirty="0"/>
              <a:t>Get into a computer that you're supposed to be in, but lost access</a:t>
            </a:r>
          </a:p>
          <a:p>
            <a:pPr lvl="1"/>
            <a:r>
              <a:rPr lang="en-US" dirty="0"/>
              <a:t>Get into a computer that you're not supposed to be in, so that you can commit federal wire-fraud and do a nickel in San Quentin</a:t>
            </a:r>
          </a:p>
          <a:p>
            <a:pPr lvl="1"/>
            <a:endParaRPr lang="en-US" dirty="0">
              <a:solidFill>
                <a:srgbClr val="FF0000"/>
              </a:solidFill>
            </a:endParaRP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6988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 Targeted Against the Weak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Before we start moving things around, what kind of access do we have, here?</a:t>
            </a:r>
          </a:p>
          <a:p>
            <a:r>
              <a:rPr lang="en-US" sz="1800" dirty="0">
                <a:latin typeface="Calibri" panose="020F0502020204030204" pitchFamily="34" charset="0"/>
                <a:cs typeface="Calibri" panose="020F0502020204030204" pitchFamily="34" charset="0"/>
              </a:rPr>
              <a:t>Since we're root, we need to move this key into root's .</a:t>
            </a:r>
            <a:r>
              <a:rPr lang="en-US" sz="1800" dirty="0" err="1">
                <a:latin typeface="Calibri" panose="020F0502020204030204" pitchFamily="34" charset="0"/>
                <a:cs typeface="Calibri" panose="020F0502020204030204" pitchFamily="34" charset="0"/>
              </a:rPr>
              <a:t>ssh</a:t>
            </a:r>
            <a:r>
              <a:rPr lang="en-US" sz="1800" dirty="0">
                <a:latin typeface="Calibri" panose="020F0502020204030204" pitchFamily="34" charset="0"/>
                <a:cs typeface="Calibri" panose="020F0502020204030204" pitchFamily="34" charset="0"/>
              </a:rPr>
              <a:t> directory</a:t>
            </a:r>
          </a:p>
          <a:p>
            <a:r>
              <a:rPr lang="en-US" sz="1800" dirty="0">
                <a:latin typeface="Calibri" panose="020F0502020204030204" pitchFamily="34" charset="0"/>
                <a:cs typeface="Calibri" panose="020F0502020204030204" pitchFamily="34" charset="0"/>
              </a:rPr>
              <a:t>Move the file to where it's supposed to be!</a:t>
            </a:r>
          </a:p>
          <a:p>
            <a:r>
              <a:rPr lang="en-US" sz="1800" dirty="0">
                <a:latin typeface="Calibri" panose="020F0502020204030204" pitchFamily="34" charset="0"/>
                <a:cs typeface="Calibri" panose="020F0502020204030204" pitchFamily="34" charset="0"/>
              </a:rPr>
              <a:t>Go there ourselves</a:t>
            </a:r>
          </a:p>
          <a:p>
            <a:r>
              <a:rPr lang="en-US" sz="1800" dirty="0">
                <a:latin typeface="Calibri" panose="020F0502020204030204" pitchFamily="34" charset="0"/>
                <a:cs typeface="Calibri" panose="020F0502020204030204" pitchFamily="34" charset="0"/>
              </a:rPr>
              <a:t>See the file</a:t>
            </a:r>
            <a:endParaRPr lang="en-US" sz="14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All in the Hacked Shell 1:</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whoami</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mv /id_rsa.pub /root/.</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id_rsa.pub.lulz</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cd /root/.</a:t>
            </a:r>
            <a:r>
              <a:rPr lang="en-US" sz="1800" dirty="0" err="1">
                <a:latin typeface="Courier New" panose="02070309020205020404" pitchFamily="49" charset="0"/>
                <a:cs typeface="Courier New" panose="02070309020205020404" pitchFamily="49" charset="0"/>
              </a:rPr>
              <a:t>ssh</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ls -</a:t>
            </a:r>
            <a:r>
              <a:rPr lang="en-US" sz="1800" dirty="0" err="1">
                <a:latin typeface="Courier New" panose="02070309020205020404" pitchFamily="49" charset="0"/>
                <a:cs typeface="Courier New" panose="02070309020205020404" pitchFamily="49" charset="0"/>
              </a:rPr>
              <a:t>pla</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id_rsa.pub.lulz</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authorized_keys</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id_rsa.pub.lulz</a:t>
            </a:r>
            <a:r>
              <a:rPr lang="en-US" sz="1800" dirty="0">
                <a:latin typeface="Courier New" panose="02070309020205020404" pitchFamily="49" charset="0"/>
                <a:cs typeface="Courier New" panose="02070309020205020404" pitchFamily="49" charset="0"/>
              </a:rPr>
              <a:t> &gt;&gt; ./</a:t>
            </a:r>
            <a:r>
              <a:rPr lang="en-US" sz="1800" dirty="0" err="1">
                <a:latin typeface="Courier New" panose="02070309020205020404" pitchFamily="49" charset="0"/>
                <a:cs typeface="Courier New" panose="02070309020205020404" pitchFamily="49" charset="0"/>
              </a:rPr>
              <a:t>authorized_keys</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authorized_keys</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id_rsa.pub.lulz</a:t>
            </a:r>
            <a:endParaRPr lang="en-US" sz="1800" dirty="0">
              <a:latin typeface="Courier New" panose="02070309020205020404" pitchFamily="49" charset="0"/>
              <a:cs typeface="Courier New" panose="02070309020205020404" pitchFamily="49" charset="0"/>
            </a:endParaRPr>
          </a:p>
          <a:p>
            <a:r>
              <a:rPr lang="en-US" sz="1800" dirty="0">
                <a:latin typeface="Calibri" panose="020F0502020204030204" pitchFamily="34" charset="0"/>
                <a:cs typeface="Calibri" panose="020F0502020204030204" pitchFamily="34" charset="0"/>
              </a:rPr>
              <a:t>Right-click on the hacked VM, click Shell 1 -&gt; Disconnect</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11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 Targeted Against the Weak</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Start up a terminal</a:t>
            </a:r>
          </a:p>
          <a:p>
            <a:r>
              <a:rPr lang="en-US" sz="1800" dirty="0">
                <a:latin typeface="Calibri" panose="020F0502020204030204" pitchFamily="34" charset="0"/>
                <a:cs typeface="Calibri" panose="020F0502020204030204" pitchFamily="34" charset="0"/>
              </a:rPr>
              <a:t>SSH our way in! Revel in our new-found power!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You could do things now like:</a:t>
            </a:r>
          </a:p>
          <a:p>
            <a:pPr lvl="1"/>
            <a:r>
              <a:rPr lang="en-US" sz="1400" dirty="0">
                <a:latin typeface="Calibri" panose="020F0502020204030204" pitchFamily="34" charset="0"/>
                <a:cs typeface="Calibri" panose="020F0502020204030204" pitchFamily="34" charset="0"/>
              </a:rPr>
              <a:t>Change passwords, including root, though this could tip our hand. We don't know the root password, but we can authenticate automatically without knowing it thanks to the SSH key we placed</a:t>
            </a:r>
          </a:p>
          <a:p>
            <a:pPr lvl="1"/>
            <a:r>
              <a:rPr lang="en-US" sz="1400" dirty="0">
                <a:latin typeface="Calibri" panose="020F0502020204030204" pitchFamily="34" charset="0"/>
                <a:cs typeface="Calibri" panose="020F0502020204030204" pitchFamily="34" charset="0"/>
              </a:rPr>
              <a:t>Poison DNS entries in /</a:t>
            </a:r>
            <a:r>
              <a:rPr lang="en-US" sz="1400" dirty="0" err="1">
                <a:latin typeface="Calibri" panose="020F0502020204030204" pitchFamily="34" charset="0"/>
                <a:cs typeface="Calibri" panose="020F0502020204030204" pitchFamily="34" charset="0"/>
              </a:rPr>
              <a:t>etc</a:t>
            </a:r>
            <a:r>
              <a:rPr lang="en-US" sz="1400" dirty="0">
                <a:latin typeface="Calibri" panose="020F0502020204030204" pitchFamily="34" charset="0"/>
                <a:cs typeface="Calibri" panose="020F0502020204030204" pitchFamily="34" charset="0"/>
              </a:rPr>
              <a:t>/hosts  -&gt; -&gt; -&gt; -&gt;</a:t>
            </a:r>
          </a:p>
          <a:p>
            <a:pPr lvl="1"/>
            <a:r>
              <a:rPr lang="en-US" sz="1400" dirty="0">
                <a:latin typeface="Calibri" panose="020F0502020204030204" pitchFamily="34" charset="0"/>
                <a:cs typeface="Calibri" panose="020F0502020204030204" pitchFamily="34" charset="0"/>
              </a:rPr>
              <a:t>Steal files</a:t>
            </a:r>
          </a:p>
          <a:p>
            <a:pPr lvl="1"/>
            <a:r>
              <a:rPr lang="en-US" sz="1400" dirty="0">
                <a:latin typeface="Calibri" panose="020F0502020204030204" pitchFamily="34" charset="0"/>
                <a:cs typeface="Calibri" panose="020F0502020204030204" pitchFamily="34" charset="0"/>
              </a:rPr>
              <a:t>Upload additional, more secrete exploits</a:t>
            </a:r>
          </a:p>
          <a:p>
            <a:pPr lvl="1"/>
            <a:r>
              <a:rPr lang="en-US" sz="1400" dirty="0">
                <a:latin typeface="Calibri" panose="020F0502020204030204" pitchFamily="34" charset="0"/>
                <a:cs typeface="Calibri" panose="020F0502020204030204" pitchFamily="34" charset="0"/>
              </a:rPr>
              <a:t>Connect from here to other machines</a:t>
            </a:r>
          </a:p>
          <a:p>
            <a:pPr lvl="1"/>
            <a:r>
              <a:rPr lang="en-US" sz="1400" dirty="0">
                <a:latin typeface="Calibri" panose="020F0502020204030204" pitchFamily="34" charset="0"/>
                <a:cs typeface="Calibri" panose="020F0502020204030204" pitchFamily="34" charset="0"/>
              </a:rPr>
              <a:t>Delete everything on the machine</a:t>
            </a:r>
          </a:p>
          <a:p>
            <a:pPr lvl="1"/>
            <a:endParaRPr lang="en-US" sz="10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94323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Applications -&gt; Favorites -&gt; Terminal</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 root@192.168.1.23</a:t>
            </a:r>
          </a:p>
          <a:p>
            <a:pPr lvl="1"/>
            <a:r>
              <a:rPr lang="en-US" sz="1600" dirty="0">
                <a:latin typeface="Calibri" panose="020F0502020204030204" pitchFamily="34" charset="0"/>
                <a:cs typeface="Calibri" panose="020F0502020204030204" pitchFamily="34" charset="0"/>
              </a:rPr>
              <a:t>Answer yes, like normal</a:t>
            </a:r>
          </a:p>
          <a:p>
            <a:endParaRPr lang="en-US" sz="22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In the Hacked Shell 1:</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nslookup</a:t>
            </a:r>
            <a:r>
              <a:rPr lang="en-US" sz="1800" dirty="0">
                <a:latin typeface="Courier New" panose="02070309020205020404" pitchFamily="49" charset="0"/>
                <a:cs typeface="Courier New" panose="02070309020205020404" pitchFamily="49" charset="0"/>
              </a:rPr>
              <a:t> www.google.com</a:t>
            </a:r>
          </a:p>
          <a:p>
            <a:r>
              <a:rPr lang="en-US" sz="1800" dirty="0">
                <a:latin typeface="Calibri" panose="020F0502020204030204" pitchFamily="34" charset="0"/>
                <a:cs typeface="Calibri" panose="020F0502020204030204" pitchFamily="34" charset="0"/>
              </a:rPr>
              <a:t>Replace this line in /</a:t>
            </a:r>
            <a:r>
              <a:rPr lang="en-US" sz="1800" dirty="0" err="1">
                <a:latin typeface="Calibri" panose="020F0502020204030204" pitchFamily="34" charset="0"/>
                <a:cs typeface="Calibri" panose="020F0502020204030204" pitchFamily="34" charset="0"/>
              </a:rPr>
              <a:t>etc</a:t>
            </a:r>
            <a:r>
              <a:rPr lang="en-US" sz="1800" dirty="0">
                <a:latin typeface="Calibri" panose="020F0502020204030204" pitchFamily="34" charset="0"/>
                <a:cs typeface="Calibri" panose="020F0502020204030204" pitchFamily="34" charset="0"/>
              </a:rPr>
              <a:t>/hosts:</a:t>
            </a:r>
          </a:p>
          <a:p>
            <a:pPr lvl="1"/>
            <a:r>
              <a:rPr lang="en-US" sz="1600" dirty="0">
                <a:latin typeface="Courier New" panose="02070309020205020404" pitchFamily="49" charset="0"/>
                <a:cs typeface="Courier New" panose="02070309020205020404" pitchFamily="49" charset="0"/>
              </a:rPr>
              <a:t>127.0.0.1 	localhost </a:t>
            </a:r>
          </a:p>
          <a:p>
            <a:r>
              <a:rPr lang="en-US" sz="1800" dirty="0">
                <a:latin typeface="Calibri" panose="020F0502020204030204" pitchFamily="34" charset="0"/>
                <a:cs typeface="Calibri" panose="020F0502020204030204" pitchFamily="34" charset="0"/>
              </a:rPr>
              <a:t>With this line:</a:t>
            </a:r>
          </a:p>
          <a:p>
            <a:pPr lvl="1"/>
            <a:r>
              <a:rPr lang="en-US" sz="1600" dirty="0">
                <a:latin typeface="Courier New" panose="02070309020205020404" pitchFamily="49" charset="0"/>
                <a:cs typeface="Courier New" panose="02070309020205020404" pitchFamily="49" charset="0"/>
              </a:rPr>
              <a:t>74.125.197.106	localhost</a:t>
            </a:r>
          </a:p>
          <a:p>
            <a:endParaRPr lang="en-US" sz="22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819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a:xfrm>
            <a:off x="838201" y="1825625"/>
            <a:ext cx="4430086" cy="4351338"/>
          </a:xfrm>
        </p:spPr>
        <p:txBody>
          <a:bodyPr/>
          <a:lstStyle/>
          <a:p>
            <a:r>
              <a:rPr lang="en-US" dirty="0"/>
              <a:t>Patch your systems!</a:t>
            </a:r>
          </a:p>
          <a:p>
            <a:r>
              <a:rPr lang="en-US" dirty="0"/>
              <a:t>Known how to scan your systems for vulnerabilities</a:t>
            </a:r>
          </a:p>
          <a:p>
            <a:r>
              <a:rPr lang="en-US" dirty="0"/>
              <a:t>Demonstrate vulnerabilities to employers and clients to show them you mean business, as a white hat - and that the next person won't be wearing white</a:t>
            </a:r>
          </a:p>
          <a:p>
            <a:r>
              <a:rPr lang="en-US" dirty="0"/>
              <a:t>Kali is amazing</a:t>
            </a:r>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5" name="Picture 4">
            <a:extLst>
              <a:ext uri="{FF2B5EF4-FFF2-40B4-BE49-F238E27FC236}">
                <a16:creationId xmlns:a16="http://schemas.microsoft.com/office/drawing/2014/main" id="{BC7D8E9A-8392-4588-9C41-9EEEDFB5D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868" y="1530302"/>
            <a:ext cx="6525569" cy="4350379"/>
          </a:xfrm>
          <a:prstGeom prst="rect">
            <a:avLst/>
          </a:prstGeom>
        </p:spPr>
      </p:pic>
    </p:spTree>
    <p:extLst>
      <p:ext uri="{BB962C8B-B14F-4D97-AF65-F5344CB8AC3E}">
        <p14:creationId xmlns:p14="http://schemas.microsoft.com/office/powerpoint/2010/main" val="1142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We're In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p:txBody>
          <a:bodyPr/>
          <a:lstStyle/>
          <a:p>
            <a:r>
              <a:rPr lang="en-US" dirty="0"/>
              <a:t>The situation: You're in the matrix, what do you do?</a:t>
            </a:r>
          </a:p>
          <a:p>
            <a:r>
              <a:rPr lang="en-US" dirty="0"/>
              <a:t>How do we find out what else is in the network?</a:t>
            </a:r>
          </a:p>
          <a:p>
            <a:endParaRPr lang="en-US" dirty="0"/>
          </a:p>
          <a:p>
            <a:r>
              <a:rPr lang="en-US" dirty="0"/>
              <a:t>Can I finally use all those stupidly awesome hacker graphics, for which I nor anyone else has any usage license for? If a license could even be found for such a thing?</a:t>
            </a:r>
          </a:p>
          <a:p>
            <a:r>
              <a:rPr lang="en-US" dirty="0"/>
              <a:t>Required music, </a:t>
            </a:r>
            <a:r>
              <a:rPr lang="en-US" dirty="0" err="1"/>
              <a:t>Skrillex</a:t>
            </a:r>
            <a:r>
              <a:rPr lang="en-US" dirty="0"/>
              <a:t>:</a:t>
            </a:r>
          </a:p>
          <a:p>
            <a:pPr lvl="1"/>
            <a:r>
              <a:rPr lang="en-US" dirty="0">
                <a:hlinkClick r:id="rId2"/>
              </a:rPr>
              <a:t>https://youtu.be/vkAUYFGFtWg?t=19m30s</a:t>
            </a:r>
            <a:endParaRPr lang="en-US" dirty="0"/>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45514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We're In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p:txBody>
          <a:bodyPr/>
          <a:lstStyle/>
          <a:p>
            <a:r>
              <a:rPr lang="en-US" dirty="0"/>
              <a:t>The situation: You're in the matrix, what do you do?</a:t>
            </a:r>
          </a:p>
          <a:p>
            <a:r>
              <a:rPr lang="en-US" dirty="0"/>
              <a:t>How do we find out what else is in the network?</a:t>
            </a:r>
          </a:p>
          <a:p>
            <a:endParaRPr lang="en-US" dirty="0"/>
          </a:p>
          <a:p>
            <a:r>
              <a:rPr lang="en-US" dirty="0"/>
              <a:t>Can I finally use all those stupidly awesome hacker graphics, for which I nor anyone else has any usage license for? If a license could even be found for such a thing?</a:t>
            </a:r>
          </a:p>
          <a:p>
            <a:r>
              <a:rPr lang="en-US" dirty="0"/>
              <a:t>Required music genre and band: Dubstep's </a:t>
            </a:r>
            <a:r>
              <a:rPr lang="en-US" dirty="0" err="1"/>
              <a:t>Skrillex</a:t>
            </a:r>
            <a:r>
              <a:rPr lang="en-US" dirty="0"/>
              <a:t>, e.g. "Scary Monsters and Nice Sprites"</a:t>
            </a:r>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5" name="Picture 4">
            <a:extLst>
              <a:ext uri="{FF2B5EF4-FFF2-40B4-BE49-F238E27FC236}">
                <a16:creationId xmlns:a16="http://schemas.microsoft.com/office/drawing/2014/main" id="{16A083F6-1BF7-4251-974A-03F5715D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607" y="2939526"/>
            <a:ext cx="6365007" cy="4243338"/>
          </a:xfrm>
          <a:prstGeom prst="rect">
            <a:avLst/>
          </a:prstGeom>
        </p:spPr>
      </p:pic>
    </p:spTree>
    <p:extLst>
      <p:ext uri="{BB962C8B-B14F-4D97-AF65-F5344CB8AC3E}">
        <p14:creationId xmlns:p14="http://schemas.microsoft.com/office/powerpoint/2010/main" val="22764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60C-C270-43FC-940F-810395C4D754}"/>
              </a:ext>
            </a:extLst>
          </p:cNvPr>
          <p:cNvSpPr>
            <a:spLocks noGrp="1"/>
          </p:cNvSpPr>
          <p:nvPr>
            <p:ph type="title"/>
          </p:nvPr>
        </p:nvSpPr>
        <p:spPr/>
        <p:txBody>
          <a:bodyPr/>
          <a:lstStyle/>
          <a:p>
            <a:r>
              <a:rPr lang="en-US" dirty="0"/>
              <a:t>Dangers</a:t>
            </a:r>
          </a:p>
        </p:txBody>
      </p:sp>
      <p:sp>
        <p:nvSpPr>
          <p:cNvPr id="3" name="Content Placeholder 2">
            <a:extLst>
              <a:ext uri="{FF2B5EF4-FFF2-40B4-BE49-F238E27FC236}">
                <a16:creationId xmlns:a16="http://schemas.microsoft.com/office/drawing/2014/main" id="{B0E14E79-85E4-4143-9128-84B614071AD6}"/>
              </a:ext>
            </a:extLst>
          </p:cNvPr>
          <p:cNvSpPr>
            <a:spLocks noGrp="1"/>
          </p:cNvSpPr>
          <p:nvPr>
            <p:ph idx="1"/>
          </p:nvPr>
        </p:nvSpPr>
        <p:spPr/>
        <p:txBody>
          <a:bodyPr/>
          <a:lstStyle/>
          <a:p>
            <a:r>
              <a:rPr lang="en-US" dirty="0"/>
              <a:t>Some of these tools hit systems </a:t>
            </a:r>
            <a:r>
              <a:rPr lang="en-US" i="1" dirty="0"/>
              <a:t>really hard</a:t>
            </a:r>
            <a:endParaRPr lang="en-US" dirty="0"/>
          </a:p>
          <a:p>
            <a:pPr lvl="1"/>
            <a:r>
              <a:rPr lang="en-US" dirty="0"/>
              <a:t>I ran a fully-armed </a:t>
            </a:r>
            <a:r>
              <a:rPr lang="en-US" dirty="0" err="1">
                <a:latin typeface="Courier New" panose="02070309020205020404" pitchFamily="49" charset="0"/>
                <a:cs typeface="Courier New" panose="02070309020205020404" pitchFamily="49" charset="0"/>
              </a:rPr>
              <a:t>nmap</a:t>
            </a:r>
            <a:r>
              <a:rPr lang="en-US" dirty="0"/>
              <a:t> scan on my work network once, and it:</a:t>
            </a:r>
          </a:p>
          <a:p>
            <a:pPr lvl="2"/>
            <a:r>
              <a:rPr lang="en-US" dirty="0"/>
              <a:t>Crashed a customer's PC</a:t>
            </a:r>
          </a:p>
          <a:p>
            <a:pPr lvl="2"/>
            <a:r>
              <a:rPr lang="en-US" dirty="0"/>
              <a:t>Cause the printer to start spitting out test and blank pages</a:t>
            </a:r>
          </a:p>
          <a:p>
            <a:pPr lvl="2"/>
            <a:r>
              <a:rPr lang="en-US" dirty="0"/>
              <a:t>Locked up a switch</a:t>
            </a:r>
          </a:p>
          <a:p>
            <a:pPr lvl="2"/>
            <a:r>
              <a:rPr lang="en-US" dirty="0"/>
              <a:t>These aren't a joke: it's in the man pages for </a:t>
            </a:r>
            <a:r>
              <a:rPr lang="en-US" dirty="0" err="1"/>
              <a:t>nmap</a:t>
            </a:r>
            <a:r>
              <a:rPr lang="en-US" dirty="0"/>
              <a:t>!</a:t>
            </a:r>
          </a:p>
          <a:p>
            <a:endParaRPr lang="en-US" dirty="0"/>
          </a:p>
          <a:p>
            <a:r>
              <a:rPr lang="en-US" dirty="0"/>
              <a:t>Danger: system administrators watch for use of these tools on their networks</a:t>
            </a:r>
          </a:p>
          <a:p>
            <a:r>
              <a:rPr lang="en-US" dirty="0"/>
              <a:t>Do not run these on OSU networks! Run them on our VMs instead!</a:t>
            </a:r>
          </a:p>
          <a:p>
            <a:endParaRPr lang="en-US" dirty="0"/>
          </a:p>
          <a:p>
            <a:endParaRPr lang="en-US" dirty="0"/>
          </a:p>
        </p:txBody>
      </p:sp>
      <p:sp>
        <p:nvSpPr>
          <p:cNvPr id="4" name="Rectangle 3">
            <a:extLst>
              <a:ext uri="{FF2B5EF4-FFF2-40B4-BE49-F238E27FC236}">
                <a16:creationId xmlns:a16="http://schemas.microsoft.com/office/drawing/2014/main" id="{E9FC5F34-59CA-45F1-A122-ED762E5E30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862AD50-B541-48AB-BD0F-C480E577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39330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60C-C270-43FC-940F-810395C4D754}"/>
              </a:ext>
            </a:extLst>
          </p:cNvPr>
          <p:cNvSpPr>
            <a:spLocks noGrp="1"/>
          </p:cNvSpPr>
          <p:nvPr>
            <p:ph type="title"/>
          </p:nvPr>
        </p:nvSpPr>
        <p:spPr/>
        <p:txBody>
          <a:bodyPr/>
          <a:lstStyle/>
          <a:p>
            <a:r>
              <a:rPr lang="en-US" dirty="0"/>
              <a:t>Dangers</a:t>
            </a:r>
          </a:p>
        </p:txBody>
      </p:sp>
      <p:sp>
        <p:nvSpPr>
          <p:cNvPr id="3" name="Content Placeholder 2">
            <a:extLst>
              <a:ext uri="{FF2B5EF4-FFF2-40B4-BE49-F238E27FC236}">
                <a16:creationId xmlns:a16="http://schemas.microsoft.com/office/drawing/2014/main" id="{B0E14E79-85E4-4143-9128-84B614071AD6}"/>
              </a:ext>
            </a:extLst>
          </p:cNvPr>
          <p:cNvSpPr>
            <a:spLocks noGrp="1"/>
          </p:cNvSpPr>
          <p:nvPr>
            <p:ph idx="1"/>
          </p:nvPr>
        </p:nvSpPr>
        <p:spPr/>
        <p:txBody>
          <a:bodyPr>
            <a:normAutofit/>
          </a:bodyPr>
          <a:lstStyle/>
          <a:p>
            <a:r>
              <a:rPr lang="en-US" dirty="0"/>
              <a:t>Some of these tools hit systems </a:t>
            </a:r>
            <a:r>
              <a:rPr lang="en-US" i="1" dirty="0"/>
              <a:t>really hard</a:t>
            </a:r>
            <a:endParaRPr lang="en-US" dirty="0"/>
          </a:p>
          <a:p>
            <a:pPr lvl="1"/>
            <a:r>
              <a:rPr lang="en-US" dirty="0"/>
              <a:t>I ran a fully-armed </a:t>
            </a:r>
            <a:r>
              <a:rPr lang="en-US" dirty="0" err="1"/>
              <a:t>nmap</a:t>
            </a:r>
            <a:r>
              <a:rPr lang="en-US" dirty="0"/>
              <a:t> scan on my work network once, and it:</a:t>
            </a:r>
          </a:p>
          <a:p>
            <a:pPr lvl="2"/>
            <a:r>
              <a:rPr lang="en-US" dirty="0"/>
              <a:t>Crashed a customer's PC</a:t>
            </a:r>
          </a:p>
          <a:p>
            <a:pPr lvl="2"/>
            <a:r>
              <a:rPr lang="en-US" dirty="0"/>
              <a:t>Cause the printer to start spitting out test and blank pages</a:t>
            </a:r>
          </a:p>
          <a:p>
            <a:pPr lvl="2"/>
            <a:r>
              <a:rPr lang="en-US" dirty="0"/>
              <a:t>Locked up a switch</a:t>
            </a:r>
          </a:p>
          <a:p>
            <a:pPr lvl="2"/>
            <a:r>
              <a:rPr lang="en-US" dirty="0"/>
              <a:t>These aren't a joke: it's in the man pages for </a:t>
            </a:r>
            <a:r>
              <a:rPr lang="en-US" dirty="0" err="1"/>
              <a:t>nmap</a:t>
            </a:r>
            <a:r>
              <a:rPr lang="en-US" dirty="0"/>
              <a:t>!</a:t>
            </a:r>
          </a:p>
          <a:p>
            <a:endParaRPr lang="en-US" dirty="0"/>
          </a:p>
          <a:p>
            <a:r>
              <a:rPr lang="en-US" dirty="0"/>
              <a:t>Danger: system administrators watch for use of these tools on their networks</a:t>
            </a:r>
          </a:p>
          <a:p>
            <a:r>
              <a:rPr lang="en-US" dirty="0"/>
              <a:t>Do not run these on OSU networks! Run them on our VMs instead!</a:t>
            </a:r>
          </a:p>
          <a:p>
            <a:endParaRPr lang="en-US" dirty="0"/>
          </a:p>
          <a:p>
            <a:endParaRPr lang="en-US" dirty="0"/>
          </a:p>
        </p:txBody>
      </p:sp>
      <p:sp>
        <p:nvSpPr>
          <p:cNvPr id="4" name="Rectangle 3">
            <a:extLst>
              <a:ext uri="{FF2B5EF4-FFF2-40B4-BE49-F238E27FC236}">
                <a16:creationId xmlns:a16="http://schemas.microsoft.com/office/drawing/2014/main" id="{E9FC5F34-59CA-45F1-A122-ED762E5E30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862AD50-B541-48AB-BD0F-C480E577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A5774DC1-F630-4313-B432-357080953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200" y="1027906"/>
            <a:ext cx="9156800" cy="5155279"/>
          </a:xfrm>
          <a:prstGeom prst="rect">
            <a:avLst/>
          </a:prstGeom>
        </p:spPr>
      </p:pic>
    </p:spTree>
    <p:extLst>
      <p:ext uri="{BB962C8B-B14F-4D97-AF65-F5344CB8AC3E}">
        <p14:creationId xmlns:p14="http://schemas.microsoft.com/office/powerpoint/2010/main" val="160863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60C-C270-43FC-940F-810395C4D754}"/>
              </a:ext>
            </a:extLst>
          </p:cNvPr>
          <p:cNvSpPr>
            <a:spLocks noGrp="1"/>
          </p:cNvSpPr>
          <p:nvPr>
            <p:ph type="title"/>
          </p:nvPr>
        </p:nvSpPr>
        <p:spPr/>
        <p:txBody>
          <a:bodyPr/>
          <a:lstStyle/>
          <a:p>
            <a:r>
              <a:rPr lang="en-US" dirty="0"/>
              <a:t>Mapping with </a:t>
            </a:r>
            <a:r>
              <a:rPr lang="en-US" dirty="0" err="1"/>
              <a:t>nmap</a:t>
            </a:r>
            <a:endParaRPr lang="en-US" dirty="0"/>
          </a:p>
        </p:txBody>
      </p:sp>
      <p:sp>
        <p:nvSpPr>
          <p:cNvPr id="3" name="Content Placeholder 2">
            <a:extLst>
              <a:ext uri="{FF2B5EF4-FFF2-40B4-BE49-F238E27FC236}">
                <a16:creationId xmlns:a16="http://schemas.microsoft.com/office/drawing/2014/main" id="{B0E14E79-85E4-4143-9128-84B614071AD6}"/>
              </a:ext>
            </a:extLst>
          </p:cNvPr>
          <p:cNvSpPr>
            <a:spLocks noGrp="1"/>
          </p:cNvSpPr>
          <p:nvPr>
            <p:ph idx="1"/>
          </p:nvPr>
        </p:nvSpPr>
        <p:spPr/>
        <p:txBody>
          <a:bodyPr/>
          <a:lstStyle/>
          <a:p>
            <a:r>
              <a:rPr lang="en-US" dirty="0"/>
              <a:t>The end-all, be-all tool is </a:t>
            </a:r>
            <a:r>
              <a:rPr lang="en-US" b="1" dirty="0" err="1">
                <a:latin typeface="Courier New" panose="02070309020205020404" pitchFamily="49" charset="0"/>
                <a:cs typeface="Courier New" panose="02070309020205020404" pitchFamily="49" charset="0"/>
              </a:rPr>
              <a:t>nmap</a:t>
            </a:r>
            <a:r>
              <a:rPr lang="en-US" dirty="0"/>
              <a:t>, written by Gordon "Fyodor" Lyon and released September 1997</a:t>
            </a:r>
          </a:p>
          <a:p>
            <a:r>
              <a:rPr lang="en-US" dirty="0"/>
              <a:t>Featured in 12 movies, including The Matrix Reloaded</a:t>
            </a:r>
          </a:p>
        </p:txBody>
      </p:sp>
      <p:sp>
        <p:nvSpPr>
          <p:cNvPr id="4" name="Rectangle 3">
            <a:extLst>
              <a:ext uri="{FF2B5EF4-FFF2-40B4-BE49-F238E27FC236}">
                <a16:creationId xmlns:a16="http://schemas.microsoft.com/office/drawing/2014/main" id="{E9FC5F34-59CA-45F1-A122-ED762E5E30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862AD50-B541-48AB-BD0F-C480E577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A1525876-0BFA-42CC-94AC-1CC710FEB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326" y="3548306"/>
            <a:ext cx="9673347" cy="3367211"/>
          </a:xfrm>
          <a:prstGeom prst="rect">
            <a:avLst/>
          </a:prstGeom>
        </p:spPr>
      </p:pic>
    </p:spTree>
    <p:extLst>
      <p:ext uri="{BB962C8B-B14F-4D97-AF65-F5344CB8AC3E}">
        <p14:creationId xmlns:p14="http://schemas.microsoft.com/office/powerpoint/2010/main" val="39997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60C-C270-43FC-940F-810395C4D754}"/>
              </a:ext>
            </a:extLst>
          </p:cNvPr>
          <p:cNvSpPr>
            <a:spLocks noGrp="1"/>
          </p:cNvSpPr>
          <p:nvPr>
            <p:ph type="title"/>
          </p:nvPr>
        </p:nvSpPr>
        <p:spPr/>
        <p:txBody>
          <a:bodyPr/>
          <a:lstStyle/>
          <a:p>
            <a:r>
              <a:rPr lang="en-US" dirty="0"/>
              <a:t>Mapping with </a:t>
            </a:r>
            <a:r>
              <a:rPr lang="en-US" dirty="0" err="1">
                <a:latin typeface="Courier New" panose="02070309020205020404" pitchFamily="49" charset="0"/>
                <a:cs typeface="Courier New" panose="02070309020205020404" pitchFamily="49" charset="0"/>
              </a:rPr>
              <a:t>nmap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0E14E79-85E4-4143-9128-84B614071AD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nmap</a:t>
            </a:r>
            <a:r>
              <a:rPr lang="en-US" dirty="0"/>
              <a:t> does the following:</a:t>
            </a:r>
          </a:p>
          <a:p>
            <a:pPr lvl="1"/>
            <a:r>
              <a:rPr lang="en-US" dirty="0"/>
              <a:t>Host discovery</a:t>
            </a:r>
          </a:p>
          <a:p>
            <a:pPr lvl="1"/>
            <a:r>
              <a:rPr lang="en-US" dirty="0"/>
              <a:t>Port discovery aka port scanning</a:t>
            </a:r>
          </a:p>
          <a:p>
            <a:pPr lvl="1"/>
            <a:r>
              <a:rPr lang="en-US" dirty="0"/>
              <a:t>Service discovery</a:t>
            </a:r>
          </a:p>
          <a:p>
            <a:pPr lvl="1"/>
            <a:r>
              <a:rPr lang="en-US" dirty="0"/>
              <a:t>OS detection</a:t>
            </a:r>
          </a:p>
          <a:p>
            <a:pPr lvl="1"/>
            <a:r>
              <a:rPr lang="en-US" dirty="0"/>
              <a:t>Retrieve MAC address</a:t>
            </a:r>
          </a:p>
          <a:p>
            <a:pPr lvl="1"/>
            <a:r>
              <a:rPr lang="en-US" dirty="0"/>
              <a:t>Vulnerability detection with other scripts</a:t>
            </a:r>
          </a:p>
        </p:txBody>
      </p:sp>
      <p:sp>
        <p:nvSpPr>
          <p:cNvPr id="4" name="Rectangle 3">
            <a:extLst>
              <a:ext uri="{FF2B5EF4-FFF2-40B4-BE49-F238E27FC236}">
                <a16:creationId xmlns:a16="http://schemas.microsoft.com/office/drawing/2014/main" id="{E9FC5F34-59CA-45F1-A122-ED762E5E30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862AD50-B541-48AB-BD0F-C480E577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89260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60C-C270-43FC-940F-810395C4D754}"/>
              </a:ext>
            </a:extLst>
          </p:cNvPr>
          <p:cNvSpPr>
            <a:spLocks noGrp="1"/>
          </p:cNvSpPr>
          <p:nvPr>
            <p:ph type="title"/>
          </p:nvPr>
        </p:nvSpPr>
        <p:spPr/>
        <p:txBody>
          <a:bodyPr/>
          <a:lstStyle/>
          <a:p>
            <a:r>
              <a:rPr lang="en-US" dirty="0"/>
              <a:t>Mapping with </a:t>
            </a:r>
            <a:r>
              <a:rPr lang="en-US" dirty="0" err="1">
                <a:latin typeface="Courier New" panose="02070309020205020404" pitchFamily="49" charset="0"/>
                <a:cs typeface="Courier New" panose="02070309020205020404" pitchFamily="49" charset="0"/>
              </a:rPr>
              <a:t>nmap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0E14E79-85E4-4143-9128-84B614071AD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nmap</a:t>
            </a:r>
            <a:r>
              <a:rPr lang="en-US" dirty="0"/>
              <a:t> does the following:</a:t>
            </a:r>
          </a:p>
          <a:p>
            <a:pPr lvl="1"/>
            <a:r>
              <a:rPr lang="en-US" dirty="0"/>
              <a:t>Host discovery</a:t>
            </a:r>
          </a:p>
          <a:p>
            <a:pPr lvl="1"/>
            <a:r>
              <a:rPr lang="en-US" dirty="0"/>
              <a:t>Port discovery aka port scanning</a:t>
            </a:r>
          </a:p>
          <a:p>
            <a:pPr lvl="1"/>
            <a:r>
              <a:rPr lang="en-US" dirty="0"/>
              <a:t>Service discovery</a:t>
            </a:r>
          </a:p>
          <a:p>
            <a:pPr lvl="1"/>
            <a:r>
              <a:rPr lang="en-US" dirty="0"/>
              <a:t>OS detection</a:t>
            </a:r>
          </a:p>
          <a:p>
            <a:pPr lvl="1"/>
            <a:r>
              <a:rPr lang="en-US" dirty="0"/>
              <a:t>Retrieve MAC address</a:t>
            </a:r>
          </a:p>
          <a:p>
            <a:pPr lvl="1"/>
            <a:r>
              <a:rPr lang="en-US" dirty="0"/>
              <a:t>Vulnerability detection with other scripts</a:t>
            </a:r>
          </a:p>
        </p:txBody>
      </p:sp>
      <p:sp>
        <p:nvSpPr>
          <p:cNvPr id="4" name="Rectangle 3">
            <a:extLst>
              <a:ext uri="{FF2B5EF4-FFF2-40B4-BE49-F238E27FC236}">
                <a16:creationId xmlns:a16="http://schemas.microsoft.com/office/drawing/2014/main" id="{E9FC5F34-59CA-45F1-A122-ED762E5E30C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862AD50-B541-48AB-BD0F-C480E577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6C30467B-B311-442F-AC52-3B9647395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6694"/>
            <a:ext cx="10515600" cy="5029200"/>
          </a:xfrm>
          <a:prstGeom prst="rect">
            <a:avLst/>
          </a:prstGeom>
        </p:spPr>
      </p:pic>
    </p:spTree>
    <p:extLst>
      <p:ext uri="{BB962C8B-B14F-4D97-AF65-F5344CB8AC3E}">
        <p14:creationId xmlns:p14="http://schemas.microsoft.com/office/powerpoint/2010/main" val="3990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2178</TotalTime>
  <Words>1988</Words>
  <Application>Microsoft Office PowerPoint</Application>
  <PresentationFormat>Widescreen</PresentationFormat>
  <Paragraphs>272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Copperplate Gothic Bold</vt:lpstr>
      <vt:lpstr>Courier New</vt:lpstr>
      <vt:lpstr>Office Theme</vt:lpstr>
      <vt:lpstr>Kali Linux</vt:lpstr>
      <vt:lpstr>Why You Need to Care</vt:lpstr>
      <vt:lpstr>We're In</vt:lpstr>
      <vt:lpstr>We're In</vt:lpstr>
      <vt:lpstr>Dangers</vt:lpstr>
      <vt:lpstr>Dangers</vt:lpstr>
      <vt:lpstr>Mapping with nmap</vt:lpstr>
      <vt:lpstr>Mapping with nmap</vt:lpstr>
      <vt:lpstr>Mapping with nmap</vt:lpstr>
      <vt:lpstr>Prepare Virtual Machines</vt:lpstr>
      <vt:lpstr>Prepare Virtual Machines</vt:lpstr>
      <vt:lpstr>Record What You Do</vt:lpstr>
      <vt:lpstr>Mapping the Network</vt:lpstr>
      <vt:lpstr>Mapping the Network</vt:lpstr>
      <vt:lpstr>Tracing the Route</vt:lpstr>
      <vt:lpstr>Complicated Output - Better Viewing</vt:lpstr>
      <vt:lpstr>hashcat</vt:lpstr>
      <vt:lpstr>Metasploit - Targeted Against the Strong</vt:lpstr>
      <vt:lpstr>Metasploit - Targeted Against the Weak</vt:lpstr>
      <vt:lpstr>Metasploit - Targeted Against the Weak</vt:lpstr>
      <vt:lpstr>Metasploit - Targeted Against the Weak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PC1: Key PC Components</dc:title>
  <dc:creator>Benjamin Brewster</dc:creator>
  <cp:lastModifiedBy>Benjamin Brewster</cp:lastModifiedBy>
  <cp:revision>265</cp:revision>
  <dcterms:created xsi:type="dcterms:W3CDTF">2017-06-05T20:52:52Z</dcterms:created>
  <dcterms:modified xsi:type="dcterms:W3CDTF">2018-05-19T04:14:50Z</dcterms:modified>
</cp:coreProperties>
</file>