
<file path=[Content_Types].xml><?xml version="1.0" encoding="utf-8"?>
<Types xmlns="http://schemas.openxmlformats.org/package/2006/content-types">
  <Default Extension="png" ContentType="image/png"/>
  <Default Extension="svg" ContentType="image/svg+xml"/>
  <Default Extension="com"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1.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7" r:id="rId3"/>
    <p:sldId id="286" r:id="rId4"/>
    <p:sldId id="288" r:id="rId5"/>
    <p:sldId id="289" r:id="rId6"/>
    <p:sldId id="290" r:id="rId7"/>
    <p:sldId id="291" r:id="rId8"/>
    <p:sldId id="294" r:id="rId9"/>
    <p:sldId id="292" r:id="rId10"/>
    <p:sldId id="293" r:id="rId11"/>
    <p:sldId id="295" r:id="rId12"/>
    <p:sldId id="296" r:id="rId13"/>
    <p:sldId id="299" r:id="rId14"/>
    <p:sldId id="297" r:id="rId15"/>
    <p:sldId id="300" r:id="rId16"/>
    <p:sldId id="298" r:id="rId17"/>
    <p:sldId id="301" r:id="rId18"/>
    <p:sldId id="302" r:id="rId19"/>
    <p:sldId id="303" r:id="rId20"/>
    <p:sldId id="304" r:id="rId21"/>
    <p:sldId id="306" r:id="rId22"/>
    <p:sldId id="307" r:id="rId23"/>
    <p:sldId id="308" r:id="rId24"/>
    <p:sldId id="309" r:id="rId25"/>
    <p:sldId id="311" r:id="rId26"/>
    <p:sldId id="310" r:id="rId27"/>
    <p:sldId id="312"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00"/>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DA00-44FB-447D-9D5C-CF0C118FC249}"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476F-5F2E-4C32-945D-51E1A922663B}" type="slidenum">
              <a:rPr lang="en-US" smtClean="0"/>
              <a:t>‹#›</a:t>
            </a:fld>
            <a:endParaRPr lang="en-US"/>
          </a:p>
        </p:txBody>
      </p:sp>
    </p:spTree>
    <p:extLst>
      <p:ext uri="{BB962C8B-B14F-4D97-AF65-F5344CB8AC3E}">
        <p14:creationId xmlns:p14="http://schemas.microsoft.com/office/powerpoint/2010/main" val="403152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821A-DB3C-4164-86FD-9FCEF95B9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47BD-0BD2-43AA-90DC-4F88E2C23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535C9-9FF3-4832-9237-57D28D975FF9}"/>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78AEF9D5-EC54-4CC0-A2EB-C2F38D964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ADE9E-A751-4A27-88D8-D397D47AD6A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15685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3BBE-FD84-419A-8F30-338317D06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43572-5DD1-47F7-B3FA-B0298A8E6D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67D2F-C206-43FB-83D2-D97CB3E00CCC}"/>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E5E3CA14-E34D-41F8-B734-E92478953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E3B-8381-4422-B644-4DD72747297A}"/>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40099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0D90F-E98E-493F-AA41-E6D9E176D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CE08E2-C1E5-4D1E-ADC3-1B795703B1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4A422-6D65-4DA3-9F43-5F125668C167}"/>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9FFCEE63-1ED4-46B7-998C-DE0E66F96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EA4D7-3B4D-43EA-912C-F44AD17BC435}"/>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80878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D3EF-AF8D-40AA-B132-09E44583C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EA035-2190-4293-B30D-D56D8221EC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A11A9-1321-4721-AD18-EECD8C4B6986}"/>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15D2BFE6-8726-44FA-A37F-4A6BFB28B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23E74-08A2-446C-B50B-5F8A761FB6E6}"/>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142274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B69D-44AC-4F72-8963-27EA57B21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1E0DE-CE58-4902-BE3A-C49D401BD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61AE69-15FA-4269-99D2-114D83980D8F}"/>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4A8CECE5-7F0F-4CC4-8825-BAA492C6C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5FC6C-A020-423C-9B9D-D31F0EFFD4C4}"/>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60609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5DB9-568E-4F28-8DEB-0204194D8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6CF26-AB98-47AE-854E-693C324035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926E4-D4EB-45C5-9E06-57910F25BE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DE6B8-DDEC-43A7-8779-F4F49DFBBF10}"/>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D40839B1-B3C4-4590-B239-E1E7891A6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5EE2-03CF-49E3-AAD7-C83C8CC612FC}"/>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1885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98E1-AB51-40C7-9AE2-FB923C701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9C077-32E9-4E74-B87B-37A15803B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86CF28-66BD-47BB-B92C-A491535357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53CA1-2712-4BD7-A42C-83E82EF0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BADF06-6EA2-49AC-9B46-BF1DB1410C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D9739-610C-4D08-BC34-1BCA3FE62767}"/>
              </a:ext>
            </a:extLst>
          </p:cNvPr>
          <p:cNvSpPr>
            <a:spLocks noGrp="1"/>
          </p:cNvSpPr>
          <p:nvPr>
            <p:ph type="dt" sz="half" idx="10"/>
          </p:nvPr>
        </p:nvSpPr>
        <p:spPr/>
        <p:txBody>
          <a:bodyPr/>
          <a:lstStyle/>
          <a:p>
            <a:r>
              <a:rPr lang="en-US"/>
              <a:t>Key PC Components</a:t>
            </a:r>
          </a:p>
        </p:txBody>
      </p:sp>
      <p:sp>
        <p:nvSpPr>
          <p:cNvPr id="8" name="Footer Placeholder 7">
            <a:extLst>
              <a:ext uri="{FF2B5EF4-FFF2-40B4-BE49-F238E27FC236}">
                <a16:creationId xmlns:a16="http://schemas.microsoft.com/office/drawing/2014/main" id="{63C65E68-2C37-41FE-91C0-133FBED08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6ABFDC-13CC-4FA6-A968-0B1154683F3C}"/>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22170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623-FD4E-4F76-A621-335653FC5A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33FDBF-48AA-46F7-93B7-1847B7D17709}"/>
              </a:ext>
            </a:extLst>
          </p:cNvPr>
          <p:cNvSpPr>
            <a:spLocks noGrp="1"/>
          </p:cNvSpPr>
          <p:nvPr>
            <p:ph type="dt" sz="half" idx="10"/>
          </p:nvPr>
        </p:nvSpPr>
        <p:spPr/>
        <p:txBody>
          <a:bodyPr/>
          <a:lstStyle/>
          <a:p>
            <a:r>
              <a:rPr lang="en-US"/>
              <a:t>Key PC Components</a:t>
            </a:r>
          </a:p>
        </p:txBody>
      </p:sp>
      <p:sp>
        <p:nvSpPr>
          <p:cNvPr id="4" name="Footer Placeholder 3">
            <a:extLst>
              <a:ext uri="{FF2B5EF4-FFF2-40B4-BE49-F238E27FC236}">
                <a16:creationId xmlns:a16="http://schemas.microsoft.com/office/drawing/2014/main" id="{E030EB55-C554-465B-B764-48D9D763B7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9C08E-3EAF-494A-AEA2-5AA6F54BFD5E}"/>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241403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06885-0911-4590-A595-FC7F266AC0D8}"/>
              </a:ext>
            </a:extLst>
          </p:cNvPr>
          <p:cNvSpPr>
            <a:spLocks noGrp="1"/>
          </p:cNvSpPr>
          <p:nvPr>
            <p:ph type="dt" sz="half" idx="10"/>
          </p:nvPr>
        </p:nvSpPr>
        <p:spPr/>
        <p:txBody>
          <a:bodyPr/>
          <a:lstStyle/>
          <a:p>
            <a:r>
              <a:rPr lang="en-US"/>
              <a:t>Key PC Components</a:t>
            </a:r>
          </a:p>
        </p:txBody>
      </p:sp>
      <p:sp>
        <p:nvSpPr>
          <p:cNvPr id="3" name="Footer Placeholder 2">
            <a:extLst>
              <a:ext uri="{FF2B5EF4-FFF2-40B4-BE49-F238E27FC236}">
                <a16:creationId xmlns:a16="http://schemas.microsoft.com/office/drawing/2014/main" id="{DA9309CB-D6DD-4762-B86E-46FEA0EC20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2FB71C-CE34-4901-801D-1E7C82C4053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7200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30BB-36A2-452C-83A1-4B8E3E91B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41F9B-783C-4737-BE58-262A23ED2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1E23E7-4E08-41EA-BDEA-10B5D9E59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3D6B45-12B6-4401-9785-AB6A78270D6E}"/>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FCBAAD0C-E175-40CC-9CFE-45761B109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06255-B34C-4328-AA61-7973B8E4E1E4}"/>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229711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8F7B-7A2C-4A61-80A0-5F4CDAC78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D433D4-BA67-4972-8EEA-7E179313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4D756-709E-4C51-AA4E-5A3BFC632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DE0411-3A66-4BF4-BE05-1309F9A45A12}"/>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34400A5E-AD41-4A5D-912E-B5854BC53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F8F16-FAEB-4724-A84F-6727A37BC81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26382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321CE-5337-4757-94EE-D08A33546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E2E535-5C69-48CE-8C56-7E539CBFF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A2CD6-18F3-4F05-ADE1-B19D2695A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Key PC Components</a:t>
            </a:r>
          </a:p>
        </p:txBody>
      </p:sp>
      <p:sp>
        <p:nvSpPr>
          <p:cNvPr id="5" name="Footer Placeholder 4">
            <a:extLst>
              <a:ext uri="{FF2B5EF4-FFF2-40B4-BE49-F238E27FC236}">
                <a16:creationId xmlns:a16="http://schemas.microsoft.com/office/drawing/2014/main" id="{65FE726C-2ADC-45E9-95CB-25BA3458A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499FC-2969-45AC-A2F8-ABFF7F4A6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215C-581F-4D85-9863-FC5E4EFDEB61}" type="slidenum">
              <a:rPr lang="en-US" smtClean="0"/>
              <a:t>‹#›</a:t>
            </a:fld>
            <a:endParaRPr lang="en-US"/>
          </a:p>
        </p:txBody>
      </p:sp>
    </p:spTree>
    <p:extLst>
      <p:ext uri="{BB962C8B-B14F-4D97-AF65-F5344CB8AC3E}">
        <p14:creationId xmlns:p14="http://schemas.microsoft.com/office/powerpoint/2010/main" val="39181097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sv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www.reddit.com/r/techsupportgor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theconversation.com/cryptolocker-has-you-between-a-back-up-and-a-hard-place-20687"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com"/><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rverfault.com/questions/453079/windows-server-backup-fails-to-backup-hyper-v-vm-with-access-is-denied" TargetMode="External"/><Relationship Id="rId5" Type="http://schemas.openxmlformats.org/officeDocument/2006/relationships/image" Target="../media/image4.png"/><Relationship Id="rId4" Type="http://schemas.openxmlformats.org/officeDocument/2006/relationships/hyperlink" Target="http://www.exabeta.com/dropbox-renueva-su-diseno-e-introduce-una-forma-sencilla-para-conectar-una-cuenta-a-un-pc/"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Server Technology</a:t>
            </a:r>
          </a:p>
        </p:txBody>
      </p:sp>
      <p:sp>
        <p:nvSpPr>
          <p:cNvPr id="3" name="Subtitle 2"/>
          <p:cNvSpPr>
            <a:spLocks noGrp="1"/>
          </p:cNvSpPr>
          <p:nvPr>
            <p:ph type="subTitle" idx="1"/>
          </p:nvPr>
        </p:nvSpPr>
        <p:spPr/>
        <p:txBody>
          <a:bodyPr/>
          <a:lstStyle/>
          <a:p>
            <a:r>
              <a:rPr lang="en-US" dirty="0"/>
              <a:t>Benjamin Brewster</a:t>
            </a:r>
          </a:p>
          <a:p>
            <a:endParaRPr lang="en-US" dirty="0"/>
          </a:p>
        </p:txBody>
      </p:sp>
      <p:sp>
        <p:nvSpPr>
          <p:cNvPr id="4" name="Rectangle 3">
            <a:extLst>
              <a:ext uri="{FF2B5EF4-FFF2-40B4-BE49-F238E27FC236}">
                <a16:creationId xmlns:a16="http://schemas.microsoft.com/office/drawing/2014/main" id="{F455DF20-2757-4354-BA22-20DEF404AAB2}"/>
              </a:ext>
            </a:extLst>
          </p:cNvPr>
          <p:cNvSpPr/>
          <p:nvPr/>
        </p:nvSpPr>
        <p:spPr>
          <a:xfrm>
            <a:off x="3994751" y="6492359"/>
            <a:ext cx="4202497" cy="276999"/>
          </a:xfrm>
          <a:prstGeom prst="rect">
            <a:avLst/>
          </a:prstGeom>
        </p:spPr>
        <p:txBody>
          <a:bodyPr wrap="none">
            <a:spAutoFit/>
          </a:bodyPr>
          <a:lstStyle/>
          <a:p>
            <a:r>
              <a:rPr lang="en-US" sz="1200" dirty="0"/>
              <a:t>Except where noted, content, art, and pictures are by the author</a:t>
            </a:r>
          </a:p>
        </p:txBody>
      </p:sp>
      <p:sp>
        <p:nvSpPr>
          <p:cNvPr id="7" name="Rectangle 6">
            <a:extLst>
              <a:ext uri="{FF2B5EF4-FFF2-40B4-BE49-F238E27FC236}">
                <a16:creationId xmlns:a16="http://schemas.microsoft.com/office/drawing/2014/main" id="{AA6212FA-506C-4DF5-B256-54C40D18988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00CA250-A46D-4668-A54E-982EEACB6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78071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BA-A793-41E1-989B-F93148735300}"/>
              </a:ext>
            </a:extLst>
          </p:cNvPr>
          <p:cNvSpPr>
            <a:spLocks noGrp="1"/>
          </p:cNvSpPr>
          <p:nvPr>
            <p:ph type="title"/>
          </p:nvPr>
        </p:nvSpPr>
        <p:spPr/>
        <p:txBody>
          <a:bodyPr/>
          <a:lstStyle/>
          <a:p>
            <a:r>
              <a:rPr lang="en-US" dirty="0"/>
              <a:t>Why Spend Time Talking About Backups?</a:t>
            </a:r>
          </a:p>
        </p:txBody>
      </p:sp>
      <p:sp>
        <p:nvSpPr>
          <p:cNvPr id="3" name="Content Placeholder 2">
            <a:extLst>
              <a:ext uri="{FF2B5EF4-FFF2-40B4-BE49-F238E27FC236}">
                <a16:creationId xmlns:a16="http://schemas.microsoft.com/office/drawing/2014/main" id="{8DD3D9D0-AD23-499A-B84E-CD58D2AB27C3}"/>
              </a:ext>
            </a:extLst>
          </p:cNvPr>
          <p:cNvSpPr>
            <a:spLocks noGrp="1"/>
          </p:cNvSpPr>
          <p:nvPr>
            <p:ph idx="1"/>
          </p:nvPr>
        </p:nvSpPr>
        <p:spPr/>
        <p:txBody>
          <a:bodyPr>
            <a:normAutofit/>
          </a:bodyPr>
          <a:lstStyle/>
          <a:p>
            <a:r>
              <a:rPr lang="en-US" dirty="0"/>
              <a:t>Because above all else, your primary task is </a:t>
            </a:r>
            <a:r>
              <a:rPr lang="en-US" i="1" dirty="0"/>
              <a:t>business continuity</a:t>
            </a:r>
            <a:endParaRPr lang="en-US" dirty="0"/>
          </a:p>
          <a:p>
            <a:endParaRPr lang="en-US" i="1" dirty="0"/>
          </a:p>
          <a:p>
            <a:r>
              <a:rPr lang="en-US" dirty="0"/>
              <a:t>If you fail at this, you will have failed at your entire job</a:t>
            </a:r>
          </a:p>
        </p:txBody>
      </p:sp>
      <p:sp>
        <p:nvSpPr>
          <p:cNvPr id="4" name="Rectangle 3">
            <a:extLst>
              <a:ext uri="{FF2B5EF4-FFF2-40B4-BE49-F238E27FC236}">
                <a16:creationId xmlns:a16="http://schemas.microsoft.com/office/drawing/2014/main" id="{B877FDB2-FFD9-4CF8-BF0E-7E6444486CC0}"/>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6DC0ECC-8D85-4F6F-8AF1-7DE2B676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32571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RAID</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lstStyle/>
          <a:p>
            <a:r>
              <a:rPr lang="en-US" dirty="0"/>
              <a:t>Redundant Array of Independent Disks combines multiple drives into one (or more) big ones for performance improvement or redundancy</a:t>
            </a:r>
          </a:p>
          <a:p>
            <a:r>
              <a:rPr lang="en-US" dirty="0"/>
              <a:t>Difficult to simulate in a VM</a:t>
            </a:r>
          </a:p>
          <a:p>
            <a:endParaRPr lang="en-US" dirty="0"/>
          </a:p>
          <a:p>
            <a:r>
              <a:rPr lang="en-US" dirty="0"/>
              <a:t>Designed to provide fault tolerance with inexpensive disks</a:t>
            </a:r>
          </a:p>
          <a:p>
            <a:endParaRPr lang="en-US" dirty="0"/>
          </a:p>
          <a:p>
            <a:r>
              <a:rPr lang="en-US" dirty="0"/>
              <a:t>To the OS, these arrays appear as single disks (or multiple partitions), not as the component hard drives</a:t>
            </a:r>
          </a:p>
          <a:p>
            <a:endParaRPr lang="en-US" dirty="0"/>
          </a:p>
          <a:p>
            <a:endParaRPr lang="en-US" dirty="0"/>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41271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Standard RAID Levels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lstStyle/>
          <a:p>
            <a:r>
              <a:rPr lang="en-US" b="1" dirty="0"/>
              <a:t>RAID Level 0: Striping</a:t>
            </a:r>
            <a:r>
              <a:rPr lang="en-US" dirty="0"/>
              <a:t> - Each file is distributed across multiple disks. Throughput is multiplied by number of disks at the cost of 100% vulnerability to any lost drive: if a drive drops, the whole array is lost.</a:t>
            </a:r>
          </a:p>
          <a:p>
            <a:endParaRPr lang="en-US" dirty="0"/>
          </a:p>
          <a:p>
            <a:r>
              <a:rPr lang="en-US" b="1" dirty="0"/>
              <a:t>RAID Level 1: Mirroring</a:t>
            </a:r>
            <a:r>
              <a:rPr lang="en-US" dirty="0"/>
              <a:t> - Each file is written to two drives, not just one. Reading is done from whichever drive responds fastest. Large reads can be streamed from multiple drives, approaching RAID 1 speeds, but still limited to fastest drive. Writing speed is limited to slowest drive, as all have to be updated. Works as long as any drive still functions.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16888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Standard RAID Levels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Graphic 6">
            <a:extLst>
              <a:ext uri="{FF2B5EF4-FFF2-40B4-BE49-F238E27FC236}">
                <a16:creationId xmlns:a16="http://schemas.microsoft.com/office/drawing/2014/main" id="{502255A0-3AA1-4F84-9388-2CFDC6C20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583" y="1494240"/>
            <a:ext cx="3095625" cy="4762500"/>
          </a:xfrm>
          <a:prstGeom prst="rect">
            <a:avLst/>
          </a:prstGeom>
        </p:spPr>
      </p:pic>
      <p:pic>
        <p:nvPicPr>
          <p:cNvPr id="9" name="Graphic 8">
            <a:extLst>
              <a:ext uri="{FF2B5EF4-FFF2-40B4-BE49-F238E27FC236}">
                <a16:creationId xmlns:a16="http://schemas.microsoft.com/office/drawing/2014/main" id="{DA0B0ED4-C4BF-4A2A-A4C9-03E409DFC2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4609" y="1494240"/>
            <a:ext cx="3095625" cy="4762500"/>
          </a:xfrm>
          <a:prstGeom prst="rect">
            <a:avLst/>
          </a:prstGeom>
        </p:spPr>
      </p:pic>
      <p:sp>
        <p:nvSpPr>
          <p:cNvPr id="11" name="Rectangle 10">
            <a:extLst>
              <a:ext uri="{FF2B5EF4-FFF2-40B4-BE49-F238E27FC236}">
                <a16:creationId xmlns:a16="http://schemas.microsoft.com/office/drawing/2014/main" id="{5812A756-3990-43D7-9DE7-27C3E7E59A20}"/>
              </a:ext>
            </a:extLst>
          </p:cNvPr>
          <p:cNvSpPr/>
          <p:nvPr/>
        </p:nvSpPr>
        <p:spPr>
          <a:xfrm>
            <a:off x="2394965" y="2691170"/>
            <a:ext cx="2863273" cy="427840"/>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09F315-4C61-44A1-A284-E40E4E2EEF8D}"/>
              </a:ext>
            </a:extLst>
          </p:cNvPr>
          <p:cNvSpPr txBox="1"/>
          <p:nvPr/>
        </p:nvSpPr>
        <p:spPr>
          <a:xfrm>
            <a:off x="1632501" y="2691170"/>
            <a:ext cx="581891" cy="369332"/>
          </a:xfrm>
          <a:prstGeom prst="rect">
            <a:avLst/>
          </a:prstGeom>
          <a:noFill/>
        </p:spPr>
        <p:txBody>
          <a:bodyPr wrap="square" rtlCol="0">
            <a:spAutoFit/>
          </a:bodyPr>
          <a:lstStyle/>
          <a:p>
            <a:pPr algn="r"/>
            <a:r>
              <a:rPr lang="en-US" dirty="0">
                <a:solidFill>
                  <a:srgbClr val="FF0000"/>
                </a:solidFill>
              </a:rPr>
              <a:t>File</a:t>
            </a:r>
          </a:p>
        </p:txBody>
      </p:sp>
      <p:sp>
        <p:nvSpPr>
          <p:cNvPr id="13" name="Rectangle 12">
            <a:extLst>
              <a:ext uri="{FF2B5EF4-FFF2-40B4-BE49-F238E27FC236}">
                <a16:creationId xmlns:a16="http://schemas.microsoft.com/office/drawing/2014/main" id="{B5D3CA1A-517D-4141-95A3-C7B2E4895DAD}"/>
              </a:ext>
            </a:extLst>
          </p:cNvPr>
          <p:cNvSpPr/>
          <p:nvPr/>
        </p:nvSpPr>
        <p:spPr>
          <a:xfrm>
            <a:off x="7416800" y="2691170"/>
            <a:ext cx="1283855" cy="427840"/>
          </a:xfrm>
          <a:prstGeom prst="rect">
            <a:avLst/>
          </a:prstGeom>
          <a:noFill/>
          <a:ln w="952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14" name="TextBox 13">
            <a:extLst>
              <a:ext uri="{FF2B5EF4-FFF2-40B4-BE49-F238E27FC236}">
                <a16:creationId xmlns:a16="http://schemas.microsoft.com/office/drawing/2014/main" id="{7A7047A9-AE74-40E3-8F02-06958CC58A43}"/>
              </a:ext>
            </a:extLst>
          </p:cNvPr>
          <p:cNvSpPr txBox="1"/>
          <p:nvPr/>
        </p:nvSpPr>
        <p:spPr>
          <a:xfrm>
            <a:off x="6610912" y="2581924"/>
            <a:ext cx="706378" cy="646331"/>
          </a:xfrm>
          <a:prstGeom prst="rect">
            <a:avLst/>
          </a:prstGeom>
          <a:noFill/>
        </p:spPr>
        <p:txBody>
          <a:bodyPr wrap="square" rtlCol="0">
            <a:spAutoFit/>
          </a:bodyPr>
          <a:lstStyle/>
          <a:p>
            <a:pPr algn="ctr"/>
            <a:r>
              <a:rPr lang="en-US" dirty="0">
                <a:solidFill>
                  <a:srgbClr val="0000CC"/>
                </a:solidFill>
              </a:rPr>
              <a:t>File</a:t>
            </a:r>
          </a:p>
          <a:p>
            <a:pPr algn="ctr"/>
            <a:r>
              <a:rPr lang="en-US" dirty="0">
                <a:solidFill>
                  <a:srgbClr val="0000CC"/>
                </a:solidFill>
              </a:rPr>
              <a:t>Copy</a:t>
            </a:r>
          </a:p>
        </p:txBody>
      </p:sp>
      <p:sp>
        <p:nvSpPr>
          <p:cNvPr id="15" name="Rectangle 14">
            <a:extLst>
              <a:ext uri="{FF2B5EF4-FFF2-40B4-BE49-F238E27FC236}">
                <a16:creationId xmlns:a16="http://schemas.microsoft.com/office/drawing/2014/main" id="{D15BD6BA-5564-4E08-B40E-0C0F256187DD}"/>
              </a:ext>
            </a:extLst>
          </p:cNvPr>
          <p:cNvSpPr/>
          <p:nvPr/>
        </p:nvSpPr>
        <p:spPr>
          <a:xfrm>
            <a:off x="8986869" y="2691170"/>
            <a:ext cx="1283855" cy="427840"/>
          </a:xfrm>
          <a:prstGeom prst="rect">
            <a:avLst/>
          </a:prstGeom>
          <a:noFill/>
          <a:ln w="952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18" name="Rectangle 17">
            <a:extLst>
              <a:ext uri="{FF2B5EF4-FFF2-40B4-BE49-F238E27FC236}">
                <a16:creationId xmlns:a16="http://schemas.microsoft.com/office/drawing/2014/main" id="{4E11675F-AB99-4A5C-A7C4-F6B93550F8CA}"/>
              </a:ext>
            </a:extLst>
          </p:cNvPr>
          <p:cNvSpPr/>
          <p:nvPr/>
        </p:nvSpPr>
        <p:spPr>
          <a:xfrm>
            <a:off x="4041321" y="6430803"/>
            <a:ext cx="5320716" cy="338554"/>
          </a:xfrm>
          <a:prstGeom prst="rect">
            <a:avLst/>
          </a:prstGeom>
        </p:spPr>
        <p:txBody>
          <a:bodyPr wrap="square">
            <a:spAutoFit/>
          </a:bodyPr>
          <a:lstStyle/>
          <a:p>
            <a:r>
              <a:rPr lang="en-US" sz="1600" dirty="0">
                <a:solidFill>
                  <a:schemeClr val="bg1">
                    <a:lumMod val="50000"/>
                  </a:schemeClr>
                </a:solidFill>
              </a:rPr>
              <a:t>Base images by Wikipedia user </a:t>
            </a:r>
            <a:r>
              <a:rPr lang="en-US" sz="1600" dirty="0" err="1">
                <a:solidFill>
                  <a:schemeClr val="bg1">
                    <a:lumMod val="50000"/>
                  </a:schemeClr>
                </a:solidFill>
              </a:rPr>
              <a:t>Cburnett</a:t>
            </a:r>
            <a:r>
              <a:rPr lang="en-US" sz="1600" dirty="0">
                <a:solidFill>
                  <a:schemeClr val="bg1">
                    <a:lumMod val="50000"/>
                  </a:schemeClr>
                </a:solidFill>
              </a:rPr>
              <a:t>, CC BY-SA 3.0</a:t>
            </a:r>
          </a:p>
        </p:txBody>
      </p:sp>
      <p:sp>
        <p:nvSpPr>
          <p:cNvPr id="19" name="TextBox 18">
            <a:extLst>
              <a:ext uri="{FF2B5EF4-FFF2-40B4-BE49-F238E27FC236}">
                <a16:creationId xmlns:a16="http://schemas.microsoft.com/office/drawing/2014/main" id="{E0FC0972-F5F0-45C6-902C-81B98EC15CA2}"/>
              </a:ext>
            </a:extLst>
          </p:cNvPr>
          <p:cNvSpPr txBox="1"/>
          <p:nvPr/>
        </p:nvSpPr>
        <p:spPr>
          <a:xfrm>
            <a:off x="10409647" y="2581923"/>
            <a:ext cx="706378" cy="646331"/>
          </a:xfrm>
          <a:prstGeom prst="rect">
            <a:avLst/>
          </a:prstGeom>
          <a:noFill/>
        </p:spPr>
        <p:txBody>
          <a:bodyPr wrap="square" rtlCol="0">
            <a:spAutoFit/>
          </a:bodyPr>
          <a:lstStyle/>
          <a:p>
            <a:pPr algn="ctr"/>
            <a:r>
              <a:rPr lang="en-US" dirty="0">
                <a:solidFill>
                  <a:srgbClr val="0000CC"/>
                </a:solidFill>
              </a:rPr>
              <a:t>File</a:t>
            </a:r>
          </a:p>
          <a:p>
            <a:pPr algn="ctr"/>
            <a:r>
              <a:rPr lang="en-US" dirty="0">
                <a:solidFill>
                  <a:srgbClr val="0000CC"/>
                </a:solidFill>
              </a:rPr>
              <a:t>Copy</a:t>
            </a:r>
          </a:p>
        </p:txBody>
      </p:sp>
    </p:spTree>
    <p:extLst>
      <p:ext uri="{BB962C8B-B14F-4D97-AF65-F5344CB8AC3E}">
        <p14:creationId xmlns:p14="http://schemas.microsoft.com/office/powerpoint/2010/main" val="104743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Standard RAID Levels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normAutofit/>
          </a:bodyPr>
          <a:lstStyle/>
          <a:p>
            <a:r>
              <a:rPr lang="en-US" b="1" dirty="0"/>
              <a:t>RAID Level 5: Block striping, distributed parity </a:t>
            </a:r>
            <a:r>
              <a:rPr lang="en-US" dirty="0"/>
              <a:t>- A block of data is distributed across multiple disks, but an extra parity drive is added. If any disk drops, it can be rebuilt by calculating the missing drive's contents from the others. Array rebuild thus requires reading all data from all drives, which causes stress: if they're all from the same manufacturer, another could fail at about the same time!</a:t>
            </a:r>
          </a:p>
          <a:p>
            <a:endParaRPr lang="en-US" dirty="0"/>
          </a:p>
          <a:p>
            <a:r>
              <a:rPr lang="en-US" b="1" dirty="0"/>
              <a:t>RAID Level 6: Block striping, double distributed parity </a:t>
            </a:r>
            <a:r>
              <a:rPr lang="en-US" dirty="0"/>
              <a:t>- The same as RAID 5, but there are two parity drives, meaning that two can drop and the array can still be rebuilt (and function).</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10374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Standard RAID Levels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
        <p:nvSpPr>
          <p:cNvPr id="12" name="TextBox 11">
            <a:extLst>
              <a:ext uri="{FF2B5EF4-FFF2-40B4-BE49-F238E27FC236}">
                <a16:creationId xmlns:a16="http://schemas.microsoft.com/office/drawing/2014/main" id="{BB09F315-4C61-44A1-A284-E40E4E2EEF8D}"/>
              </a:ext>
            </a:extLst>
          </p:cNvPr>
          <p:cNvSpPr txBox="1"/>
          <p:nvPr/>
        </p:nvSpPr>
        <p:spPr>
          <a:xfrm>
            <a:off x="32327" y="2720424"/>
            <a:ext cx="581891" cy="369332"/>
          </a:xfrm>
          <a:prstGeom prst="rect">
            <a:avLst/>
          </a:prstGeom>
          <a:noFill/>
        </p:spPr>
        <p:txBody>
          <a:bodyPr wrap="square" rtlCol="0">
            <a:spAutoFit/>
          </a:bodyPr>
          <a:lstStyle/>
          <a:p>
            <a:pPr algn="r"/>
            <a:r>
              <a:rPr lang="en-US" dirty="0">
                <a:solidFill>
                  <a:srgbClr val="FF0000"/>
                </a:solidFill>
              </a:rPr>
              <a:t>File</a:t>
            </a:r>
          </a:p>
        </p:txBody>
      </p:sp>
      <p:sp>
        <p:nvSpPr>
          <p:cNvPr id="18" name="Rectangle 17">
            <a:extLst>
              <a:ext uri="{FF2B5EF4-FFF2-40B4-BE49-F238E27FC236}">
                <a16:creationId xmlns:a16="http://schemas.microsoft.com/office/drawing/2014/main" id="{4E11675F-AB99-4A5C-A7C4-F6B93550F8CA}"/>
              </a:ext>
            </a:extLst>
          </p:cNvPr>
          <p:cNvSpPr/>
          <p:nvPr/>
        </p:nvSpPr>
        <p:spPr>
          <a:xfrm>
            <a:off x="4041321" y="6430803"/>
            <a:ext cx="5320716" cy="338554"/>
          </a:xfrm>
          <a:prstGeom prst="rect">
            <a:avLst/>
          </a:prstGeom>
        </p:spPr>
        <p:txBody>
          <a:bodyPr wrap="square">
            <a:spAutoFit/>
          </a:bodyPr>
          <a:lstStyle/>
          <a:p>
            <a:r>
              <a:rPr lang="en-US" sz="1600" dirty="0">
                <a:solidFill>
                  <a:schemeClr val="bg1">
                    <a:lumMod val="50000"/>
                  </a:schemeClr>
                </a:solidFill>
              </a:rPr>
              <a:t>Base images by Wikipedia user </a:t>
            </a:r>
            <a:r>
              <a:rPr lang="en-US" sz="1600" dirty="0" err="1">
                <a:solidFill>
                  <a:schemeClr val="bg1">
                    <a:lumMod val="50000"/>
                  </a:schemeClr>
                </a:solidFill>
              </a:rPr>
              <a:t>Cburnett</a:t>
            </a:r>
            <a:r>
              <a:rPr lang="en-US" sz="1600" dirty="0">
                <a:solidFill>
                  <a:schemeClr val="bg1">
                    <a:lumMod val="50000"/>
                  </a:schemeClr>
                </a:solidFill>
              </a:rPr>
              <a:t>, CC BY-SA 3.0</a:t>
            </a:r>
          </a:p>
        </p:txBody>
      </p:sp>
      <p:pic>
        <p:nvPicPr>
          <p:cNvPr id="6" name="Graphic 5">
            <a:extLst>
              <a:ext uri="{FF2B5EF4-FFF2-40B4-BE49-F238E27FC236}">
                <a16:creationId xmlns:a16="http://schemas.microsoft.com/office/drawing/2014/main" id="{BCA98F40-47A5-4DEA-92D0-99AD292434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42" y="2369952"/>
            <a:ext cx="4953026" cy="3668908"/>
          </a:xfrm>
          <a:prstGeom prst="rect">
            <a:avLst/>
          </a:prstGeom>
        </p:spPr>
      </p:pic>
      <p:pic>
        <p:nvPicPr>
          <p:cNvPr id="10" name="Graphic 9">
            <a:extLst>
              <a:ext uri="{FF2B5EF4-FFF2-40B4-BE49-F238E27FC236}">
                <a16:creationId xmlns:a16="http://schemas.microsoft.com/office/drawing/2014/main" id="{B379185C-539C-401B-88D3-BB0F5F7816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4856" y="2369952"/>
            <a:ext cx="6237144" cy="3668908"/>
          </a:xfrm>
          <a:prstGeom prst="rect">
            <a:avLst/>
          </a:prstGeom>
        </p:spPr>
      </p:pic>
      <p:sp>
        <p:nvSpPr>
          <p:cNvPr id="11" name="Rectangle 10">
            <a:extLst>
              <a:ext uri="{FF2B5EF4-FFF2-40B4-BE49-F238E27FC236}">
                <a16:creationId xmlns:a16="http://schemas.microsoft.com/office/drawing/2014/main" id="{5812A756-3990-43D7-9DE7-27C3E7E59A20}"/>
              </a:ext>
            </a:extLst>
          </p:cNvPr>
          <p:cNvSpPr/>
          <p:nvPr/>
        </p:nvSpPr>
        <p:spPr>
          <a:xfrm>
            <a:off x="323273" y="3326301"/>
            <a:ext cx="3389745" cy="301783"/>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2D155AB-FDE0-49B3-B40A-F4FD54AE5C71}"/>
              </a:ext>
            </a:extLst>
          </p:cNvPr>
          <p:cNvSpPr txBox="1"/>
          <p:nvPr/>
        </p:nvSpPr>
        <p:spPr>
          <a:xfrm>
            <a:off x="5800436" y="2702535"/>
            <a:ext cx="581891" cy="369332"/>
          </a:xfrm>
          <a:prstGeom prst="rect">
            <a:avLst/>
          </a:prstGeom>
          <a:noFill/>
        </p:spPr>
        <p:txBody>
          <a:bodyPr wrap="square" rtlCol="0">
            <a:spAutoFit/>
          </a:bodyPr>
          <a:lstStyle/>
          <a:p>
            <a:pPr algn="r"/>
            <a:r>
              <a:rPr lang="en-US" dirty="0">
                <a:solidFill>
                  <a:srgbClr val="FF0000"/>
                </a:solidFill>
              </a:rPr>
              <a:t>File</a:t>
            </a:r>
          </a:p>
        </p:txBody>
      </p:sp>
      <p:sp>
        <p:nvSpPr>
          <p:cNvPr id="20" name="Rectangle 19">
            <a:extLst>
              <a:ext uri="{FF2B5EF4-FFF2-40B4-BE49-F238E27FC236}">
                <a16:creationId xmlns:a16="http://schemas.microsoft.com/office/drawing/2014/main" id="{3D4AC77F-1BCA-49DB-881C-EAFB1E69340A}"/>
              </a:ext>
            </a:extLst>
          </p:cNvPr>
          <p:cNvSpPr/>
          <p:nvPr/>
        </p:nvSpPr>
        <p:spPr>
          <a:xfrm>
            <a:off x="6091382" y="3308412"/>
            <a:ext cx="3389745" cy="301783"/>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44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Nested RAID Levels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normAutofit/>
          </a:bodyPr>
          <a:lstStyle/>
          <a:p>
            <a:r>
              <a:rPr lang="en-US" b="1" dirty="0"/>
              <a:t>RAID 0+1 </a:t>
            </a:r>
            <a:r>
              <a:rPr lang="en-US" dirty="0"/>
              <a:t>- Creates two stripes, and then mirrors them. If a drive drops, one stripe is gone, but the other still functions. If this occurs, all data in the functioning stripe must be reread, causing the same problems and slowdown as RAID 5.</a:t>
            </a:r>
          </a:p>
          <a:p>
            <a:endParaRPr lang="en-US" dirty="0"/>
          </a:p>
          <a:p>
            <a:r>
              <a:rPr lang="en-US" b="1" dirty="0"/>
              <a:t>RAID 1+0 (aka 10) - </a:t>
            </a:r>
            <a:r>
              <a:rPr lang="en-US" dirty="0"/>
              <a:t>Creates mirrors of stripes. If a drive goes down, data can be read from any drive in the mirrored set to fulfill the stripe. Rebuilding requires copying just one drive.</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94624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646DF6B-E2F9-4D38-9732-1CF842479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1679" y="1489926"/>
            <a:ext cx="4576906" cy="4576906"/>
          </a:xfrm>
          <a:prstGeom prst="rect">
            <a:avLst/>
          </a:prstGeom>
        </p:spPr>
      </p:pic>
      <p:pic>
        <p:nvPicPr>
          <p:cNvPr id="7" name="Graphic 6">
            <a:extLst>
              <a:ext uri="{FF2B5EF4-FFF2-40B4-BE49-F238E27FC236}">
                <a16:creationId xmlns:a16="http://schemas.microsoft.com/office/drawing/2014/main" id="{E247219E-D0BF-4E8D-85E0-F83C452F41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1185" y="1514764"/>
            <a:ext cx="4527230" cy="4527230"/>
          </a:xfrm>
          <a:prstGeom prst="rect">
            <a:avLst/>
          </a:prstGeom>
        </p:spPr>
      </p:pic>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Nested RAID Levels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
        <p:nvSpPr>
          <p:cNvPr id="18" name="Rectangle 17">
            <a:extLst>
              <a:ext uri="{FF2B5EF4-FFF2-40B4-BE49-F238E27FC236}">
                <a16:creationId xmlns:a16="http://schemas.microsoft.com/office/drawing/2014/main" id="{4E11675F-AB99-4A5C-A7C4-F6B93550F8CA}"/>
              </a:ext>
            </a:extLst>
          </p:cNvPr>
          <p:cNvSpPr/>
          <p:nvPr/>
        </p:nvSpPr>
        <p:spPr>
          <a:xfrm>
            <a:off x="4041321" y="6430803"/>
            <a:ext cx="5320716" cy="338554"/>
          </a:xfrm>
          <a:prstGeom prst="rect">
            <a:avLst/>
          </a:prstGeom>
        </p:spPr>
        <p:txBody>
          <a:bodyPr wrap="square">
            <a:spAutoFit/>
          </a:bodyPr>
          <a:lstStyle/>
          <a:p>
            <a:r>
              <a:rPr lang="en-US" sz="1600" dirty="0">
                <a:solidFill>
                  <a:schemeClr val="bg1">
                    <a:lumMod val="50000"/>
                  </a:schemeClr>
                </a:solidFill>
              </a:rPr>
              <a:t>Base images by Wikipedia user </a:t>
            </a:r>
            <a:r>
              <a:rPr lang="en-US" sz="1600" dirty="0" err="1">
                <a:solidFill>
                  <a:schemeClr val="bg1">
                    <a:lumMod val="50000"/>
                  </a:schemeClr>
                </a:solidFill>
              </a:rPr>
              <a:t>Cburnett</a:t>
            </a:r>
            <a:r>
              <a:rPr lang="en-US" sz="1600" dirty="0">
                <a:solidFill>
                  <a:schemeClr val="bg1">
                    <a:lumMod val="50000"/>
                  </a:schemeClr>
                </a:solidFill>
              </a:rPr>
              <a:t>, CC BY-SA 3.0</a:t>
            </a:r>
          </a:p>
        </p:txBody>
      </p:sp>
      <p:sp>
        <p:nvSpPr>
          <p:cNvPr id="11" name="Rectangle 10">
            <a:extLst>
              <a:ext uri="{FF2B5EF4-FFF2-40B4-BE49-F238E27FC236}">
                <a16:creationId xmlns:a16="http://schemas.microsoft.com/office/drawing/2014/main" id="{5812A756-3990-43D7-9DE7-27C3E7E59A20}"/>
              </a:ext>
            </a:extLst>
          </p:cNvPr>
          <p:cNvSpPr/>
          <p:nvPr/>
        </p:nvSpPr>
        <p:spPr>
          <a:xfrm>
            <a:off x="1098810" y="3517871"/>
            <a:ext cx="2032865" cy="301783"/>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2D155AB-FDE0-49B3-B40A-F4FD54AE5C71}"/>
              </a:ext>
            </a:extLst>
          </p:cNvPr>
          <p:cNvSpPr txBox="1"/>
          <p:nvPr/>
        </p:nvSpPr>
        <p:spPr>
          <a:xfrm>
            <a:off x="5998033" y="2955430"/>
            <a:ext cx="722348" cy="923330"/>
          </a:xfrm>
          <a:prstGeom prst="rect">
            <a:avLst/>
          </a:prstGeom>
          <a:noFill/>
        </p:spPr>
        <p:txBody>
          <a:bodyPr wrap="square" rtlCol="0">
            <a:spAutoFit/>
          </a:bodyPr>
          <a:lstStyle/>
          <a:p>
            <a:pPr algn="ctr"/>
            <a:r>
              <a:rPr lang="en-US" dirty="0">
                <a:solidFill>
                  <a:srgbClr val="0000CC"/>
                </a:solidFill>
              </a:rPr>
              <a:t>File</a:t>
            </a:r>
          </a:p>
          <a:p>
            <a:pPr algn="ctr"/>
            <a:r>
              <a:rPr lang="en-US" dirty="0">
                <a:solidFill>
                  <a:srgbClr val="0000CC"/>
                </a:solidFill>
              </a:rPr>
              <a:t>Piece</a:t>
            </a:r>
          </a:p>
          <a:p>
            <a:pPr algn="ctr"/>
            <a:r>
              <a:rPr lang="en-US" dirty="0">
                <a:solidFill>
                  <a:srgbClr val="0000CC"/>
                </a:solidFill>
              </a:rPr>
              <a:t>Copy</a:t>
            </a:r>
          </a:p>
        </p:txBody>
      </p:sp>
      <p:sp>
        <p:nvSpPr>
          <p:cNvPr id="20" name="Rectangle 19">
            <a:extLst>
              <a:ext uri="{FF2B5EF4-FFF2-40B4-BE49-F238E27FC236}">
                <a16:creationId xmlns:a16="http://schemas.microsoft.com/office/drawing/2014/main" id="{3D4AC77F-1BCA-49DB-881C-EAFB1E69340A}"/>
              </a:ext>
            </a:extLst>
          </p:cNvPr>
          <p:cNvSpPr/>
          <p:nvPr/>
        </p:nvSpPr>
        <p:spPr>
          <a:xfrm>
            <a:off x="6739083" y="3522725"/>
            <a:ext cx="971406" cy="301783"/>
          </a:xfrm>
          <a:prstGeom prst="rect">
            <a:avLst/>
          </a:prstGeom>
          <a:noFill/>
          <a:ln w="952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16" name="TextBox 15">
            <a:extLst>
              <a:ext uri="{FF2B5EF4-FFF2-40B4-BE49-F238E27FC236}">
                <a16:creationId xmlns:a16="http://schemas.microsoft.com/office/drawing/2014/main" id="{FA680C2F-99DF-4C67-89F3-2E6CF25D2FED}"/>
              </a:ext>
            </a:extLst>
          </p:cNvPr>
          <p:cNvSpPr txBox="1"/>
          <p:nvPr/>
        </p:nvSpPr>
        <p:spPr>
          <a:xfrm>
            <a:off x="317217" y="3345596"/>
            <a:ext cx="706378" cy="646331"/>
          </a:xfrm>
          <a:prstGeom prst="rect">
            <a:avLst/>
          </a:prstGeom>
          <a:noFill/>
        </p:spPr>
        <p:txBody>
          <a:bodyPr wrap="square" rtlCol="0">
            <a:spAutoFit/>
          </a:bodyPr>
          <a:lstStyle/>
          <a:p>
            <a:pPr algn="ctr"/>
            <a:r>
              <a:rPr lang="en-US" dirty="0">
                <a:solidFill>
                  <a:srgbClr val="FF0000"/>
                </a:solidFill>
              </a:rPr>
              <a:t>File</a:t>
            </a:r>
          </a:p>
          <a:p>
            <a:pPr algn="ctr"/>
            <a:r>
              <a:rPr lang="en-US" dirty="0">
                <a:solidFill>
                  <a:srgbClr val="FF0000"/>
                </a:solidFill>
              </a:rPr>
              <a:t>Copy</a:t>
            </a:r>
          </a:p>
        </p:txBody>
      </p:sp>
      <p:sp>
        <p:nvSpPr>
          <p:cNvPr id="17" name="Rectangle 16">
            <a:extLst>
              <a:ext uri="{FF2B5EF4-FFF2-40B4-BE49-F238E27FC236}">
                <a16:creationId xmlns:a16="http://schemas.microsoft.com/office/drawing/2014/main" id="{CAA9DF84-4379-4F97-AE48-A14B247B1C6D}"/>
              </a:ext>
            </a:extLst>
          </p:cNvPr>
          <p:cNvSpPr/>
          <p:nvPr/>
        </p:nvSpPr>
        <p:spPr>
          <a:xfrm>
            <a:off x="3532591" y="3522489"/>
            <a:ext cx="2032865" cy="301783"/>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A26E86-C251-446D-AD24-D71BDA6B9A29}"/>
              </a:ext>
            </a:extLst>
          </p:cNvPr>
          <p:cNvSpPr txBox="1"/>
          <p:nvPr/>
        </p:nvSpPr>
        <p:spPr>
          <a:xfrm>
            <a:off x="5482334" y="3737580"/>
            <a:ext cx="706378" cy="646331"/>
          </a:xfrm>
          <a:prstGeom prst="rect">
            <a:avLst/>
          </a:prstGeom>
          <a:noFill/>
        </p:spPr>
        <p:txBody>
          <a:bodyPr wrap="square" rtlCol="0">
            <a:spAutoFit/>
          </a:bodyPr>
          <a:lstStyle/>
          <a:p>
            <a:pPr algn="ctr"/>
            <a:r>
              <a:rPr lang="en-US" dirty="0">
                <a:solidFill>
                  <a:srgbClr val="FF0000"/>
                </a:solidFill>
              </a:rPr>
              <a:t>File</a:t>
            </a:r>
          </a:p>
          <a:p>
            <a:pPr algn="ctr"/>
            <a:r>
              <a:rPr lang="en-US" dirty="0">
                <a:solidFill>
                  <a:srgbClr val="FF0000"/>
                </a:solidFill>
              </a:rPr>
              <a:t>Copy</a:t>
            </a:r>
          </a:p>
        </p:txBody>
      </p:sp>
      <p:sp>
        <p:nvSpPr>
          <p:cNvPr id="22" name="TextBox 21">
            <a:extLst>
              <a:ext uri="{FF2B5EF4-FFF2-40B4-BE49-F238E27FC236}">
                <a16:creationId xmlns:a16="http://schemas.microsoft.com/office/drawing/2014/main" id="{DE807CB1-E2F8-4F95-97D4-117C61A8F989}"/>
              </a:ext>
            </a:extLst>
          </p:cNvPr>
          <p:cNvSpPr txBox="1"/>
          <p:nvPr/>
        </p:nvSpPr>
        <p:spPr>
          <a:xfrm>
            <a:off x="11294130" y="3125182"/>
            <a:ext cx="722348" cy="923330"/>
          </a:xfrm>
          <a:prstGeom prst="rect">
            <a:avLst/>
          </a:prstGeom>
          <a:noFill/>
        </p:spPr>
        <p:txBody>
          <a:bodyPr wrap="square" rtlCol="0">
            <a:spAutoFit/>
          </a:bodyPr>
          <a:lstStyle/>
          <a:p>
            <a:pPr algn="ctr"/>
            <a:r>
              <a:rPr lang="en-US" dirty="0">
                <a:solidFill>
                  <a:srgbClr val="0070C0"/>
                </a:solidFill>
              </a:rPr>
              <a:t>File</a:t>
            </a:r>
          </a:p>
          <a:p>
            <a:pPr algn="ctr"/>
            <a:r>
              <a:rPr lang="en-US" dirty="0">
                <a:solidFill>
                  <a:srgbClr val="0070C0"/>
                </a:solidFill>
              </a:rPr>
              <a:t>Piece</a:t>
            </a:r>
          </a:p>
          <a:p>
            <a:pPr algn="ctr"/>
            <a:r>
              <a:rPr lang="en-US" dirty="0">
                <a:solidFill>
                  <a:srgbClr val="0070C0"/>
                </a:solidFill>
              </a:rPr>
              <a:t>Copy</a:t>
            </a:r>
          </a:p>
        </p:txBody>
      </p:sp>
      <p:sp>
        <p:nvSpPr>
          <p:cNvPr id="23" name="Rectangle 22">
            <a:extLst>
              <a:ext uri="{FF2B5EF4-FFF2-40B4-BE49-F238E27FC236}">
                <a16:creationId xmlns:a16="http://schemas.microsoft.com/office/drawing/2014/main" id="{05A9D47C-B85D-4A11-911E-0D9D512638AB}"/>
              </a:ext>
            </a:extLst>
          </p:cNvPr>
          <p:cNvSpPr/>
          <p:nvPr/>
        </p:nvSpPr>
        <p:spPr>
          <a:xfrm>
            <a:off x="7843645" y="3517869"/>
            <a:ext cx="971406" cy="301783"/>
          </a:xfrm>
          <a:prstGeom prst="rect">
            <a:avLst/>
          </a:prstGeom>
          <a:noFill/>
          <a:ln w="952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24" name="Rectangle 23">
            <a:extLst>
              <a:ext uri="{FF2B5EF4-FFF2-40B4-BE49-F238E27FC236}">
                <a16:creationId xmlns:a16="http://schemas.microsoft.com/office/drawing/2014/main" id="{2422A472-623D-4933-8982-8052E94563B0}"/>
              </a:ext>
            </a:extLst>
          </p:cNvPr>
          <p:cNvSpPr/>
          <p:nvPr/>
        </p:nvSpPr>
        <p:spPr>
          <a:xfrm>
            <a:off x="9191770" y="3522725"/>
            <a:ext cx="971406" cy="301783"/>
          </a:xfrm>
          <a:prstGeom prst="rect">
            <a:avLst/>
          </a:prstGeom>
          <a:noFill/>
          <a:ln w="952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25" name="Rectangle 24">
            <a:extLst>
              <a:ext uri="{FF2B5EF4-FFF2-40B4-BE49-F238E27FC236}">
                <a16:creationId xmlns:a16="http://schemas.microsoft.com/office/drawing/2014/main" id="{898A79D8-8804-4DE4-B530-C6992EFDAB71}"/>
              </a:ext>
            </a:extLst>
          </p:cNvPr>
          <p:cNvSpPr/>
          <p:nvPr/>
        </p:nvSpPr>
        <p:spPr>
          <a:xfrm>
            <a:off x="10296332" y="3517869"/>
            <a:ext cx="971406" cy="301783"/>
          </a:xfrm>
          <a:prstGeom prst="rect">
            <a:avLst/>
          </a:prstGeom>
          <a:noFill/>
          <a:ln w="952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26" name="Rectangle 25">
            <a:extLst>
              <a:ext uri="{FF2B5EF4-FFF2-40B4-BE49-F238E27FC236}">
                <a16:creationId xmlns:a16="http://schemas.microsoft.com/office/drawing/2014/main" id="{DF6C6D9A-1D6A-4E3A-8BEE-4C7798882A11}"/>
              </a:ext>
            </a:extLst>
          </p:cNvPr>
          <p:cNvSpPr/>
          <p:nvPr/>
        </p:nvSpPr>
        <p:spPr>
          <a:xfrm>
            <a:off x="6653560" y="3438795"/>
            <a:ext cx="4700240" cy="466455"/>
          </a:xfrm>
          <a:prstGeom prst="rect">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C8BCE7-FD4E-4920-92F8-69C7D45438D3}"/>
              </a:ext>
            </a:extLst>
          </p:cNvPr>
          <p:cNvSpPr txBox="1"/>
          <p:nvPr/>
        </p:nvSpPr>
        <p:spPr>
          <a:xfrm>
            <a:off x="8707555" y="3947316"/>
            <a:ext cx="581891" cy="369332"/>
          </a:xfrm>
          <a:prstGeom prst="rect">
            <a:avLst/>
          </a:prstGeom>
          <a:noFill/>
        </p:spPr>
        <p:txBody>
          <a:bodyPr wrap="square" rtlCol="0">
            <a:spAutoFit/>
          </a:bodyPr>
          <a:lstStyle/>
          <a:p>
            <a:pPr algn="r"/>
            <a:r>
              <a:rPr lang="en-US" dirty="0">
                <a:solidFill>
                  <a:srgbClr val="FF0000"/>
                </a:solidFill>
              </a:rPr>
              <a:t>File</a:t>
            </a:r>
          </a:p>
        </p:txBody>
      </p:sp>
    </p:spTree>
    <p:extLst>
      <p:ext uri="{BB962C8B-B14F-4D97-AF65-F5344CB8AC3E}">
        <p14:creationId xmlns:p14="http://schemas.microsoft.com/office/powerpoint/2010/main" val="293607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CF0B-117C-4DAC-855F-3B446DC5F720}"/>
              </a:ext>
            </a:extLst>
          </p:cNvPr>
          <p:cNvSpPr>
            <a:spLocks noGrp="1"/>
          </p:cNvSpPr>
          <p:nvPr>
            <p:ph type="title"/>
          </p:nvPr>
        </p:nvSpPr>
        <p:spPr/>
        <p:txBody>
          <a:bodyPr/>
          <a:lstStyle/>
          <a:p>
            <a:r>
              <a:rPr lang="en-US" dirty="0"/>
              <a:t>Uninterruptible Power Supplies</a:t>
            </a:r>
          </a:p>
        </p:txBody>
      </p:sp>
      <p:sp>
        <p:nvSpPr>
          <p:cNvPr id="3" name="Content Placeholder 2">
            <a:extLst>
              <a:ext uri="{FF2B5EF4-FFF2-40B4-BE49-F238E27FC236}">
                <a16:creationId xmlns:a16="http://schemas.microsoft.com/office/drawing/2014/main" id="{5BA46FBA-9C6D-4CB6-A22F-8AB94F743A77}"/>
              </a:ext>
            </a:extLst>
          </p:cNvPr>
          <p:cNvSpPr>
            <a:spLocks noGrp="1"/>
          </p:cNvSpPr>
          <p:nvPr>
            <p:ph idx="1"/>
          </p:nvPr>
        </p:nvSpPr>
        <p:spPr>
          <a:xfrm>
            <a:off x="838200" y="1825625"/>
            <a:ext cx="6199909" cy="4351338"/>
          </a:xfrm>
        </p:spPr>
        <p:txBody>
          <a:bodyPr>
            <a:normAutofit fontScale="92500" lnSpcReduction="10000"/>
          </a:bodyPr>
          <a:lstStyle/>
          <a:p>
            <a:r>
              <a:rPr lang="en-US" dirty="0"/>
              <a:t>In the vein of business continuity, let's example UPS devices</a:t>
            </a:r>
          </a:p>
          <a:p>
            <a:endParaRPr lang="en-US" dirty="0"/>
          </a:p>
          <a:p>
            <a:r>
              <a:rPr lang="en-US" dirty="0"/>
              <a:t>Keep a consistent power level, no matter what the mains voltage does</a:t>
            </a:r>
          </a:p>
          <a:p>
            <a:pPr lvl="1"/>
            <a:r>
              <a:rPr lang="en-US" dirty="0"/>
              <a:t>Battery-backed</a:t>
            </a:r>
          </a:p>
          <a:p>
            <a:pPr lvl="1"/>
            <a:r>
              <a:rPr lang="en-US" dirty="0"/>
              <a:t>Pure sine wave</a:t>
            </a:r>
          </a:p>
          <a:p>
            <a:pPr lvl="1"/>
            <a:r>
              <a:rPr lang="en-US" dirty="0"/>
              <a:t>Consistent voltage</a:t>
            </a:r>
          </a:p>
          <a:p>
            <a:pPr lvl="1"/>
            <a:r>
              <a:rPr lang="en-US" dirty="0"/>
              <a:t>Alerting and reporting features</a:t>
            </a:r>
          </a:p>
          <a:p>
            <a:pPr lvl="1"/>
            <a:r>
              <a:rPr lang="en-US" dirty="0"/>
              <a:t>Can shutdown the server they're attached to (via network or USB cable) when the capacity is nearly exhausted</a:t>
            </a:r>
          </a:p>
          <a:p>
            <a:pPr lvl="1"/>
            <a:endParaRPr lang="en-US" dirty="0"/>
          </a:p>
        </p:txBody>
      </p:sp>
      <p:pic>
        <p:nvPicPr>
          <p:cNvPr id="5" name="Picture 4">
            <a:extLst>
              <a:ext uri="{FF2B5EF4-FFF2-40B4-BE49-F238E27FC236}">
                <a16:creationId xmlns:a16="http://schemas.microsoft.com/office/drawing/2014/main" id="{12061FCC-42B4-4368-B4E1-BA4A95F85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79" y="1027906"/>
            <a:ext cx="3567162" cy="5161684"/>
          </a:xfrm>
          <a:prstGeom prst="rect">
            <a:avLst/>
          </a:prstGeom>
        </p:spPr>
      </p:pic>
      <p:sp>
        <p:nvSpPr>
          <p:cNvPr id="6" name="TextBox 5">
            <a:extLst>
              <a:ext uri="{FF2B5EF4-FFF2-40B4-BE49-F238E27FC236}">
                <a16:creationId xmlns:a16="http://schemas.microsoft.com/office/drawing/2014/main" id="{3B464099-4132-476B-9D62-637B3B3D675E}"/>
              </a:ext>
            </a:extLst>
          </p:cNvPr>
          <p:cNvSpPr txBox="1"/>
          <p:nvPr/>
        </p:nvSpPr>
        <p:spPr>
          <a:xfrm>
            <a:off x="7577191" y="6066126"/>
            <a:ext cx="4254592" cy="646331"/>
          </a:xfrm>
          <a:prstGeom prst="rect">
            <a:avLst/>
          </a:prstGeom>
          <a:noFill/>
        </p:spPr>
        <p:txBody>
          <a:bodyPr wrap="square" rtlCol="0">
            <a:spAutoFit/>
          </a:bodyPr>
          <a:lstStyle/>
          <a:p>
            <a:pPr algn="ctr"/>
            <a:r>
              <a:rPr lang="en-US" dirty="0"/>
              <a:t>Tripp Lite SMART1500 :: Can provide almost one kilowatt @ 120VAC for ten minutes</a:t>
            </a:r>
          </a:p>
        </p:txBody>
      </p:sp>
      <p:sp>
        <p:nvSpPr>
          <p:cNvPr id="7" name="Rectangle 6">
            <a:extLst>
              <a:ext uri="{FF2B5EF4-FFF2-40B4-BE49-F238E27FC236}">
                <a16:creationId xmlns:a16="http://schemas.microsoft.com/office/drawing/2014/main" id="{32E86FFF-66E2-47ED-9411-C2FBA1AD8E93}"/>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55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Notifications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a:xfrm>
            <a:off x="5569526" y="1209964"/>
            <a:ext cx="5784273" cy="5412509"/>
          </a:xfrm>
        </p:spPr>
        <p:txBody>
          <a:bodyPr>
            <a:normAutofit lnSpcReduction="10000"/>
          </a:bodyPr>
          <a:lstStyle/>
          <a:p>
            <a:r>
              <a:rPr lang="en-US" dirty="0"/>
              <a:t>Speaking of notifications, we'll cover system monitoring and alerting in our last lecture</a:t>
            </a:r>
          </a:p>
          <a:p>
            <a:endParaRPr lang="en-US" dirty="0"/>
          </a:p>
          <a:p>
            <a:r>
              <a:rPr lang="en-US" dirty="0"/>
              <a:t>Knowing that a server or network is down is a BIG DEAL</a:t>
            </a:r>
          </a:p>
          <a:p>
            <a:endParaRPr lang="en-US" dirty="0"/>
          </a:p>
          <a:p>
            <a:r>
              <a:rPr lang="en-US" dirty="0"/>
              <a:t>I used a picture of a red Artisan KitchenAid mixer I own as the caller pic for the NOC when they would call, so that it would be bright red, and easy to see - I grew to loathe the call on sight, though I love the mixer</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86DC46B3-1EDC-4636-A2A8-932B77E67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74086"/>
            <a:ext cx="4502726" cy="4382654"/>
          </a:xfrm>
          <a:prstGeom prst="rect">
            <a:avLst/>
          </a:prstGeom>
        </p:spPr>
      </p:pic>
    </p:spTree>
    <p:extLst>
      <p:ext uri="{BB962C8B-B14F-4D97-AF65-F5344CB8AC3E}">
        <p14:creationId xmlns:p14="http://schemas.microsoft.com/office/powerpoint/2010/main" val="362921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a:t>
            </a:r>
          </a:p>
        </p:txBody>
      </p:sp>
      <p:sp>
        <p:nvSpPr>
          <p:cNvPr id="3" name="Content Placeholder 2"/>
          <p:cNvSpPr>
            <a:spLocks noGrp="1"/>
          </p:cNvSpPr>
          <p:nvPr>
            <p:ph idx="1"/>
          </p:nvPr>
        </p:nvSpPr>
        <p:spPr/>
        <p:txBody>
          <a:bodyPr/>
          <a:lstStyle/>
          <a:p>
            <a:r>
              <a:rPr lang="en-US" dirty="0"/>
              <a:t>Because someday you’ll have to:</a:t>
            </a:r>
          </a:p>
          <a:p>
            <a:pPr lvl="1"/>
            <a:r>
              <a:rPr lang="en-US" dirty="0"/>
              <a:t>Recover from a business-ending, lawsuit-inducing virus</a:t>
            </a:r>
          </a:p>
          <a:p>
            <a:pPr lvl="1"/>
            <a:r>
              <a:rPr lang="en-US" dirty="0"/>
              <a:t>Set up hard drives in a redundant manner</a:t>
            </a:r>
          </a:p>
          <a:p>
            <a:pPr lvl="1"/>
            <a:r>
              <a:rPr lang="en-US" dirty="0"/>
              <a:t>Plan for interrupting notifications</a:t>
            </a:r>
          </a:p>
          <a:p>
            <a:pPr lvl="1"/>
            <a:r>
              <a:rPr lang="en-US" dirty="0"/>
              <a:t>Handle power outages, earthquakes, and floods</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6988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Log Files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normAutofit/>
          </a:bodyPr>
          <a:lstStyle/>
          <a:p>
            <a:r>
              <a:rPr lang="en-US" dirty="0"/>
              <a:t>Some people say that IT is just crawling through log files</a:t>
            </a:r>
          </a:p>
          <a:p>
            <a:pPr lvl="1"/>
            <a:r>
              <a:rPr lang="en-US" dirty="0"/>
              <a:t>...and they're right</a:t>
            </a:r>
          </a:p>
          <a:p>
            <a:pPr lvl="1"/>
            <a:endParaRPr lang="en-US" dirty="0"/>
          </a:p>
          <a:p>
            <a:r>
              <a:rPr lang="en-US" dirty="0"/>
              <a:t>We examined the Event Viewer in a previous lab: everything happening on a Windows box that writes to the logs can be viewed here, in excruciating detail</a:t>
            </a:r>
          </a:p>
          <a:p>
            <a:endParaRPr lang="en-US" dirty="0"/>
          </a:p>
          <a:p>
            <a:r>
              <a:rPr lang="en-US" dirty="0"/>
              <a:t>Logs can be pushed to a network or local server that runs a proprietary logging service, or to the industry standard </a:t>
            </a:r>
            <a:r>
              <a:rPr lang="en-US" b="1" dirty="0"/>
              <a:t>syslog</a:t>
            </a:r>
            <a:r>
              <a:rPr lang="en-US" dirty="0"/>
              <a:t> format</a:t>
            </a:r>
          </a:p>
          <a:p>
            <a:pPr lvl="1"/>
            <a:r>
              <a:rPr lang="en-US" dirty="0"/>
              <a:t>Logged message range in severity from "Emergency" to "Debug"</a:t>
            </a:r>
          </a:p>
          <a:p>
            <a:pPr lvl="1"/>
            <a:endParaRPr lang="en-US" dirty="0"/>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28861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4446202-14FE-4F70-B221-7BEB5D081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40509"/>
            <a:ext cx="6063555" cy="5241257"/>
          </a:xfrm>
        </p:spPr>
      </p:pic>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01586F-4040-4233-909A-EC725FEFB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931" y="699232"/>
            <a:ext cx="6961905" cy="5523809"/>
          </a:xfrm>
          <a:prstGeom prst="rect">
            <a:avLst/>
          </a:prstGeom>
        </p:spPr>
      </p:pic>
    </p:spTree>
    <p:extLst>
      <p:ext uri="{BB962C8B-B14F-4D97-AF65-F5344CB8AC3E}">
        <p14:creationId xmlns:p14="http://schemas.microsoft.com/office/powerpoint/2010/main" val="251941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Environmental Concerns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normAutofit/>
          </a:bodyPr>
          <a:lstStyle/>
          <a:p>
            <a:r>
              <a:rPr lang="en-US" dirty="0"/>
              <a:t>The environment is out to destroy everything you hold dear by:</a:t>
            </a:r>
          </a:p>
          <a:p>
            <a:pPr lvl="1"/>
            <a:r>
              <a:rPr lang="en-US" dirty="0"/>
              <a:t>Flooding</a:t>
            </a:r>
          </a:p>
          <a:p>
            <a:pPr lvl="1"/>
            <a:r>
              <a:rPr lang="en-US" dirty="0"/>
              <a:t>Power surges</a:t>
            </a:r>
          </a:p>
          <a:p>
            <a:pPr lvl="1"/>
            <a:r>
              <a:rPr lang="en-US" dirty="0"/>
              <a:t>Overheating</a:t>
            </a:r>
          </a:p>
          <a:p>
            <a:pPr lvl="1"/>
            <a:r>
              <a:rPr lang="en-US" dirty="0"/>
              <a:t>Dust clogging</a:t>
            </a:r>
          </a:p>
          <a:p>
            <a:pPr lvl="1"/>
            <a:r>
              <a:rPr lang="en-US" dirty="0"/>
              <a:t>Earthquakes</a:t>
            </a:r>
          </a:p>
          <a:p>
            <a:pPr lvl="1"/>
            <a:r>
              <a:rPr lang="en-US" dirty="0"/>
              <a:t>Vermin invasion</a:t>
            </a:r>
          </a:p>
          <a:p>
            <a:pPr lvl="1"/>
            <a:endParaRPr lang="en-US" dirty="0"/>
          </a:p>
          <a:p>
            <a:r>
              <a:rPr lang="en-US" dirty="0"/>
              <a:t>There are sensors for pretty much all of this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99878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Environmental Concerns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p:txBody>
          <a:bodyPr>
            <a:normAutofit/>
          </a:bodyPr>
          <a:lstStyle/>
          <a:p>
            <a:r>
              <a:rPr lang="en-US" dirty="0"/>
              <a:t>The environment is out to destroy everything you hold dear by:</a:t>
            </a:r>
          </a:p>
          <a:p>
            <a:pPr lvl="1"/>
            <a:r>
              <a:rPr lang="en-US" dirty="0"/>
              <a:t>Flooding (</a:t>
            </a:r>
            <a:r>
              <a:rPr lang="en-US"/>
              <a:t>sometimes via frozen pipe explosion)</a:t>
            </a:r>
            <a:endParaRPr lang="en-US" dirty="0"/>
          </a:p>
          <a:p>
            <a:pPr lvl="1"/>
            <a:r>
              <a:rPr lang="en-US" dirty="0"/>
              <a:t>Power surges</a:t>
            </a:r>
          </a:p>
          <a:p>
            <a:pPr lvl="1"/>
            <a:r>
              <a:rPr lang="en-US" dirty="0"/>
              <a:t>Overheating</a:t>
            </a:r>
          </a:p>
          <a:p>
            <a:pPr lvl="1"/>
            <a:r>
              <a:rPr lang="en-US" dirty="0"/>
              <a:t>Dust clogging</a:t>
            </a:r>
          </a:p>
          <a:p>
            <a:pPr lvl="1"/>
            <a:r>
              <a:rPr lang="en-US" dirty="0"/>
              <a:t>Earthquakes</a:t>
            </a:r>
          </a:p>
          <a:p>
            <a:pPr lvl="1"/>
            <a:r>
              <a:rPr lang="en-US" dirty="0"/>
              <a:t>Vermin invasion</a:t>
            </a:r>
          </a:p>
          <a:p>
            <a:pPr lvl="1"/>
            <a:endParaRPr lang="en-US" dirty="0"/>
          </a:p>
          <a:p>
            <a:r>
              <a:rPr lang="en-US" dirty="0"/>
              <a:t>There are sensors for all of this!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45748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45C3B6-3EBA-4358-AE12-58D3A90AD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1" y="1269813"/>
            <a:ext cx="5985942" cy="3364745"/>
          </a:xfrm>
          <a:prstGeom prst="rect">
            <a:avLst/>
          </a:prstGeom>
        </p:spPr>
      </p:pic>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Environmental Concerns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a:xfrm>
            <a:off x="838200" y="1825625"/>
            <a:ext cx="5183909" cy="4351338"/>
          </a:xfrm>
        </p:spPr>
        <p:txBody>
          <a:bodyPr>
            <a:normAutofit/>
          </a:bodyPr>
          <a:lstStyle/>
          <a:p>
            <a:r>
              <a:rPr lang="en-US" dirty="0"/>
              <a:t>This temperature, airflow, humidity, and dew point sensor plugs into this Watchdog 15-P climate monitor, and emails, texts, etc. when it reaches thresholds that you set</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B5C942E5-B0C6-41F6-903A-D1AE637CB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546902"/>
            <a:ext cx="5845865" cy="2222455"/>
          </a:xfrm>
          <a:prstGeom prst="rect">
            <a:avLst/>
          </a:prstGeom>
        </p:spPr>
      </p:pic>
    </p:spTree>
    <p:extLst>
      <p:ext uri="{BB962C8B-B14F-4D97-AF65-F5344CB8AC3E}">
        <p14:creationId xmlns:p14="http://schemas.microsoft.com/office/powerpoint/2010/main" val="11776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F59C-AC4B-4F97-8742-83729188C466}"/>
              </a:ext>
            </a:extLst>
          </p:cNvPr>
          <p:cNvSpPr>
            <a:spLocks noGrp="1"/>
          </p:cNvSpPr>
          <p:nvPr>
            <p:ph type="title"/>
          </p:nvPr>
        </p:nvSpPr>
        <p:spPr/>
        <p:txBody>
          <a:bodyPr/>
          <a:lstStyle/>
          <a:p>
            <a:r>
              <a:rPr lang="en-US" dirty="0"/>
              <a:t>Environmental Concerns</a:t>
            </a:r>
          </a:p>
        </p:txBody>
      </p:sp>
      <p:sp>
        <p:nvSpPr>
          <p:cNvPr id="3" name="Content Placeholder 2">
            <a:extLst>
              <a:ext uri="{FF2B5EF4-FFF2-40B4-BE49-F238E27FC236}">
                <a16:creationId xmlns:a16="http://schemas.microsoft.com/office/drawing/2014/main" id="{4B2BABCC-2C4C-4E30-8F60-C897C1369C64}"/>
              </a:ext>
            </a:extLst>
          </p:cNvPr>
          <p:cNvSpPr>
            <a:spLocks noGrp="1"/>
          </p:cNvSpPr>
          <p:nvPr>
            <p:ph idx="1"/>
          </p:nvPr>
        </p:nvSpPr>
        <p:spPr>
          <a:xfrm>
            <a:off x="6645586" y="1905402"/>
            <a:ext cx="5183909" cy="4351338"/>
          </a:xfrm>
        </p:spPr>
        <p:txBody>
          <a:bodyPr>
            <a:normAutofit/>
          </a:bodyPr>
          <a:lstStyle/>
          <a:p>
            <a:r>
              <a:rPr lang="en-US" dirty="0"/>
              <a:t>This is the OCTO-Base seismic isolation system by WorkSafe Technologies</a:t>
            </a:r>
          </a:p>
          <a:p>
            <a:endParaRPr lang="en-US" dirty="0"/>
          </a:p>
          <a:p>
            <a:r>
              <a:rPr lang="en-US" dirty="0"/>
              <a:t>It's spec sheets tells the story: "Provides improved protection for larger seismic and blast events"</a:t>
            </a:r>
          </a:p>
        </p:txBody>
      </p:sp>
      <p:sp>
        <p:nvSpPr>
          <p:cNvPr id="4" name="Rectangle 3">
            <a:extLst>
              <a:ext uri="{FF2B5EF4-FFF2-40B4-BE49-F238E27FC236}">
                <a16:creationId xmlns:a16="http://schemas.microsoft.com/office/drawing/2014/main" id="{68B018A5-8FD1-444A-B955-BF429A3042AA}"/>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5636346-1051-4E8A-9027-E1092B11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8" name="Picture 7">
            <a:extLst>
              <a:ext uri="{FF2B5EF4-FFF2-40B4-BE49-F238E27FC236}">
                <a16:creationId xmlns:a16="http://schemas.microsoft.com/office/drawing/2014/main" id="{C77D14CE-0DCB-481B-9A35-541770A53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8572"/>
            <a:ext cx="6526025" cy="3665682"/>
          </a:xfrm>
          <a:prstGeom prst="rect">
            <a:avLst/>
          </a:prstGeom>
        </p:spPr>
      </p:pic>
    </p:spTree>
    <p:extLst>
      <p:ext uri="{BB962C8B-B14F-4D97-AF65-F5344CB8AC3E}">
        <p14:creationId xmlns:p14="http://schemas.microsoft.com/office/powerpoint/2010/main" val="87108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A828C2-5EB0-49E6-9CDA-49958FCC2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5706"/>
            <a:ext cx="12192000" cy="7313706"/>
          </a:xfrm>
          <a:prstGeom prst="rect">
            <a:avLst/>
          </a:prstGeom>
        </p:spPr>
      </p:pic>
      <p:sp>
        <p:nvSpPr>
          <p:cNvPr id="14" name="Rectangle 13">
            <a:extLst>
              <a:ext uri="{FF2B5EF4-FFF2-40B4-BE49-F238E27FC236}">
                <a16:creationId xmlns:a16="http://schemas.microsoft.com/office/drawing/2014/main" id="{75199BC1-C4FC-438D-92AB-BA4D7DAF96E4}"/>
              </a:ext>
            </a:extLst>
          </p:cNvPr>
          <p:cNvSpPr/>
          <p:nvPr/>
        </p:nvSpPr>
        <p:spPr>
          <a:xfrm>
            <a:off x="5110224" y="5756549"/>
            <a:ext cx="1971552" cy="338554"/>
          </a:xfrm>
          <a:prstGeom prst="rect">
            <a:avLst/>
          </a:prstGeom>
        </p:spPr>
        <p:txBody>
          <a:bodyPr wrap="square">
            <a:spAutoFit/>
          </a:bodyPr>
          <a:lstStyle/>
          <a:p>
            <a:r>
              <a:rPr lang="en-US" sz="1600" dirty="0"/>
              <a:t>u/</a:t>
            </a:r>
            <a:r>
              <a:rPr lang="en-US" sz="1600" dirty="0" err="1"/>
              <a:t>masafed</a:t>
            </a:r>
            <a:r>
              <a:rPr lang="en-US" sz="1600" dirty="0"/>
              <a:t> on Reddit</a:t>
            </a:r>
          </a:p>
        </p:txBody>
      </p:sp>
    </p:spTree>
    <p:extLst>
      <p:ext uri="{BB962C8B-B14F-4D97-AF65-F5344CB8AC3E}">
        <p14:creationId xmlns:p14="http://schemas.microsoft.com/office/powerpoint/2010/main" val="241056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199BC1-C4FC-438D-92AB-BA4D7DAF96E4}"/>
              </a:ext>
            </a:extLst>
          </p:cNvPr>
          <p:cNvSpPr/>
          <p:nvPr/>
        </p:nvSpPr>
        <p:spPr>
          <a:xfrm>
            <a:off x="7081776" y="6436318"/>
            <a:ext cx="2560988" cy="338554"/>
          </a:xfrm>
          <a:prstGeom prst="rect">
            <a:avLst/>
          </a:prstGeom>
        </p:spPr>
        <p:txBody>
          <a:bodyPr wrap="square">
            <a:spAutoFit/>
          </a:bodyPr>
          <a:lstStyle/>
          <a:p>
            <a:r>
              <a:rPr lang="en-US" sz="1600" dirty="0"/>
              <a:t>u/</a:t>
            </a:r>
            <a:r>
              <a:rPr lang="en-US" sz="1600" dirty="0" err="1"/>
              <a:t>Eskaminagaga</a:t>
            </a:r>
            <a:r>
              <a:rPr lang="en-US" sz="1600" dirty="0"/>
              <a:t> on Reddit</a:t>
            </a:r>
          </a:p>
        </p:txBody>
      </p:sp>
      <p:sp>
        <p:nvSpPr>
          <p:cNvPr id="6" name="Content Placeholder 2">
            <a:extLst>
              <a:ext uri="{FF2B5EF4-FFF2-40B4-BE49-F238E27FC236}">
                <a16:creationId xmlns:a16="http://schemas.microsoft.com/office/drawing/2014/main" id="{1E768E5B-2DAE-422E-AAEF-A2A91F828C07}"/>
              </a:ext>
            </a:extLst>
          </p:cNvPr>
          <p:cNvSpPr>
            <a:spLocks noGrp="1"/>
          </p:cNvSpPr>
          <p:nvPr>
            <p:ph idx="1"/>
          </p:nvPr>
        </p:nvSpPr>
        <p:spPr>
          <a:xfrm>
            <a:off x="7444508" y="381402"/>
            <a:ext cx="4331855" cy="5603762"/>
          </a:xfrm>
        </p:spPr>
        <p:txBody>
          <a:bodyPr>
            <a:normAutofit/>
          </a:bodyPr>
          <a:lstStyle/>
          <a:p>
            <a:r>
              <a:rPr lang="en-US" dirty="0"/>
              <a:t>Peruse the r/</a:t>
            </a:r>
            <a:r>
              <a:rPr lang="en-US" dirty="0" err="1"/>
              <a:t>techsupportgore</a:t>
            </a:r>
            <a:r>
              <a:rPr lang="en-US" dirty="0"/>
              <a:t> subreddit for much more</a:t>
            </a:r>
          </a:p>
          <a:p>
            <a:endParaRPr lang="en-US" dirty="0"/>
          </a:p>
          <a:p>
            <a:r>
              <a:rPr lang="en-US" dirty="0">
                <a:hlinkClick r:id="rId2"/>
              </a:rPr>
              <a:t>https://www.reddit.com/r/techsupportgore/</a:t>
            </a:r>
            <a:endParaRPr lang="en-US" dirty="0"/>
          </a:p>
        </p:txBody>
      </p:sp>
      <p:sp>
        <p:nvSpPr>
          <p:cNvPr id="5" name="Rectangle 4">
            <a:extLst>
              <a:ext uri="{FF2B5EF4-FFF2-40B4-BE49-F238E27FC236}">
                <a16:creationId xmlns:a16="http://schemas.microsoft.com/office/drawing/2014/main" id="{7E425833-0BF6-4F54-94D4-EBDC5F1EC96B}"/>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507ABAA-FB67-4612-83BB-3E737D430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6843"/>
            <a:ext cx="7081776" cy="12589824"/>
          </a:xfrm>
          <a:prstGeom prst="rect">
            <a:avLst/>
          </a:prstGeom>
        </p:spPr>
      </p:pic>
    </p:spTree>
    <p:extLst>
      <p:ext uri="{BB962C8B-B14F-4D97-AF65-F5344CB8AC3E}">
        <p14:creationId xmlns:p14="http://schemas.microsoft.com/office/powerpoint/2010/main" val="3965943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p:txBody>
          <a:bodyPr/>
          <a:lstStyle/>
          <a:p>
            <a:r>
              <a:rPr lang="en-US" dirty="0"/>
              <a:t>Consumers always lie about what they did account, server, or network</a:t>
            </a:r>
          </a:p>
          <a:p>
            <a:r>
              <a:rPr lang="en-US" dirty="0"/>
              <a:t>Sometimes bombs will hit your servers - your backups had better be secure</a:t>
            </a:r>
          </a:p>
          <a:p>
            <a:r>
              <a:rPr lang="en-US" dirty="0"/>
              <a:t>Let the ants have the router (try peppermint oil)</a:t>
            </a:r>
          </a:p>
          <a:p>
            <a:r>
              <a:rPr lang="en-US" dirty="0"/>
              <a:t>Plan on having your hard drives fail in clusters, so keep spares on hand, and use drives from several manufacturers</a:t>
            </a:r>
          </a:p>
          <a:p>
            <a:endParaRPr lang="en-US" dirty="0"/>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142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Technologies</a:t>
            </a:r>
          </a:p>
        </p:txBody>
      </p:sp>
      <p:sp>
        <p:nvSpPr>
          <p:cNvPr id="3" name="Content Placeholder 2"/>
          <p:cNvSpPr>
            <a:spLocks noGrp="1"/>
          </p:cNvSpPr>
          <p:nvPr>
            <p:ph idx="1"/>
          </p:nvPr>
        </p:nvSpPr>
        <p:spPr/>
        <p:txBody>
          <a:bodyPr/>
          <a:lstStyle/>
          <a:p>
            <a:r>
              <a:rPr lang="en-US" dirty="0"/>
              <a:t>Backups</a:t>
            </a:r>
          </a:p>
          <a:p>
            <a:r>
              <a:rPr lang="en-US" dirty="0"/>
              <a:t>RAID</a:t>
            </a:r>
          </a:p>
          <a:p>
            <a:r>
              <a:rPr lang="en-US" dirty="0"/>
              <a:t>UPS</a:t>
            </a:r>
          </a:p>
          <a:p>
            <a:r>
              <a:rPr lang="en-US" dirty="0"/>
              <a:t>Notifications</a:t>
            </a:r>
          </a:p>
          <a:p>
            <a:r>
              <a:rPr lang="en-US" dirty="0"/>
              <a:t>Logs</a:t>
            </a:r>
          </a:p>
          <a:p>
            <a:r>
              <a:rPr lang="en-US" dirty="0"/>
              <a:t>Environmental concerns</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65085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Backups</a:t>
            </a:r>
          </a:p>
        </p:txBody>
      </p:sp>
      <p:sp>
        <p:nvSpPr>
          <p:cNvPr id="3" name="Content Placeholder 2"/>
          <p:cNvSpPr>
            <a:spLocks noGrp="1"/>
          </p:cNvSpPr>
          <p:nvPr>
            <p:ph idx="1"/>
          </p:nvPr>
        </p:nvSpPr>
        <p:spPr>
          <a:xfrm>
            <a:off x="838200" y="1825625"/>
            <a:ext cx="10515600" cy="4717788"/>
          </a:xfrm>
        </p:spPr>
        <p:txBody>
          <a:bodyPr>
            <a:normAutofit lnSpcReduction="10000"/>
          </a:bodyPr>
          <a:lstStyle/>
          <a:p>
            <a:r>
              <a:rPr lang="en-US" dirty="0"/>
              <a:t>Practically speaking, no technology, no system, no policy, and no methodology is more important than having a backup that is:</a:t>
            </a:r>
          </a:p>
          <a:p>
            <a:pPr lvl="1"/>
            <a:r>
              <a:rPr lang="en-US" dirty="0"/>
              <a:t>Frequent</a:t>
            </a:r>
          </a:p>
          <a:p>
            <a:pPr lvl="2"/>
            <a:r>
              <a:rPr lang="en-US" dirty="0"/>
              <a:t>Must occur often enough to catch changes</a:t>
            </a:r>
          </a:p>
          <a:p>
            <a:pPr lvl="1"/>
            <a:r>
              <a:rPr lang="en-US" dirty="0"/>
              <a:t>Comprehensive</a:t>
            </a:r>
          </a:p>
          <a:p>
            <a:pPr lvl="2"/>
            <a:r>
              <a:rPr lang="en-US" dirty="0"/>
              <a:t>Has to cover everything</a:t>
            </a:r>
          </a:p>
          <a:p>
            <a:pPr lvl="1"/>
            <a:r>
              <a:rPr lang="en-US" dirty="0"/>
              <a:t>Accessible</a:t>
            </a:r>
          </a:p>
          <a:p>
            <a:pPr lvl="2"/>
            <a:r>
              <a:rPr lang="en-US" dirty="0"/>
              <a:t>The best backup in the world is useless if it takes too long to download or mail</a:t>
            </a:r>
          </a:p>
          <a:p>
            <a:pPr lvl="1"/>
            <a:r>
              <a:rPr lang="en-US" dirty="0"/>
              <a:t>Verifiable</a:t>
            </a:r>
          </a:p>
          <a:p>
            <a:pPr lvl="2"/>
            <a:r>
              <a:rPr lang="en-US" dirty="0"/>
              <a:t>It needs to be tested and report its success or failure loudly</a:t>
            </a:r>
          </a:p>
          <a:p>
            <a:pPr lvl="1"/>
            <a:r>
              <a:rPr lang="en-US" dirty="0"/>
              <a:t>Secured</a:t>
            </a:r>
          </a:p>
          <a:p>
            <a:pPr lvl="2"/>
            <a:r>
              <a:rPr lang="en-US" dirty="0"/>
              <a:t>If the backup is used for any kind of work, it's not a backup</a:t>
            </a:r>
          </a:p>
          <a:p>
            <a:pPr lvl="2"/>
            <a:r>
              <a:rPr lang="en-US" dirty="0"/>
              <a:t>Needs to be stored off-site, away from bad guys, safe from the environment</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9479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Backups - a Case Study</a:t>
            </a:r>
          </a:p>
        </p:txBody>
      </p:sp>
      <p:sp>
        <p:nvSpPr>
          <p:cNvPr id="3" name="Content Placeholder 2"/>
          <p:cNvSpPr>
            <a:spLocks noGrp="1"/>
          </p:cNvSpPr>
          <p:nvPr>
            <p:ph idx="1"/>
          </p:nvPr>
        </p:nvSpPr>
        <p:spPr>
          <a:xfrm>
            <a:off x="2179700" y="1824903"/>
            <a:ext cx="6387892" cy="4651397"/>
          </a:xfrm>
        </p:spPr>
        <p:txBody>
          <a:bodyPr>
            <a:normAutofit/>
          </a:bodyPr>
          <a:lstStyle/>
          <a:p>
            <a:r>
              <a:rPr lang="en-US" dirty="0"/>
              <a:t>A large tax prep firm client of mine once had a lower-level employee browse Facebook on a company computer...</a:t>
            </a:r>
          </a:p>
          <a:p>
            <a:r>
              <a:rPr lang="en-US" dirty="0"/>
              <a:t>...who clicked a bad link...</a:t>
            </a:r>
          </a:p>
          <a:p>
            <a:r>
              <a:rPr lang="en-US" dirty="0"/>
              <a:t>...and got a cryptographic ransomware (</a:t>
            </a:r>
            <a:r>
              <a:rPr lang="en-US" dirty="0" err="1"/>
              <a:t>cryptoware</a:t>
            </a:r>
            <a:r>
              <a:rPr lang="en-US" dirty="0"/>
              <a:t>) on her PC...</a:t>
            </a:r>
          </a:p>
          <a:p>
            <a:r>
              <a:rPr lang="en-US" dirty="0"/>
              <a:t>...which encrypted all named/lettered drives on her PC: C:, D:, etc...</a:t>
            </a:r>
          </a:p>
          <a:p>
            <a:r>
              <a:rPr lang="en-US" dirty="0"/>
              <a:t>... including the company network share, which was mapped as Z:</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cxnSp>
        <p:nvCxnSpPr>
          <p:cNvPr id="7" name="Straight Arrow Connector 6">
            <a:extLst>
              <a:ext uri="{FF2B5EF4-FFF2-40B4-BE49-F238E27FC236}">
                <a16:creationId xmlns:a16="http://schemas.microsoft.com/office/drawing/2014/main" id="{A11546E4-1B30-4123-B185-5E0244AA9149}"/>
              </a:ext>
            </a:extLst>
          </p:cNvPr>
          <p:cNvCxnSpPr>
            <a:cxnSpLocks/>
          </p:cNvCxnSpPr>
          <p:nvPr/>
        </p:nvCxnSpPr>
        <p:spPr>
          <a:xfrm>
            <a:off x="1623126" y="1603893"/>
            <a:ext cx="0" cy="4991449"/>
          </a:xfrm>
          <a:prstGeom prst="straightConnector1">
            <a:avLst/>
          </a:prstGeom>
          <a:ln w="1238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F50CBD-B4C9-4F7C-8FD5-740CDFE5FF78}"/>
              </a:ext>
            </a:extLst>
          </p:cNvPr>
          <p:cNvSpPr txBox="1"/>
          <p:nvPr/>
        </p:nvSpPr>
        <p:spPr>
          <a:xfrm>
            <a:off x="215900" y="1569690"/>
            <a:ext cx="1156608" cy="400110"/>
          </a:xfrm>
          <a:prstGeom prst="rect">
            <a:avLst/>
          </a:prstGeom>
          <a:noFill/>
        </p:spPr>
        <p:txBody>
          <a:bodyPr wrap="square" rtlCol="0">
            <a:spAutoFit/>
          </a:bodyPr>
          <a:lstStyle/>
          <a:p>
            <a:pPr algn="r"/>
            <a:r>
              <a:rPr lang="en-US" sz="2000" b="1" dirty="0">
                <a:solidFill>
                  <a:srgbClr val="FF0000"/>
                </a:solidFill>
              </a:rPr>
              <a:t>BAD</a:t>
            </a:r>
          </a:p>
        </p:txBody>
      </p:sp>
      <p:sp>
        <p:nvSpPr>
          <p:cNvPr id="11" name="TextBox 10">
            <a:extLst>
              <a:ext uri="{FF2B5EF4-FFF2-40B4-BE49-F238E27FC236}">
                <a16:creationId xmlns:a16="http://schemas.microsoft.com/office/drawing/2014/main" id="{6800C0D6-D1CA-4D47-B77C-84B9BD24E8BC}"/>
              </a:ext>
            </a:extLst>
          </p:cNvPr>
          <p:cNvSpPr txBox="1"/>
          <p:nvPr/>
        </p:nvSpPr>
        <p:spPr>
          <a:xfrm>
            <a:off x="215900" y="5776853"/>
            <a:ext cx="1156608" cy="400110"/>
          </a:xfrm>
          <a:prstGeom prst="rect">
            <a:avLst/>
          </a:prstGeom>
          <a:noFill/>
        </p:spPr>
        <p:txBody>
          <a:bodyPr wrap="square" rtlCol="0">
            <a:spAutoFit/>
          </a:bodyPr>
          <a:lstStyle/>
          <a:p>
            <a:pPr algn="r"/>
            <a:r>
              <a:rPr lang="en-US" sz="2000" b="1" dirty="0">
                <a:solidFill>
                  <a:srgbClr val="FF0000"/>
                </a:solidFill>
              </a:rPr>
              <a:t>WORSE</a:t>
            </a:r>
          </a:p>
        </p:txBody>
      </p:sp>
      <p:pic>
        <p:nvPicPr>
          <p:cNvPr id="8" name="Picture 7">
            <a:extLst>
              <a:ext uri="{FF2B5EF4-FFF2-40B4-BE49-F238E27FC236}">
                <a16:creationId xmlns:a16="http://schemas.microsoft.com/office/drawing/2014/main" id="{84886ADA-A870-41E2-B10F-7B97A876D2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406681" y="2474751"/>
            <a:ext cx="3569419" cy="2780951"/>
          </a:xfrm>
          <a:prstGeom prst="rect">
            <a:avLst/>
          </a:prstGeom>
        </p:spPr>
      </p:pic>
    </p:spTree>
    <p:extLst>
      <p:ext uri="{BB962C8B-B14F-4D97-AF65-F5344CB8AC3E}">
        <p14:creationId xmlns:p14="http://schemas.microsoft.com/office/powerpoint/2010/main" val="32492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Backups - a Case Study - to the Rescue</a:t>
            </a:r>
          </a:p>
        </p:txBody>
      </p:sp>
      <p:sp>
        <p:nvSpPr>
          <p:cNvPr id="3" name="Content Placeholder 2"/>
          <p:cNvSpPr>
            <a:spLocks noGrp="1"/>
          </p:cNvSpPr>
          <p:nvPr>
            <p:ph idx="1"/>
          </p:nvPr>
        </p:nvSpPr>
        <p:spPr/>
        <p:txBody>
          <a:bodyPr/>
          <a:lstStyle/>
          <a:p>
            <a:r>
              <a:rPr lang="en-US" dirty="0"/>
              <a:t>The cryptography was not beatable, and the process ran as fast as it could on the server - we were able to observe it's presence before we killed it</a:t>
            </a:r>
          </a:p>
          <a:p>
            <a:endParaRPr lang="en-US" dirty="0"/>
          </a:p>
          <a:p>
            <a:r>
              <a:rPr lang="en-US" dirty="0"/>
              <a:t>The only reason they are still in business is because we had nightly backups of the company server, where all data was stored</a:t>
            </a:r>
          </a:p>
          <a:p>
            <a:endParaRPr lang="en-US" dirty="0"/>
          </a:p>
          <a:p>
            <a:r>
              <a:rPr lang="en-US" dirty="0"/>
              <a:t>We sure as heck weren't going to pay some jerk ransom money</a:t>
            </a:r>
          </a:p>
          <a:p>
            <a:pPr lvl="1"/>
            <a:r>
              <a:rPr lang="en-US" dirty="0"/>
              <a:t>FYI, nearly all of the </a:t>
            </a:r>
            <a:r>
              <a:rPr lang="en-US" dirty="0" err="1"/>
              <a:t>cryptoware</a:t>
            </a:r>
            <a:r>
              <a:rPr lang="en-US" dirty="0"/>
              <a:t> authors remain uncaught</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16012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BA-A793-41E1-989B-F93148735300}"/>
              </a:ext>
            </a:extLst>
          </p:cNvPr>
          <p:cNvSpPr>
            <a:spLocks noGrp="1"/>
          </p:cNvSpPr>
          <p:nvPr>
            <p:ph type="title"/>
          </p:nvPr>
        </p:nvSpPr>
        <p:spPr/>
        <p:txBody>
          <a:bodyPr/>
          <a:lstStyle/>
          <a:p>
            <a:r>
              <a:rPr lang="en-US" dirty="0"/>
              <a:t>Windows Backup</a:t>
            </a:r>
          </a:p>
        </p:txBody>
      </p:sp>
      <p:sp>
        <p:nvSpPr>
          <p:cNvPr id="3" name="Content Placeholder 2">
            <a:extLst>
              <a:ext uri="{FF2B5EF4-FFF2-40B4-BE49-F238E27FC236}">
                <a16:creationId xmlns:a16="http://schemas.microsoft.com/office/drawing/2014/main" id="{8DD3D9D0-AD23-499A-B84E-CD58D2AB27C3}"/>
              </a:ext>
            </a:extLst>
          </p:cNvPr>
          <p:cNvSpPr>
            <a:spLocks noGrp="1"/>
          </p:cNvSpPr>
          <p:nvPr>
            <p:ph idx="1"/>
          </p:nvPr>
        </p:nvSpPr>
        <p:spPr>
          <a:xfrm>
            <a:off x="838200" y="1825625"/>
            <a:ext cx="7626292" cy="4713398"/>
          </a:xfrm>
        </p:spPr>
        <p:txBody>
          <a:bodyPr>
            <a:normAutofit lnSpcReduction="10000"/>
          </a:bodyPr>
          <a:lstStyle/>
          <a:p>
            <a:r>
              <a:rPr lang="en-US" dirty="0"/>
              <a:t>Windows Server has a great backup tool built in!</a:t>
            </a:r>
          </a:p>
          <a:p>
            <a:r>
              <a:rPr lang="en-US" dirty="0"/>
              <a:t>Other backup tools include Acronis, </a:t>
            </a:r>
            <a:r>
              <a:rPr lang="en-US" dirty="0" err="1"/>
              <a:t>Veeam</a:t>
            </a:r>
            <a:r>
              <a:rPr lang="en-US" dirty="0"/>
              <a:t>, </a:t>
            </a:r>
            <a:r>
              <a:rPr lang="en-US" dirty="0" err="1"/>
              <a:t>ShadowProtect</a:t>
            </a:r>
            <a:r>
              <a:rPr lang="en-US" dirty="0"/>
              <a:t>, and a ton of others</a:t>
            </a:r>
          </a:p>
          <a:p>
            <a:r>
              <a:rPr lang="en-US" dirty="0"/>
              <a:t>Windows PC has a built-in backup client called File History</a:t>
            </a:r>
          </a:p>
          <a:p>
            <a:pPr lvl="1"/>
            <a:r>
              <a:rPr lang="en-US" dirty="0"/>
              <a:t>Fundamental issue is: if a USB or network drive is connected to your PC, you could lose it too, to a virus, flood, power surge, etc.; thus, that's not a valid backup</a:t>
            </a:r>
          </a:p>
          <a:p>
            <a:r>
              <a:rPr lang="en-US" dirty="0"/>
              <a:t>I have tested lots of them: Carbonite, Dropbox, </a:t>
            </a:r>
            <a:r>
              <a:rPr lang="en-US" dirty="0" err="1"/>
              <a:t>iDrive</a:t>
            </a:r>
            <a:r>
              <a:rPr lang="en-US" dirty="0"/>
              <a:t>, Shadow Protect PC, Google Drive, Box</a:t>
            </a:r>
          </a:p>
          <a:p>
            <a:pPr lvl="1"/>
            <a:r>
              <a:rPr lang="en-US" dirty="0"/>
              <a:t>My favorite is Dropbox</a:t>
            </a:r>
          </a:p>
        </p:txBody>
      </p:sp>
      <p:sp>
        <p:nvSpPr>
          <p:cNvPr id="4" name="Rectangle 3">
            <a:extLst>
              <a:ext uri="{FF2B5EF4-FFF2-40B4-BE49-F238E27FC236}">
                <a16:creationId xmlns:a16="http://schemas.microsoft.com/office/drawing/2014/main" id="{B877FDB2-FFD9-4CF8-BF0E-7E6444486CC0}"/>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6DC0ECC-8D85-4F6F-8AF1-7DE2B676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E51EE096-3E42-41D4-9B12-DC6504A86B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15249" y="5876521"/>
            <a:ext cx="908167" cy="908167"/>
          </a:xfrm>
          <a:prstGeom prst="rect">
            <a:avLst/>
          </a:prstGeom>
        </p:spPr>
      </p:pic>
      <p:pic>
        <p:nvPicPr>
          <p:cNvPr id="10" name="Picture 9">
            <a:extLst>
              <a:ext uri="{FF2B5EF4-FFF2-40B4-BE49-F238E27FC236}">
                <a16:creationId xmlns:a16="http://schemas.microsoft.com/office/drawing/2014/main" id="{94E6C31E-2526-4E6B-94BB-584F87FBE9F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464492" y="1138995"/>
            <a:ext cx="3529378" cy="4209659"/>
          </a:xfrm>
          <a:prstGeom prst="rect">
            <a:avLst/>
          </a:prstGeom>
        </p:spPr>
      </p:pic>
    </p:spTree>
    <p:extLst>
      <p:ext uri="{BB962C8B-B14F-4D97-AF65-F5344CB8AC3E}">
        <p14:creationId xmlns:p14="http://schemas.microsoft.com/office/powerpoint/2010/main" val="285780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B1C-4EC9-4431-A4B5-77BEC772D847}"/>
              </a:ext>
            </a:extLst>
          </p:cNvPr>
          <p:cNvSpPr>
            <a:spLocks noGrp="1"/>
          </p:cNvSpPr>
          <p:nvPr>
            <p:ph type="title"/>
          </p:nvPr>
        </p:nvSpPr>
        <p:spPr/>
        <p:txBody>
          <a:bodyPr/>
          <a:lstStyle/>
          <a:p>
            <a:r>
              <a:rPr lang="en-US" dirty="0"/>
              <a:t>Backup System Classification</a:t>
            </a:r>
          </a:p>
        </p:txBody>
      </p:sp>
      <p:sp>
        <p:nvSpPr>
          <p:cNvPr id="3" name="Content Placeholder 2">
            <a:extLst>
              <a:ext uri="{FF2B5EF4-FFF2-40B4-BE49-F238E27FC236}">
                <a16:creationId xmlns:a16="http://schemas.microsoft.com/office/drawing/2014/main" id="{BD2B2691-4729-4314-9E2C-B16BBADDF7AF}"/>
              </a:ext>
            </a:extLst>
          </p:cNvPr>
          <p:cNvSpPr>
            <a:spLocks noGrp="1"/>
          </p:cNvSpPr>
          <p:nvPr>
            <p:ph idx="1"/>
          </p:nvPr>
        </p:nvSpPr>
        <p:spPr/>
        <p:txBody>
          <a:bodyPr>
            <a:normAutofit/>
          </a:bodyPr>
          <a:lstStyle/>
          <a:p>
            <a:r>
              <a:rPr lang="en-US" dirty="0"/>
              <a:t>Dropbox, Box, etc. are not actually backup clients, but they are close</a:t>
            </a:r>
          </a:p>
          <a:p>
            <a:pPr lvl="1"/>
            <a:r>
              <a:rPr lang="en-US" dirty="0"/>
              <a:t>They're file versioning and sharing systems: previous versions of files often are only available for a month, so you better hope you notice a virus before then!</a:t>
            </a:r>
          </a:p>
          <a:p>
            <a:pPr lvl="1"/>
            <a:endParaRPr lang="en-US" dirty="0"/>
          </a:p>
          <a:p>
            <a:r>
              <a:rPr lang="en-US" dirty="0">
                <a:latin typeface="Courier New" panose="02070309020205020404" pitchFamily="49" charset="0"/>
                <a:cs typeface="Courier New" panose="02070309020205020404" pitchFamily="49" charset="0"/>
              </a:rPr>
              <a:t>git</a:t>
            </a:r>
            <a:r>
              <a:rPr lang="en-US" dirty="0"/>
              <a:t> is not a backup client, though it has similarities</a:t>
            </a:r>
          </a:p>
          <a:p>
            <a:pPr lvl="1"/>
            <a:r>
              <a:rPr lang="en-US" dirty="0"/>
              <a:t>It's a version control system</a:t>
            </a:r>
          </a:p>
          <a:p>
            <a:endParaRPr lang="en-US" dirty="0"/>
          </a:p>
          <a:p>
            <a:r>
              <a:rPr lang="en-US" i="1" dirty="0"/>
              <a:t>Long-term</a:t>
            </a:r>
            <a:r>
              <a:rPr lang="en-US" dirty="0"/>
              <a:t> storage is properly called an archive: these should be periodically transferred off-site</a:t>
            </a:r>
          </a:p>
        </p:txBody>
      </p:sp>
      <p:sp>
        <p:nvSpPr>
          <p:cNvPr id="4" name="Rectangle 3">
            <a:extLst>
              <a:ext uri="{FF2B5EF4-FFF2-40B4-BE49-F238E27FC236}">
                <a16:creationId xmlns:a16="http://schemas.microsoft.com/office/drawing/2014/main" id="{75CD4C3F-D895-491D-95AF-DE7384568F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6154C6-103B-4E0C-B38D-DCC9EFA59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45179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BA-A793-41E1-989B-F93148735300}"/>
              </a:ext>
            </a:extLst>
          </p:cNvPr>
          <p:cNvSpPr>
            <a:spLocks noGrp="1"/>
          </p:cNvSpPr>
          <p:nvPr>
            <p:ph type="title"/>
          </p:nvPr>
        </p:nvSpPr>
        <p:spPr/>
        <p:txBody>
          <a:bodyPr/>
          <a:lstStyle/>
          <a:p>
            <a:r>
              <a:rPr lang="en-US" dirty="0"/>
              <a:t>Linux, Mac Backup, and Images</a:t>
            </a:r>
          </a:p>
        </p:txBody>
      </p:sp>
      <p:sp>
        <p:nvSpPr>
          <p:cNvPr id="3" name="Content Placeholder 2">
            <a:extLst>
              <a:ext uri="{FF2B5EF4-FFF2-40B4-BE49-F238E27FC236}">
                <a16:creationId xmlns:a16="http://schemas.microsoft.com/office/drawing/2014/main" id="{8DD3D9D0-AD23-499A-B84E-CD58D2AB27C3}"/>
              </a:ext>
            </a:extLst>
          </p:cNvPr>
          <p:cNvSpPr>
            <a:spLocks noGrp="1"/>
          </p:cNvSpPr>
          <p:nvPr>
            <p:ph idx="1"/>
          </p:nvPr>
        </p:nvSpPr>
        <p:spPr>
          <a:xfrm>
            <a:off x="838200" y="1825625"/>
            <a:ext cx="10515600" cy="4684232"/>
          </a:xfrm>
        </p:spPr>
        <p:txBody>
          <a:bodyPr>
            <a:normAutofit fontScale="92500" lnSpcReduction="20000"/>
          </a:bodyPr>
          <a:lstStyle/>
          <a:p>
            <a:r>
              <a:rPr lang="en-US" dirty="0"/>
              <a:t>Linux backup is not built in, but there are lots of clients</a:t>
            </a:r>
          </a:p>
          <a:p>
            <a:r>
              <a:rPr lang="en-US" dirty="0"/>
              <a:t>Old-school techniques include </a:t>
            </a:r>
            <a:r>
              <a:rPr lang="en-US" dirty="0" err="1"/>
              <a:t>rsync</a:t>
            </a:r>
            <a:r>
              <a:rPr lang="en-US" dirty="0"/>
              <a:t> that are still widely used</a:t>
            </a:r>
          </a:p>
          <a:p>
            <a:pPr lvl="1"/>
            <a:r>
              <a:rPr lang="en-US" sz="1900" dirty="0">
                <a:cs typeface="Courier New" panose="02070309020205020404" pitchFamily="49" charset="0"/>
              </a:rPr>
              <a:t>Easy to set up in a </a:t>
            </a:r>
            <a:r>
              <a:rPr lang="en-US" sz="1900" dirty="0" err="1">
                <a:cs typeface="Courier New" panose="02070309020205020404" pitchFamily="49" charset="0"/>
              </a:rPr>
              <a:t>cron</a:t>
            </a:r>
            <a:r>
              <a:rPr lang="en-US" sz="1900" dirty="0">
                <a:cs typeface="Courier New" panose="02070309020205020404" pitchFamily="49" charset="0"/>
              </a:rPr>
              <a:t> job:</a:t>
            </a:r>
          </a:p>
          <a:p>
            <a:pPr lvl="1"/>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rsync</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avzh</a:t>
            </a:r>
            <a:r>
              <a:rPr lang="en-US" sz="1900" dirty="0">
                <a:latin typeface="Courier New" panose="02070309020205020404" pitchFamily="49" charset="0"/>
                <a:cs typeface="Courier New" panose="02070309020205020404" pitchFamily="49" charset="0"/>
              </a:rPr>
              <a:t> /root/</a:t>
            </a:r>
            <a:r>
              <a:rPr lang="en-US" sz="1900" dirty="0" err="1">
                <a:latin typeface="Courier New" panose="02070309020205020404" pitchFamily="49" charset="0"/>
                <a:cs typeface="Courier New" panose="02070309020205020404" pitchFamily="49" charset="0"/>
              </a:rPr>
              <a:t>mycoolfiles</a:t>
            </a:r>
            <a:r>
              <a:rPr lang="en-US" sz="1900" dirty="0">
                <a:latin typeface="Courier New" panose="02070309020205020404" pitchFamily="49" charset="0"/>
                <a:cs typeface="Courier New" panose="02070309020205020404" pitchFamily="49" charset="0"/>
              </a:rPr>
              <a:t> /fileserver/mount/mycoolfiles5-5-2018</a:t>
            </a:r>
          </a:p>
          <a:p>
            <a:endParaRPr lang="en-US" dirty="0"/>
          </a:p>
          <a:p>
            <a:r>
              <a:rPr lang="en-US" dirty="0"/>
              <a:t>macOS uses Time Machine, a backup utility that keeps snapshots of your files and system state</a:t>
            </a:r>
          </a:p>
          <a:p>
            <a:pPr lvl="1"/>
            <a:r>
              <a:rPr lang="en-US" dirty="0"/>
              <a:t>Not designed to keep these as long-term, off-line archives</a:t>
            </a:r>
          </a:p>
          <a:p>
            <a:pPr marL="0" indent="0">
              <a:buNone/>
            </a:pPr>
            <a:endParaRPr lang="en-US" dirty="0"/>
          </a:p>
          <a:p>
            <a:r>
              <a:rPr lang="en-US" dirty="0"/>
              <a:t>Images are a way to restore the entire computer back to an earlier state, just like restoring to a particular snapshot in VirtualBox</a:t>
            </a:r>
          </a:p>
          <a:p>
            <a:pPr lvl="1"/>
            <a:r>
              <a:rPr lang="en-US" dirty="0"/>
              <a:t>Famous applications include Ghost, Acronis, </a:t>
            </a:r>
            <a:r>
              <a:rPr lang="en-US" dirty="0" err="1"/>
              <a:t>ShadowProtect</a:t>
            </a:r>
            <a:r>
              <a:rPr lang="en-US" dirty="0"/>
              <a:t>, and Paragon</a:t>
            </a:r>
          </a:p>
          <a:p>
            <a:pPr lvl="1"/>
            <a:r>
              <a:rPr lang="en-US" dirty="0"/>
              <a:t>Images are normally kept as differentials: one master image is taken, and then "deltas" are taken that only record what has changed</a:t>
            </a:r>
          </a:p>
        </p:txBody>
      </p:sp>
      <p:sp>
        <p:nvSpPr>
          <p:cNvPr id="4" name="Rectangle 3">
            <a:extLst>
              <a:ext uri="{FF2B5EF4-FFF2-40B4-BE49-F238E27FC236}">
                <a16:creationId xmlns:a16="http://schemas.microsoft.com/office/drawing/2014/main" id="{B877FDB2-FFD9-4CF8-BF0E-7E6444486CC0}"/>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6DC0ECC-8D85-4F6F-8AF1-7DE2B676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73196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TotalTime>
  <Words>1591</Words>
  <Application>Microsoft Office PowerPoint</Application>
  <PresentationFormat>Widescreen</PresentationFormat>
  <Paragraphs>178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Office Theme</vt:lpstr>
      <vt:lpstr>Server Technology</vt:lpstr>
      <vt:lpstr>Why You Need to Care</vt:lpstr>
      <vt:lpstr>Essential Technologies</vt:lpstr>
      <vt:lpstr>Backups</vt:lpstr>
      <vt:lpstr>Backups - a Case Study</vt:lpstr>
      <vt:lpstr>Backups - a Case Study - to the Rescue</vt:lpstr>
      <vt:lpstr>Windows Backup</vt:lpstr>
      <vt:lpstr>Backup System Classification</vt:lpstr>
      <vt:lpstr>Linux, Mac Backup, and Images</vt:lpstr>
      <vt:lpstr>Why Spend Time Talking About Backups?</vt:lpstr>
      <vt:lpstr>RAID</vt:lpstr>
      <vt:lpstr>Standard RAID Levels</vt:lpstr>
      <vt:lpstr>Standard RAID Levels</vt:lpstr>
      <vt:lpstr>Standard RAID Levels</vt:lpstr>
      <vt:lpstr>Standard RAID Levels</vt:lpstr>
      <vt:lpstr>Nested RAID Levels</vt:lpstr>
      <vt:lpstr>Nested RAID Levels</vt:lpstr>
      <vt:lpstr>Uninterruptible Power Supplies</vt:lpstr>
      <vt:lpstr>Notifications</vt:lpstr>
      <vt:lpstr>Log Files</vt:lpstr>
      <vt:lpstr>PowerPoint Presentation</vt:lpstr>
      <vt:lpstr>Environmental Concerns</vt:lpstr>
      <vt:lpstr>Environmental Concerns</vt:lpstr>
      <vt:lpstr>Environmental Concerns</vt:lpstr>
      <vt:lpstr>Environmental Concerns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PC1: Key PC Components</dc:title>
  <dc:creator>Benjamin Brewster</dc:creator>
  <cp:lastModifiedBy>Benjamin Brewster</cp:lastModifiedBy>
  <cp:revision>181</cp:revision>
  <dcterms:created xsi:type="dcterms:W3CDTF">2017-06-05T20:52:52Z</dcterms:created>
  <dcterms:modified xsi:type="dcterms:W3CDTF">2018-05-16T23:35:57Z</dcterms:modified>
</cp:coreProperties>
</file>