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 id="273" r:id="rId15"/>
    <p:sldId id="274"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55D67-6982-4969-9388-03274D8114B5}"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E3368-604B-4602-AF6D-8C20BBA16D01}" type="slidenum">
              <a:rPr lang="en-US" smtClean="0"/>
              <a:t>‹#›</a:t>
            </a:fld>
            <a:endParaRPr lang="en-US"/>
          </a:p>
        </p:txBody>
      </p:sp>
    </p:spTree>
    <p:extLst>
      <p:ext uri="{BB962C8B-B14F-4D97-AF65-F5344CB8AC3E}">
        <p14:creationId xmlns:p14="http://schemas.microsoft.com/office/powerpoint/2010/main" val="371774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Forgot the append the same values to the list when the algorithm did not find a better solution or did not accept a worse solution. But we can still see that the current setting isn’t enough to observe the plateau.</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2</a:t>
            </a:fld>
            <a:endParaRPr lang="en-US"/>
          </a:p>
        </p:txBody>
      </p:sp>
    </p:spTree>
    <p:extLst>
      <p:ext uri="{BB962C8B-B14F-4D97-AF65-F5344CB8AC3E}">
        <p14:creationId xmlns:p14="http://schemas.microsoft.com/office/powerpoint/2010/main" val="37172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Accepting worse solutions too frequently, so perhaps we should increase M and/or decrease D</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4</a:t>
            </a:fld>
            <a:endParaRPr lang="en-US"/>
          </a:p>
        </p:txBody>
      </p:sp>
    </p:spTree>
    <p:extLst>
      <p:ext uri="{BB962C8B-B14F-4D97-AF65-F5344CB8AC3E}">
        <p14:creationId xmlns:p14="http://schemas.microsoft.com/office/powerpoint/2010/main" val="30487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Looks promising… maybe reduce tolerance and append same objective values whenever no better solutions are found and worse solutions are not accepted to see if the progress has truly settled down.</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6</a:t>
            </a:fld>
            <a:endParaRPr lang="en-US"/>
          </a:p>
        </p:txBody>
      </p:sp>
    </p:spTree>
    <p:extLst>
      <p:ext uri="{BB962C8B-B14F-4D97-AF65-F5344CB8AC3E}">
        <p14:creationId xmlns:p14="http://schemas.microsoft.com/office/powerpoint/2010/main" val="65790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11</a:t>
            </a:fld>
            <a:endParaRPr lang="en-US"/>
          </a:p>
        </p:txBody>
      </p:sp>
    </p:spTree>
    <p:extLst>
      <p:ext uri="{BB962C8B-B14F-4D97-AF65-F5344CB8AC3E}">
        <p14:creationId xmlns:p14="http://schemas.microsoft.com/office/powerpoint/2010/main" val="239561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13</a:t>
            </a:fld>
            <a:endParaRPr lang="en-US"/>
          </a:p>
        </p:txBody>
      </p:sp>
    </p:spTree>
    <p:extLst>
      <p:ext uri="{BB962C8B-B14F-4D97-AF65-F5344CB8AC3E}">
        <p14:creationId xmlns:p14="http://schemas.microsoft.com/office/powerpoint/2010/main" val="8582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14</a:t>
            </a:fld>
            <a:endParaRPr lang="en-US"/>
          </a:p>
        </p:txBody>
      </p:sp>
    </p:spTree>
    <p:extLst>
      <p:ext uri="{BB962C8B-B14F-4D97-AF65-F5344CB8AC3E}">
        <p14:creationId xmlns:p14="http://schemas.microsoft.com/office/powerpoint/2010/main" val="370189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15</a:t>
            </a:fld>
            <a:endParaRPr lang="en-US"/>
          </a:p>
        </p:txBody>
      </p:sp>
    </p:spTree>
    <p:extLst>
      <p:ext uri="{BB962C8B-B14F-4D97-AF65-F5344CB8AC3E}">
        <p14:creationId xmlns:p14="http://schemas.microsoft.com/office/powerpoint/2010/main" val="83574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16</a:t>
            </a:fld>
            <a:endParaRPr lang="en-US"/>
          </a:p>
        </p:txBody>
      </p:sp>
    </p:spTree>
    <p:extLst>
      <p:ext uri="{BB962C8B-B14F-4D97-AF65-F5344CB8AC3E}">
        <p14:creationId xmlns:p14="http://schemas.microsoft.com/office/powerpoint/2010/main" val="40298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17</a:t>
            </a:fld>
            <a:endParaRPr lang="en-US"/>
          </a:p>
        </p:txBody>
      </p:sp>
    </p:spTree>
    <p:extLst>
      <p:ext uri="{BB962C8B-B14F-4D97-AF65-F5344CB8AC3E}">
        <p14:creationId xmlns:p14="http://schemas.microsoft.com/office/powerpoint/2010/main" val="37289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C22A-4C9F-460E-A33D-DC13230BF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B816C-D655-4B47-85F6-F16F40E25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2F64B-4889-4B5D-AEFA-FEEF71738CE6}"/>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4D806F88-7838-4465-9343-8E3833EA8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51843-5CF6-41C4-8594-1108FAD6CA34}"/>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66090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88CB-4EBC-45C5-8D0E-CFB39A0A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43894-1FA9-4A94-8E18-80CB7E007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0F697-082D-43BE-A729-5E90D56B6104}"/>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D5C370BB-59E9-4B29-B6D2-3CC223904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7E7C8-0FEC-44E0-BB87-163D93FFC6F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6428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1234-CDE8-4D0C-9F1B-050D3F9CD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B6ADBA-D9D2-4F43-8F89-1E2FCDEB89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1FD02-FB81-4E87-80E2-6F979DCB2889}"/>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C0F7A1E6-E913-484B-A639-59C57D45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3C31F-B05D-4E45-9FFC-FE0B92A3F27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0663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598-DA0B-411E-A622-AEB87DA4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3656E-C8A8-4D4D-824C-D0B96970E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D68B-5B31-4227-83E3-944742437547}"/>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A7CB5BA6-A091-4077-836C-9817E1D4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24290-6353-424C-8C4F-2F81DA0937E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1636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5A0D-AC5E-49B8-862A-3FBE38FF5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432EE-D61B-4B77-9AC0-04FD36E97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CA3C14-5881-49F1-91DC-D8B7C4E90DF8}"/>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36D38C6F-693C-4C36-B311-A18CD5DA3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6FE9-BE08-4C3F-9FB5-2517728796E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424881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909C-F120-4D9B-B968-C0CCEC15A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A2D70-8F2D-458B-BC55-35090DE87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A5723-1C5A-4E9D-AC2E-45493B63B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B04D4-7711-4C35-9E42-E72FA9A16892}"/>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6" name="Footer Placeholder 5">
            <a:extLst>
              <a:ext uri="{FF2B5EF4-FFF2-40B4-BE49-F238E27FC236}">
                <a16:creationId xmlns:a16="http://schemas.microsoft.com/office/drawing/2014/main" id="{AD349E71-BB56-4E12-8492-30559BE04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E292B-623D-4E29-88DC-0DFD585C5436}"/>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096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79E2-83FE-4071-BA8B-EAFE3DA6F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107E12-70DB-44C7-A5F0-5B19D4F7E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30447F-D202-4582-9BDB-EA02C8384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9895A-F904-48B3-8CCF-17A989C6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A100-D2B8-4657-9FCF-61CDA93E57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B209B-62EC-4AB0-BEA4-16FC6D720923}"/>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8" name="Footer Placeholder 7">
            <a:extLst>
              <a:ext uri="{FF2B5EF4-FFF2-40B4-BE49-F238E27FC236}">
                <a16:creationId xmlns:a16="http://schemas.microsoft.com/office/drawing/2014/main" id="{7626307B-6826-4AF8-9ECD-B5386CEEB1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108A6-DE5F-46C1-8B18-0C509E0FF0BB}"/>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9813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7749-6D83-4E9A-90BC-03BD477F0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C49CA-6866-47D5-941B-FBE4EB05D0F1}"/>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4" name="Footer Placeholder 3">
            <a:extLst>
              <a:ext uri="{FF2B5EF4-FFF2-40B4-BE49-F238E27FC236}">
                <a16:creationId xmlns:a16="http://schemas.microsoft.com/office/drawing/2014/main" id="{F338868D-C471-4586-B094-C595C87CE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AD0F0-B3FC-421D-9AFF-4160A99AF4C5}"/>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581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F0859-B399-4BD2-8D01-DA2A1B337E6C}"/>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3" name="Footer Placeholder 2">
            <a:extLst>
              <a:ext uri="{FF2B5EF4-FFF2-40B4-BE49-F238E27FC236}">
                <a16:creationId xmlns:a16="http://schemas.microsoft.com/office/drawing/2014/main" id="{C941C63F-DE5F-4DBF-91A9-AE3BC7E26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A5E6A-D694-4E90-87FE-A1EFA156C0D2}"/>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227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668-88BA-47D6-B8E0-7F74609C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6ED61-2157-4832-984D-C870169F3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0981C-D084-4A52-B268-27DFD37EA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D265E-6C77-4E6F-9935-E772C4D92D70}"/>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6" name="Footer Placeholder 5">
            <a:extLst>
              <a:ext uri="{FF2B5EF4-FFF2-40B4-BE49-F238E27FC236}">
                <a16:creationId xmlns:a16="http://schemas.microsoft.com/office/drawing/2014/main" id="{CBA0D22C-6C86-48C9-B0A1-892D28E9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97567-3833-4016-8BBD-807DFC5E09D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1276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DF15-E397-4BC4-956A-A41D1D0F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C21B2-1A6E-4D7F-9595-A3977DB73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5F5AE-1449-42EF-A6FE-62F06753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086E2-CBF2-4933-8937-3B52CAB7652B}"/>
              </a:ext>
            </a:extLst>
          </p:cNvPr>
          <p:cNvSpPr>
            <a:spLocks noGrp="1"/>
          </p:cNvSpPr>
          <p:nvPr>
            <p:ph type="dt" sz="half" idx="10"/>
          </p:nvPr>
        </p:nvSpPr>
        <p:spPr/>
        <p:txBody>
          <a:bodyPr/>
          <a:lstStyle/>
          <a:p>
            <a:fld id="{4B7B0F2A-4B9D-4F00-A3FC-4DE0D49086D7}" type="datetimeFigureOut">
              <a:rPr lang="en-US" smtClean="0"/>
              <a:t>5/25/2019</a:t>
            </a:fld>
            <a:endParaRPr lang="en-US"/>
          </a:p>
        </p:txBody>
      </p:sp>
      <p:sp>
        <p:nvSpPr>
          <p:cNvPr id="6" name="Footer Placeholder 5">
            <a:extLst>
              <a:ext uri="{FF2B5EF4-FFF2-40B4-BE49-F238E27FC236}">
                <a16:creationId xmlns:a16="http://schemas.microsoft.com/office/drawing/2014/main" id="{629D5680-CF5B-4BA1-9366-644B147C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F93F6-1D4A-4831-99A3-32A1D79DCF5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61308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9B412-C055-43A9-8FFD-CF9752BD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481DE-EC8D-4755-B3B7-9E38BA96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FD2D5-D1FF-4CCC-871D-E728CDFF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0F2A-4B9D-4F00-A3FC-4DE0D49086D7}" type="datetimeFigureOut">
              <a:rPr lang="en-US" smtClean="0"/>
              <a:t>5/25/2019</a:t>
            </a:fld>
            <a:endParaRPr lang="en-US"/>
          </a:p>
        </p:txBody>
      </p:sp>
      <p:sp>
        <p:nvSpPr>
          <p:cNvPr id="5" name="Footer Placeholder 4">
            <a:extLst>
              <a:ext uri="{FF2B5EF4-FFF2-40B4-BE49-F238E27FC236}">
                <a16:creationId xmlns:a16="http://schemas.microsoft.com/office/drawing/2014/main" id="{152EC3ED-5458-40CB-87F8-FB30CD36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A7ECC-FD0E-425B-B9CA-AC128ED9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5423-02FF-432C-AB6D-F73260AB4B78}" type="slidenum">
              <a:rPr lang="en-US" smtClean="0"/>
              <a:t>‹#›</a:t>
            </a:fld>
            <a:endParaRPr lang="en-US"/>
          </a:p>
        </p:txBody>
      </p:sp>
    </p:spTree>
    <p:extLst>
      <p:ext uri="{BB962C8B-B14F-4D97-AF65-F5344CB8AC3E}">
        <p14:creationId xmlns:p14="http://schemas.microsoft.com/office/powerpoint/2010/main" val="137979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29366213"/>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5</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1433073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≈$12,741</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106.613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≈$13,415</a:t>
                      </a:r>
                      <a:endParaRPr lang="en-US" dirty="0"/>
                    </a:p>
                  </a:txBody>
                  <a:tcPr/>
                </a:tc>
                <a:tc>
                  <a:txBody>
                    <a:bodyPr/>
                    <a:lstStyle/>
                    <a:p>
                      <a:pPr algn="ctr"/>
                      <a:r>
                        <a:rPr lang="en-CA" dirty="0"/>
                        <a:t>[218, 225]</a:t>
                      </a:r>
                      <a:endParaRPr lang="en-US" dirty="0"/>
                    </a:p>
                  </a:txBody>
                  <a:tcPr/>
                </a:tc>
                <a:tc>
                  <a:txBody>
                    <a:bodyPr/>
                    <a:lstStyle/>
                    <a:p>
                      <a:pPr algn="ctr"/>
                      <a:r>
                        <a:rPr lang="en-CA" dirty="0"/>
                        <a:t>220 seats: [0 21 14 19 12]</a:t>
                      </a:r>
                    </a:p>
                    <a:p>
                      <a:pPr algn="ctr"/>
                      <a:r>
                        <a:rPr lang="en-CA" dirty="0"/>
                        <a:t>225 seats: [0 25 14 12 17]</a:t>
                      </a:r>
                      <a:endParaRPr lang="en-US" dirty="0"/>
                    </a:p>
                  </a:txBody>
                  <a:tcPr/>
                </a:tc>
                <a:tc>
                  <a:txBody>
                    <a:bodyPr/>
                    <a:lstStyle/>
                    <a:p>
                      <a:pPr algn="ctr"/>
                      <a:r>
                        <a:rPr lang="en-CA" dirty="0"/>
                        <a:t>1857.895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218.0362</a:t>
            </a:r>
          </a:p>
          <a:p>
            <a:r>
              <a:rPr lang="en-CA" dirty="0"/>
              <a:t>b</a:t>
            </a:r>
            <a:r>
              <a:rPr lang="en-CA" baseline="-25000" dirty="0"/>
              <a:t>k</a:t>
            </a:r>
            <a:r>
              <a:rPr lang="en-CA" dirty="0"/>
              <a:t>: 323.6000  276.4000  247.2152  229.1848  229.1848  229.1848  224.9260</a:t>
            </a:r>
          </a:p>
        </p:txBody>
      </p:sp>
    </p:spTree>
    <p:extLst>
      <p:ext uri="{BB962C8B-B14F-4D97-AF65-F5344CB8AC3E}">
        <p14:creationId xmlns:p14="http://schemas.microsoft.com/office/powerpoint/2010/main" val="61369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5</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D3C19120-59EA-461F-A801-412BC2272EFA}"/>
              </a:ext>
            </a:extLst>
          </p:cNvPr>
          <p:cNvPicPr>
            <a:picLocks noChangeAspect="1"/>
          </p:cNvPicPr>
          <p:nvPr/>
        </p:nvPicPr>
        <p:blipFill>
          <a:blip r:embed="rId2"/>
          <a:stretch>
            <a:fillRect/>
          </a:stretch>
        </p:blipFill>
        <p:spPr>
          <a:xfrm>
            <a:off x="838200" y="2584474"/>
            <a:ext cx="5081570" cy="2833638"/>
          </a:xfrm>
          <a:prstGeom prst="rect">
            <a:avLst/>
          </a:prstGeom>
        </p:spPr>
      </p:pic>
      <p:pic>
        <p:nvPicPr>
          <p:cNvPr id="7" name="Picture 6">
            <a:extLst>
              <a:ext uri="{FF2B5EF4-FFF2-40B4-BE49-F238E27FC236}">
                <a16:creationId xmlns:a16="http://schemas.microsoft.com/office/drawing/2014/main" id="{7BF54DA8-A891-4C61-8F96-BDD8E03E6FD8}"/>
              </a:ext>
            </a:extLst>
          </p:cNvPr>
          <p:cNvPicPr>
            <a:picLocks noChangeAspect="1"/>
          </p:cNvPicPr>
          <p:nvPr/>
        </p:nvPicPr>
        <p:blipFill>
          <a:blip r:embed="rId3"/>
          <a:stretch>
            <a:fillRect/>
          </a:stretch>
        </p:blipFill>
        <p:spPr>
          <a:xfrm>
            <a:off x="6272232" y="2568618"/>
            <a:ext cx="5081571" cy="2865350"/>
          </a:xfrm>
          <a:prstGeom prst="rect">
            <a:avLst/>
          </a:prstGeom>
        </p:spPr>
      </p:pic>
    </p:spTree>
    <p:extLst>
      <p:ext uri="{BB962C8B-B14F-4D97-AF65-F5344CB8AC3E}">
        <p14:creationId xmlns:p14="http://schemas.microsoft.com/office/powerpoint/2010/main" val="53196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6</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646686055"/>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50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752607745"/>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endParaRPr lang="en-CA"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a:t>
            </a:r>
          </a:p>
          <a:p>
            <a:r>
              <a:rPr lang="en-CA" dirty="0"/>
              <a:t>b</a:t>
            </a:r>
            <a:r>
              <a:rPr lang="en-CA" baseline="-25000" dirty="0"/>
              <a:t>k</a:t>
            </a:r>
            <a:r>
              <a:rPr lang="en-CA" dirty="0"/>
              <a:t>:</a:t>
            </a:r>
          </a:p>
        </p:txBody>
      </p:sp>
    </p:spTree>
    <p:extLst>
      <p:ext uri="{BB962C8B-B14F-4D97-AF65-F5344CB8AC3E}">
        <p14:creationId xmlns:p14="http://schemas.microsoft.com/office/powerpoint/2010/main" val="112127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6</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spTree>
    <p:extLst>
      <p:ext uri="{BB962C8B-B14F-4D97-AF65-F5344CB8AC3E}">
        <p14:creationId xmlns:p14="http://schemas.microsoft.com/office/powerpoint/2010/main" val="301433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7</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368196370"/>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808565003"/>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≈$12,773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49.361</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VNS</a:t>
                      </a:r>
                      <a:endParaRPr lang="en-US" dirty="0"/>
                    </a:p>
                  </a:txBody>
                  <a:tcPr/>
                </a:tc>
                <a:tc>
                  <a:txBody>
                    <a:bodyPr/>
                    <a:lstStyle/>
                    <a:p>
                      <a:pPr algn="ctr"/>
                      <a:r>
                        <a:rPr lang="en-CA" dirty="0"/>
                        <a:t>≈$13,744</a:t>
                      </a:r>
                    </a:p>
                  </a:txBody>
                  <a:tcPr/>
                </a:tc>
                <a:tc>
                  <a:txBody>
                    <a:bodyPr/>
                    <a:lstStyle/>
                    <a:p>
                      <a:pPr algn="ctr"/>
                      <a:r>
                        <a:rPr lang="en-CA" dirty="0"/>
                        <a:t>[204, 208]</a:t>
                      </a:r>
                      <a:endParaRPr lang="en-US" dirty="0"/>
                    </a:p>
                  </a:txBody>
                  <a:tcPr/>
                </a:tc>
                <a:tc>
                  <a:txBody>
                    <a:bodyPr/>
                    <a:lstStyle/>
                    <a:p>
                      <a:pPr algn="ctr"/>
                      <a:r>
                        <a:rPr lang="en-CA" dirty="0"/>
                        <a:t>204 seats: [0 19 14 11 16]</a:t>
                      </a:r>
                      <a:endParaRPr lang="en-US" dirty="0"/>
                    </a:p>
                  </a:txBody>
                  <a:tcPr/>
                </a:tc>
                <a:tc>
                  <a:txBody>
                    <a:bodyPr/>
                    <a:lstStyle/>
                    <a:p>
                      <a:pPr algn="ctr"/>
                      <a:r>
                        <a:rPr lang="en-CA" dirty="0"/>
                        <a:t>4101.612</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13983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8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700461552"/>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47.578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3813.415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23990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9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827333783"/>
              </p:ext>
            </p:extLst>
          </p:nvPr>
        </p:nvGraphicFramePr>
        <p:xfrm>
          <a:off x="838200" y="3098984"/>
          <a:ext cx="10515601" cy="1381392"/>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792">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48.641</a:t>
                      </a:r>
                      <a:endParaRPr lang="en-US" dirty="0"/>
                    </a:p>
                  </a:txBody>
                  <a:tcPr/>
                </a:tc>
                <a:extLst>
                  <a:ext uri="{0D108BD9-81ED-4DB2-BD59-A6C34878D82A}">
                    <a16:rowId xmlns:a16="http://schemas.microsoft.com/office/drawing/2014/main" val="1579224542"/>
                  </a:ext>
                </a:extLst>
              </a:tr>
              <a:tr h="254184">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4282.033</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30791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10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079548838"/>
              </p:ext>
            </p:extLst>
          </p:nvPr>
        </p:nvGraphicFramePr>
        <p:xfrm>
          <a:off x="838200" y="3098984"/>
          <a:ext cx="10515601" cy="1381392"/>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792">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52.147</a:t>
                      </a:r>
                      <a:endParaRPr lang="en-US" dirty="0"/>
                    </a:p>
                  </a:txBody>
                  <a:tcPr/>
                </a:tc>
                <a:extLst>
                  <a:ext uri="{0D108BD9-81ED-4DB2-BD59-A6C34878D82A}">
                    <a16:rowId xmlns:a16="http://schemas.microsoft.com/office/drawing/2014/main" val="1579224542"/>
                  </a:ext>
                </a:extLst>
              </a:tr>
              <a:tr h="254184">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5035.692</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72708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11 </a:t>
            </a:r>
            <a:r>
              <a:rPr lang="en-CA" sz="2000" dirty="0"/>
              <a:t>(different seating policy: reserve tables for customer groups of size 5)</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054250049"/>
              </p:ext>
            </p:extLst>
          </p:nvPr>
        </p:nvGraphicFramePr>
        <p:xfrm>
          <a:off x="838200" y="3098984"/>
          <a:ext cx="10515601" cy="1381392"/>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792">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solidFill>
                            <a:srgbClr val="00FF00"/>
                          </a:solidFill>
                        </a:rPr>
                        <a:t>≈$13,157</a:t>
                      </a:r>
                      <a:endParaRPr lang="en-US" dirty="0">
                        <a:solidFill>
                          <a:srgbClr val="00FF00"/>
                        </a:solidFill>
                      </a:endParaRPr>
                    </a:p>
                  </a:txBody>
                  <a:tcPr/>
                </a:tc>
                <a:tc>
                  <a:txBody>
                    <a:bodyPr/>
                    <a:lstStyle/>
                    <a:p>
                      <a:pPr algn="ctr"/>
                      <a:r>
                        <a:rPr lang="en-CA" dirty="0">
                          <a:solidFill>
                            <a:schemeClr val="bg2">
                              <a:lumMod val="75000"/>
                            </a:schemeClr>
                          </a:solidFill>
                        </a:rPr>
                        <a:t>[200, 247]</a:t>
                      </a:r>
                      <a:endParaRPr lang="en-US" dirty="0">
                        <a:solidFill>
                          <a:schemeClr val="bg2">
                            <a:lumMod val="75000"/>
                          </a:schemeClr>
                        </a:solidFill>
                      </a:endParaRPr>
                    </a:p>
                  </a:txBody>
                  <a:tcPr/>
                </a:tc>
                <a:tc>
                  <a:txBody>
                    <a:bodyPr/>
                    <a:lstStyle/>
                    <a:p>
                      <a:pPr algn="ctr"/>
                      <a:r>
                        <a:rPr lang="en-CA" dirty="0">
                          <a:solidFill>
                            <a:schemeClr val="bg2">
                              <a:lumMod val="75000"/>
                            </a:schemeClr>
                          </a:solidFill>
                        </a:rPr>
                        <a:t>202 seats: [0 31 17 11 9]</a:t>
                      </a:r>
                    </a:p>
                  </a:txBody>
                  <a:tcPr/>
                </a:tc>
                <a:tc>
                  <a:txBody>
                    <a:bodyPr/>
                    <a:lstStyle/>
                    <a:p>
                      <a:pPr algn="ctr"/>
                      <a:r>
                        <a:rPr lang="en-CA" dirty="0">
                          <a:solidFill>
                            <a:schemeClr val="bg2">
                              <a:lumMod val="75000"/>
                            </a:schemeClr>
                          </a:solidFill>
                        </a:rPr>
                        <a:t>59.722</a:t>
                      </a:r>
                      <a:endParaRPr lang="en-US" dirty="0">
                        <a:solidFill>
                          <a:schemeClr val="bg2">
                            <a:lumMod val="75000"/>
                          </a:schemeClr>
                        </a:solidFill>
                      </a:endParaRPr>
                    </a:p>
                  </a:txBody>
                  <a:tcPr/>
                </a:tc>
                <a:extLst>
                  <a:ext uri="{0D108BD9-81ED-4DB2-BD59-A6C34878D82A}">
                    <a16:rowId xmlns:a16="http://schemas.microsoft.com/office/drawing/2014/main" val="1579224542"/>
                  </a:ext>
                </a:extLst>
              </a:tr>
              <a:tr h="254184">
                <a:tc>
                  <a:txBody>
                    <a:bodyPr/>
                    <a:lstStyle/>
                    <a:p>
                      <a:pPr algn="l"/>
                      <a:r>
                        <a:rPr lang="en-CA" dirty="0"/>
                        <a:t>2) VNS</a:t>
                      </a:r>
                      <a:endParaRPr lang="en-US" dirty="0"/>
                    </a:p>
                  </a:txBody>
                  <a:tcPr/>
                </a:tc>
                <a:tc>
                  <a:txBody>
                    <a:bodyPr/>
                    <a:lstStyle/>
                    <a:p>
                      <a:pPr algn="ctr"/>
                      <a:r>
                        <a:rPr lang="en-CA" dirty="0">
                          <a:solidFill>
                            <a:srgbClr val="00FF00"/>
                          </a:solidFill>
                        </a:rPr>
                        <a:t>≈$13,921</a:t>
                      </a:r>
                    </a:p>
                  </a:txBody>
                  <a:tcPr/>
                </a:tc>
                <a:tc>
                  <a:txBody>
                    <a:bodyPr/>
                    <a:lstStyle/>
                    <a:p>
                      <a:pPr algn="ctr"/>
                      <a:r>
                        <a:rPr lang="en-CA" dirty="0"/>
                        <a:t>[200, 204]</a:t>
                      </a:r>
                      <a:endParaRPr lang="en-US" dirty="0"/>
                    </a:p>
                  </a:txBody>
                  <a:tcPr/>
                </a:tc>
                <a:tc>
                  <a:txBody>
                    <a:bodyPr/>
                    <a:lstStyle/>
                    <a:p>
                      <a:pPr algn="ctr"/>
                      <a:r>
                        <a:rPr lang="en-CA" dirty="0"/>
                        <a:t>202 seats: [0 22 11 15 13]</a:t>
                      </a:r>
                      <a:endParaRPr lang="en-US" dirty="0"/>
                    </a:p>
                  </a:txBody>
                  <a:tcPr/>
                </a:tc>
                <a:tc>
                  <a:txBody>
                    <a:bodyPr/>
                    <a:lstStyle/>
                    <a:p>
                      <a:pPr algn="ctr"/>
                      <a:r>
                        <a:rPr lang="en-CA" dirty="0"/>
                        <a:t>4402.509</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   	       200   	        200            200            200            200            200            200</a:t>
            </a:r>
          </a:p>
          <a:p>
            <a:r>
              <a:rPr lang="en-CA" dirty="0"/>
              <a:t>b</a:t>
            </a:r>
            <a:r>
              <a:rPr lang="en-CA" baseline="-25000" dirty="0"/>
              <a:t>k</a:t>
            </a:r>
            <a:r>
              <a:rPr lang="en-CA" dirty="0"/>
              <a:t>: 323.6000  276.4000  247.2152  229.1848  218.0362  211.1486  206.8898  204.2588</a:t>
            </a:r>
          </a:p>
        </p:txBody>
      </p:sp>
    </p:spTree>
    <p:extLst>
      <p:ext uri="{BB962C8B-B14F-4D97-AF65-F5344CB8AC3E}">
        <p14:creationId xmlns:p14="http://schemas.microsoft.com/office/powerpoint/2010/main" val="112667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1</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4" name="Picture 3">
            <a:extLst>
              <a:ext uri="{FF2B5EF4-FFF2-40B4-BE49-F238E27FC236}">
                <a16:creationId xmlns:a16="http://schemas.microsoft.com/office/drawing/2014/main" id="{EC5534A7-917E-4B86-84EC-E4B84DEBB0DC}"/>
              </a:ext>
            </a:extLst>
          </p:cNvPr>
          <p:cNvPicPr>
            <a:picLocks noChangeAspect="1"/>
          </p:cNvPicPr>
          <p:nvPr/>
        </p:nvPicPr>
        <p:blipFill>
          <a:blip r:embed="rId3"/>
          <a:stretch>
            <a:fillRect/>
          </a:stretch>
        </p:blipFill>
        <p:spPr>
          <a:xfrm>
            <a:off x="838200" y="2584475"/>
            <a:ext cx="5030755" cy="2833637"/>
          </a:xfrm>
          <a:prstGeom prst="rect">
            <a:avLst/>
          </a:prstGeom>
        </p:spPr>
      </p:pic>
      <p:pic>
        <p:nvPicPr>
          <p:cNvPr id="5" name="Picture 4">
            <a:extLst>
              <a:ext uri="{FF2B5EF4-FFF2-40B4-BE49-F238E27FC236}">
                <a16:creationId xmlns:a16="http://schemas.microsoft.com/office/drawing/2014/main" id="{31AE59F2-6ACC-4390-954B-501F87B7197E}"/>
              </a:ext>
            </a:extLst>
          </p:cNvPr>
          <p:cNvPicPr>
            <a:picLocks noChangeAspect="1"/>
          </p:cNvPicPr>
          <p:nvPr/>
        </p:nvPicPr>
        <p:blipFill>
          <a:blip r:embed="rId4"/>
          <a:stretch>
            <a:fillRect/>
          </a:stretch>
        </p:blipFill>
        <p:spPr>
          <a:xfrm>
            <a:off x="6334214" y="2584475"/>
            <a:ext cx="5019586" cy="2833637"/>
          </a:xfrm>
          <a:prstGeom prst="rect">
            <a:avLst/>
          </a:prstGeom>
        </p:spPr>
      </p:pic>
    </p:spTree>
    <p:extLst>
      <p:ext uri="{BB962C8B-B14F-4D97-AF65-F5344CB8AC3E}">
        <p14:creationId xmlns:p14="http://schemas.microsoft.com/office/powerpoint/2010/main" val="14125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2</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2492039016"/>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10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42093576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 </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≈$12,553</a:t>
                      </a:r>
                      <a:endParaRPr lang="en-US" dirty="0"/>
                    </a:p>
                  </a:txBody>
                  <a:tcPr/>
                </a:tc>
                <a:tc>
                  <a:txBody>
                    <a:bodyPr/>
                    <a:lstStyle/>
                    <a:p>
                      <a:pPr algn="ctr"/>
                      <a:r>
                        <a:rPr lang="en-CA" dirty="0"/>
                        <a:t>[218, 236]</a:t>
                      </a:r>
                      <a:endParaRPr lang="en-US" dirty="0"/>
                    </a:p>
                  </a:txBody>
                  <a:tcPr/>
                </a:tc>
                <a:tc>
                  <a:txBody>
                    <a:bodyPr/>
                    <a:lstStyle/>
                    <a:p>
                      <a:pPr algn="ctr"/>
                      <a:r>
                        <a:rPr lang="en-CA" dirty="0"/>
                        <a:t>220 seats: [0 34 18 12 10]</a:t>
                      </a:r>
                    </a:p>
                    <a:p>
                      <a:pPr algn="ctr"/>
                      <a:r>
                        <a:rPr lang="en-CA" dirty="0"/>
                        <a:t>231 seats: [0 36 19 13 10]</a:t>
                      </a:r>
                      <a:endParaRPr lang="en-US" dirty="0"/>
                    </a:p>
                  </a:txBody>
                  <a:tcPr/>
                </a:tc>
                <a:tc>
                  <a:txBody>
                    <a:bodyPr/>
                    <a:lstStyle/>
                    <a:p>
                      <a:pPr algn="ctr"/>
                      <a:r>
                        <a:rPr lang="en-CA" dirty="0"/>
                        <a:t>91.702</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≈$13,203</a:t>
                      </a:r>
                    </a:p>
                  </a:txBody>
                  <a:tcPr/>
                </a:tc>
                <a:tc>
                  <a:txBody>
                    <a:bodyPr/>
                    <a:lstStyle/>
                    <a:p>
                      <a:pPr algn="ctr"/>
                      <a:r>
                        <a:rPr lang="en-CA" dirty="0"/>
                        <a:t>[218, 225]</a:t>
                      </a:r>
                      <a:endParaRPr lang="en-US" dirty="0"/>
                    </a:p>
                  </a:txBody>
                  <a:tcPr/>
                </a:tc>
                <a:tc>
                  <a:txBody>
                    <a:bodyPr/>
                    <a:lstStyle/>
                    <a:p>
                      <a:pPr algn="ctr"/>
                      <a:r>
                        <a:rPr lang="en-CA" dirty="0"/>
                        <a:t>220 seats: [0 39 10 13 12]</a:t>
                      </a:r>
                    </a:p>
                    <a:p>
                      <a:pPr algn="ctr"/>
                      <a:r>
                        <a:rPr lang="en-CA" dirty="0"/>
                        <a:t>220 seats: [0 16 19 14 15]</a:t>
                      </a:r>
                      <a:endParaRPr lang="en-US" dirty="0"/>
                    </a:p>
                  </a:txBody>
                  <a:tcPr/>
                </a:tc>
                <a:tc>
                  <a:txBody>
                    <a:bodyPr/>
                    <a:lstStyle/>
                    <a:p>
                      <a:pPr algn="ctr"/>
                      <a:r>
                        <a:rPr lang="en-CA" dirty="0"/>
                        <a:t>3792.260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218.0362  218.0362  218.0362  218.0362</a:t>
            </a:r>
          </a:p>
          <a:p>
            <a:r>
              <a:rPr lang="en-CA" dirty="0"/>
              <a:t>b</a:t>
            </a:r>
            <a:r>
              <a:rPr lang="en-CA" baseline="-25000" dirty="0"/>
              <a:t>k</a:t>
            </a:r>
            <a:r>
              <a:rPr lang="en-CA" dirty="0"/>
              <a:t>: 323.6000  276.4000  247.2152  247.2152  236.0688  229.1848  224.9247</a:t>
            </a:r>
          </a:p>
        </p:txBody>
      </p:sp>
    </p:spTree>
    <p:extLst>
      <p:ext uri="{BB962C8B-B14F-4D97-AF65-F5344CB8AC3E}">
        <p14:creationId xmlns:p14="http://schemas.microsoft.com/office/powerpoint/2010/main" val="16885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2</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7F4ED186-3BF1-4D13-A546-AD35B2BDA385}"/>
              </a:ext>
            </a:extLst>
          </p:cNvPr>
          <p:cNvPicPr>
            <a:picLocks noChangeAspect="1"/>
          </p:cNvPicPr>
          <p:nvPr/>
        </p:nvPicPr>
        <p:blipFill>
          <a:blip r:embed="rId3"/>
          <a:stretch>
            <a:fillRect/>
          </a:stretch>
        </p:blipFill>
        <p:spPr>
          <a:xfrm>
            <a:off x="838200" y="2584475"/>
            <a:ext cx="5030755" cy="2793803"/>
          </a:xfrm>
          <a:prstGeom prst="rect">
            <a:avLst/>
          </a:prstGeom>
        </p:spPr>
      </p:pic>
      <p:pic>
        <p:nvPicPr>
          <p:cNvPr id="7" name="Picture 6">
            <a:extLst>
              <a:ext uri="{FF2B5EF4-FFF2-40B4-BE49-F238E27FC236}">
                <a16:creationId xmlns:a16="http://schemas.microsoft.com/office/drawing/2014/main" id="{C519C6BB-E5EB-4A67-95EC-905B167455C6}"/>
              </a:ext>
            </a:extLst>
          </p:cNvPr>
          <p:cNvPicPr>
            <a:picLocks noChangeAspect="1"/>
          </p:cNvPicPr>
          <p:nvPr/>
        </p:nvPicPr>
        <p:blipFill>
          <a:blip r:embed="rId4"/>
          <a:stretch>
            <a:fillRect/>
          </a:stretch>
        </p:blipFill>
        <p:spPr>
          <a:xfrm>
            <a:off x="6323047" y="2584475"/>
            <a:ext cx="5030755" cy="2789458"/>
          </a:xfrm>
          <a:prstGeom prst="rect">
            <a:avLst/>
          </a:prstGeom>
        </p:spPr>
      </p:pic>
    </p:spTree>
    <p:extLst>
      <p:ext uri="{BB962C8B-B14F-4D97-AF65-F5344CB8AC3E}">
        <p14:creationId xmlns:p14="http://schemas.microsoft.com/office/powerpoint/2010/main" val="91995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3</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848591754"/>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763357227"/>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≈$12,851</a:t>
                      </a:r>
                      <a:endParaRPr lang="en-US" dirty="0"/>
                    </a:p>
                  </a:txBody>
                  <a:tcPr/>
                </a:tc>
                <a:tc>
                  <a:txBody>
                    <a:bodyPr/>
                    <a:lstStyle/>
                    <a:p>
                      <a:pPr algn="ctr"/>
                      <a:r>
                        <a:rPr lang="en-CA" dirty="0"/>
                        <a:t>[200, 218]</a:t>
                      </a:r>
                      <a:endParaRPr lang="en-US" dirty="0"/>
                    </a:p>
                  </a:txBody>
                  <a:tcPr/>
                </a:tc>
                <a:tc>
                  <a:txBody>
                    <a:bodyPr/>
                    <a:lstStyle/>
                    <a:p>
                      <a:pPr algn="ctr"/>
                      <a:r>
                        <a:rPr lang="en-CA" dirty="0"/>
                        <a:t>202 seats: [0 31 17 11 9]</a:t>
                      </a:r>
                    </a:p>
                    <a:p>
                      <a:pPr algn="ctr"/>
                      <a:r>
                        <a:rPr lang="en-CA" dirty="0"/>
                        <a:t>220 seats: [0 34 18 12 10]</a:t>
                      </a:r>
                      <a:endParaRPr lang="en-US" dirty="0"/>
                    </a:p>
                  </a:txBody>
                  <a:tcPr/>
                </a:tc>
                <a:tc>
                  <a:txBody>
                    <a:bodyPr/>
                    <a:lstStyle/>
                    <a:p>
                      <a:pPr algn="ctr"/>
                      <a:r>
                        <a:rPr lang="en-CA" dirty="0"/>
                        <a:t>92.568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≈$13,531</a:t>
                      </a:r>
                    </a:p>
                  </a:txBody>
                  <a:tcPr/>
                </a:tc>
                <a:tc>
                  <a:txBody>
                    <a:bodyPr/>
                    <a:lstStyle/>
                    <a:p>
                      <a:pPr algn="ctr"/>
                      <a:r>
                        <a:rPr lang="en-CA" dirty="0"/>
                        <a:t>[211, 218]</a:t>
                      </a:r>
                      <a:endParaRPr lang="en-US" dirty="0"/>
                    </a:p>
                  </a:txBody>
                  <a:tcPr/>
                </a:tc>
                <a:tc>
                  <a:txBody>
                    <a:bodyPr/>
                    <a:lstStyle/>
                    <a:p>
                      <a:pPr algn="ctr"/>
                      <a:r>
                        <a:rPr lang="en-CA" dirty="0"/>
                        <a:t>218 seats: [0 22 18 10 16]</a:t>
                      </a:r>
                    </a:p>
                    <a:p>
                      <a:pPr algn="ctr"/>
                      <a:r>
                        <a:rPr lang="en-CA" dirty="0"/>
                        <a:t>218 seats: [0 24 9 17 15]</a:t>
                      </a:r>
                      <a:endParaRPr lang="en-US" dirty="0"/>
                    </a:p>
                  </a:txBody>
                  <a:tcPr/>
                </a:tc>
                <a:tc>
                  <a:txBody>
                    <a:bodyPr/>
                    <a:lstStyle/>
                    <a:p>
                      <a:pPr algn="ctr"/>
                      <a:r>
                        <a:rPr lang="en-CA" dirty="0"/>
                        <a:t>8503.890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from 500)</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206.8898  211.1486</a:t>
            </a:r>
          </a:p>
          <a:p>
            <a:r>
              <a:rPr lang="en-CA" dirty="0"/>
              <a:t>b</a:t>
            </a:r>
            <a:r>
              <a:rPr lang="en-CA" baseline="-25000" dirty="0"/>
              <a:t>k</a:t>
            </a:r>
            <a:r>
              <a:rPr lang="en-CA" dirty="0"/>
              <a:t>: 323.6000  276.4000  247.2152  229.1848  218.0362  218.0362  218.0362</a:t>
            </a:r>
          </a:p>
        </p:txBody>
      </p:sp>
    </p:spTree>
    <p:extLst>
      <p:ext uri="{BB962C8B-B14F-4D97-AF65-F5344CB8AC3E}">
        <p14:creationId xmlns:p14="http://schemas.microsoft.com/office/powerpoint/2010/main" val="215394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3</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C1B12CA9-4FA5-4C2D-AFB5-45F3B6DED74F}"/>
              </a:ext>
            </a:extLst>
          </p:cNvPr>
          <p:cNvPicPr>
            <a:picLocks noChangeAspect="1"/>
          </p:cNvPicPr>
          <p:nvPr/>
        </p:nvPicPr>
        <p:blipFill>
          <a:blip r:embed="rId3"/>
          <a:stretch>
            <a:fillRect/>
          </a:stretch>
        </p:blipFill>
        <p:spPr>
          <a:xfrm>
            <a:off x="827032" y="2584475"/>
            <a:ext cx="5030755" cy="2800627"/>
          </a:xfrm>
          <a:prstGeom prst="rect">
            <a:avLst/>
          </a:prstGeom>
        </p:spPr>
      </p:pic>
      <p:pic>
        <p:nvPicPr>
          <p:cNvPr id="7" name="Picture 6">
            <a:extLst>
              <a:ext uri="{FF2B5EF4-FFF2-40B4-BE49-F238E27FC236}">
                <a16:creationId xmlns:a16="http://schemas.microsoft.com/office/drawing/2014/main" id="{4BD86D5F-B68F-42BA-8710-CEBCABD84275}"/>
              </a:ext>
            </a:extLst>
          </p:cNvPr>
          <p:cNvPicPr>
            <a:picLocks noChangeAspect="1"/>
          </p:cNvPicPr>
          <p:nvPr/>
        </p:nvPicPr>
        <p:blipFill>
          <a:blip r:embed="rId4"/>
          <a:stretch>
            <a:fillRect/>
          </a:stretch>
        </p:blipFill>
        <p:spPr>
          <a:xfrm>
            <a:off x="6334213" y="2584475"/>
            <a:ext cx="5030755" cy="2784135"/>
          </a:xfrm>
          <a:prstGeom prst="rect">
            <a:avLst/>
          </a:prstGeom>
        </p:spPr>
      </p:pic>
    </p:spTree>
    <p:extLst>
      <p:ext uri="{BB962C8B-B14F-4D97-AF65-F5344CB8AC3E}">
        <p14:creationId xmlns:p14="http://schemas.microsoft.com/office/powerpoint/2010/main" val="105825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4</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827965968"/>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93067521"/>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90.665</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≈$13,480</a:t>
                      </a:r>
                    </a:p>
                  </a:txBody>
                  <a:tcPr/>
                </a:tc>
                <a:tc>
                  <a:txBody>
                    <a:bodyPr/>
                    <a:lstStyle/>
                    <a:p>
                      <a:pPr algn="ctr"/>
                      <a:r>
                        <a:rPr lang="en-CA" dirty="0"/>
                        <a:t>[222, 229]</a:t>
                      </a:r>
                      <a:endParaRPr lang="en-US" dirty="0"/>
                    </a:p>
                  </a:txBody>
                  <a:tcPr/>
                </a:tc>
                <a:tc>
                  <a:txBody>
                    <a:bodyPr/>
                    <a:lstStyle/>
                    <a:p>
                      <a:pPr algn="ctr"/>
                      <a:r>
                        <a:rPr lang="en-CA" dirty="0"/>
                        <a:t>225 seats: [0 25 15 10 18]</a:t>
                      </a:r>
                    </a:p>
                    <a:p>
                      <a:pPr algn="ctr"/>
                      <a:r>
                        <a:rPr lang="en-CA" dirty="0"/>
                        <a:t>229 seats: [0 22 18 14 15]</a:t>
                      </a:r>
                      <a:endParaRPr lang="en-US" dirty="0"/>
                    </a:p>
                  </a:txBody>
                  <a:tcPr/>
                </a:tc>
                <a:tc>
                  <a:txBody>
                    <a:bodyPr/>
                    <a:lstStyle/>
                    <a:p>
                      <a:pPr algn="ctr"/>
                      <a:r>
                        <a:rPr lang="en-CA" dirty="0"/>
                        <a:t>8378.301</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a:t>
            </a:r>
          </a:p>
          <a:p>
            <a:r>
              <a:rPr lang="en-CA" dirty="0"/>
              <a:t>b</a:t>
            </a:r>
            <a:r>
              <a:rPr lang="en-CA" baseline="-25000" dirty="0"/>
              <a:t>k</a:t>
            </a:r>
            <a:r>
              <a:rPr lang="en-CA" dirty="0"/>
              <a:t>: 323.6000  276.4000  247.2152  229.1848  229.1848  229.1848  229.1848</a:t>
            </a:r>
          </a:p>
        </p:txBody>
      </p:sp>
    </p:spTree>
    <p:extLst>
      <p:ext uri="{BB962C8B-B14F-4D97-AF65-F5344CB8AC3E}">
        <p14:creationId xmlns:p14="http://schemas.microsoft.com/office/powerpoint/2010/main" val="168623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4</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F91FD892-07BE-45D4-AD80-42C1CCF8A035}"/>
              </a:ext>
            </a:extLst>
          </p:cNvPr>
          <p:cNvPicPr>
            <a:picLocks noChangeAspect="1"/>
          </p:cNvPicPr>
          <p:nvPr/>
        </p:nvPicPr>
        <p:blipFill>
          <a:blip r:embed="rId2"/>
          <a:stretch>
            <a:fillRect/>
          </a:stretch>
        </p:blipFill>
        <p:spPr>
          <a:xfrm>
            <a:off x="838200" y="2584475"/>
            <a:ext cx="5030755" cy="2800593"/>
          </a:xfrm>
          <a:prstGeom prst="rect">
            <a:avLst/>
          </a:prstGeom>
        </p:spPr>
      </p:pic>
      <p:pic>
        <p:nvPicPr>
          <p:cNvPr id="7" name="Picture 6">
            <a:extLst>
              <a:ext uri="{FF2B5EF4-FFF2-40B4-BE49-F238E27FC236}">
                <a16:creationId xmlns:a16="http://schemas.microsoft.com/office/drawing/2014/main" id="{95FDE659-23E6-4E6B-AB2B-5A8236E83853}"/>
              </a:ext>
            </a:extLst>
          </p:cNvPr>
          <p:cNvPicPr>
            <a:picLocks noChangeAspect="1"/>
          </p:cNvPicPr>
          <p:nvPr/>
        </p:nvPicPr>
        <p:blipFill>
          <a:blip r:embed="rId3"/>
          <a:stretch>
            <a:fillRect/>
          </a:stretch>
        </p:blipFill>
        <p:spPr>
          <a:xfrm>
            <a:off x="6323045" y="2584475"/>
            <a:ext cx="5030755" cy="2796660"/>
          </a:xfrm>
          <a:prstGeom prst="rect">
            <a:avLst/>
          </a:prstGeom>
        </p:spPr>
      </p:pic>
    </p:spTree>
    <p:extLst>
      <p:ext uri="{BB962C8B-B14F-4D97-AF65-F5344CB8AC3E}">
        <p14:creationId xmlns:p14="http://schemas.microsoft.com/office/powerpoint/2010/main" val="24520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5</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7875839"/>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151188435"/>
              </p:ext>
            </p:extLst>
          </p:nvPr>
        </p:nvGraphicFramePr>
        <p:xfrm>
          <a:off x="838200" y="3098984"/>
          <a:ext cx="10515601" cy="1925136"/>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97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75.653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≈$13,486</a:t>
                      </a:r>
                    </a:p>
                  </a:txBody>
                  <a:tcPr/>
                </a:tc>
                <a:tc>
                  <a:txBody>
                    <a:bodyPr/>
                    <a:lstStyle/>
                    <a:p>
                      <a:pPr algn="ctr"/>
                      <a:r>
                        <a:rPr lang="en-CA" dirty="0"/>
                        <a:t>[222, 227]</a:t>
                      </a:r>
                      <a:endParaRPr lang="en-US" dirty="0"/>
                    </a:p>
                  </a:txBody>
                  <a:tcPr/>
                </a:tc>
                <a:tc>
                  <a:txBody>
                    <a:bodyPr/>
                    <a:lstStyle/>
                    <a:p>
                      <a:pPr algn="ctr"/>
                      <a:r>
                        <a:rPr lang="en-CA" dirty="0"/>
                        <a:t>223 seats: [0 25 5 17 18]</a:t>
                      </a:r>
                    </a:p>
                    <a:p>
                      <a:pPr algn="ctr"/>
                      <a:r>
                        <a:rPr lang="en-CA" dirty="0"/>
                        <a:t>225 seats: [0 25 15 10 18]</a:t>
                      </a:r>
                      <a:endParaRPr lang="en-US" dirty="0"/>
                    </a:p>
                  </a:txBody>
                  <a:tcPr/>
                </a:tc>
                <a:tc>
                  <a:txBody>
                    <a:bodyPr/>
                    <a:lstStyle/>
                    <a:p>
                      <a:pPr algn="ctr"/>
                      <a:r>
                        <a:rPr lang="en-CA" dirty="0"/>
                        <a:t>12431.216</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  222.2950</a:t>
            </a:r>
          </a:p>
          <a:p>
            <a:r>
              <a:rPr lang="en-CA" dirty="0"/>
              <a:t>b</a:t>
            </a:r>
            <a:r>
              <a:rPr lang="en-CA" baseline="-25000" dirty="0"/>
              <a:t>k</a:t>
            </a:r>
            <a:r>
              <a:rPr lang="en-CA" dirty="0"/>
              <a:t>: 323.6000  276.4000  247.2152  229.1848  229.1848  229.1848  229.1848  226.5529</a:t>
            </a:r>
          </a:p>
        </p:txBody>
      </p:sp>
    </p:spTree>
    <p:extLst>
      <p:ext uri="{BB962C8B-B14F-4D97-AF65-F5344CB8AC3E}">
        <p14:creationId xmlns:p14="http://schemas.microsoft.com/office/powerpoint/2010/main" val="55415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1224</Words>
  <Application>Microsoft Office PowerPoint</Application>
  <PresentationFormat>Widescreen</PresentationFormat>
  <Paragraphs>345</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Attempt 1</vt:lpstr>
      <vt:lpstr>Attempt 1</vt:lpstr>
      <vt:lpstr>Attempt 2</vt:lpstr>
      <vt:lpstr>Attempt 2</vt:lpstr>
      <vt:lpstr>Attempt 3</vt:lpstr>
      <vt:lpstr>Attempt 3</vt:lpstr>
      <vt:lpstr>Attempt 4</vt:lpstr>
      <vt:lpstr>Attempt 4</vt:lpstr>
      <vt:lpstr>Attempt 5</vt:lpstr>
      <vt:lpstr>Attempt 5</vt:lpstr>
      <vt:lpstr>Attempt 6</vt:lpstr>
      <vt:lpstr>Attempt 6</vt:lpstr>
      <vt:lpstr>Attempt 7</vt:lpstr>
      <vt:lpstr>Attempt 8 (settings are identical to attempt 7)</vt:lpstr>
      <vt:lpstr>Attempt 9 (settings are identical to attempt 7)</vt:lpstr>
      <vt:lpstr>Attempt 10 (settings are identical to attempt 7)</vt:lpstr>
      <vt:lpstr>Attempt 11 (different seating policy: reserve tables for customer groups of size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Attempt 1</dc:title>
  <dc:creator>Park Jangwon</dc:creator>
  <cp:lastModifiedBy>Park Jangwon</cp:lastModifiedBy>
  <cp:revision>125</cp:revision>
  <dcterms:created xsi:type="dcterms:W3CDTF">2019-05-11T10:47:44Z</dcterms:created>
  <dcterms:modified xsi:type="dcterms:W3CDTF">2019-05-25T10:26:46Z</dcterms:modified>
</cp:coreProperties>
</file>