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4" r:id="rId8"/>
    <p:sldId id="266" r:id="rId9"/>
    <p:sldId id="267" r:id="rId10"/>
    <p:sldId id="268" r:id="rId11"/>
    <p:sldId id="270" r:id="rId12"/>
    <p:sldId id="26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4DD0F26-D398-4BA6-A21E-83AAEE59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2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879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19482"/>
              </p:ext>
            </p:extLst>
          </p:nvPr>
        </p:nvGraphicFramePr>
        <p:xfrm>
          <a:off x="838200" y="1922618"/>
          <a:ext cx="3185160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208.5167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4109720" y="5730240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5670DB-A2C7-4C8C-8D0B-5C88E6457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36667"/>
              </p:ext>
            </p:extLst>
          </p:nvPr>
        </p:nvGraphicFramePr>
        <p:xfrm>
          <a:off x="6089652" y="1922618"/>
          <a:ext cx="4157979" cy="1402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0380">
                  <a:extLst>
                    <a:ext uri="{9D8B030D-6E8A-4147-A177-3AD203B41FA5}">
                      <a16:colId xmlns:a16="http://schemas.microsoft.com/office/drawing/2014/main" val="3337768235"/>
                    </a:ext>
                  </a:extLst>
                </a:gridCol>
                <a:gridCol w="1647599">
                  <a:extLst>
                    <a:ext uri="{9D8B030D-6E8A-4147-A177-3AD203B41FA5}">
                      <a16:colId xmlns:a16="http://schemas.microsoft.com/office/drawing/2014/main" val="3449321804"/>
                    </a:ext>
                  </a:extLst>
                </a:gridCol>
              </a:tblGrid>
              <a:tr h="316180">
                <a:tc>
                  <a:txBody>
                    <a:bodyPr/>
                    <a:lstStyle/>
                    <a:p>
                      <a:r>
                        <a:rPr lang="en-CA" sz="1600" dirty="0"/>
                        <a:t>Optimal number of seats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dirty="0"/>
                        <a:t>204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25853"/>
                  </a:ext>
                </a:extLst>
              </a:tr>
              <a:tr h="984970">
                <a:tc>
                  <a:txBody>
                    <a:bodyPr/>
                    <a:lstStyle/>
                    <a:p>
                      <a:r>
                        <a:rPr lang="en-CA" sz="1600" b="1" dirty="0"/>
                        <a:t>Optimal table arrangement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Size 2: 22 tables </a:t>
                      </a:r>
                    </a:p>
                    <a:p>
                      <a:r>
                        <a:rPr lang="en-CA" sz="1600" dirty="0"/>
                        <a:t>Size 3: 18 tables</a:t>
                      </a:r>
                    </a:p>
                    <a:p>
                      <a:r>
                        <a:rPr lang="en-CA" sz="1600" dirty="0"/>
                        <a:t>Size 4: 14 tables</a:t>
                      </a:r>
                    </a:p>
                    <a:p>
                      <a:r>
                        <a:rPr lang="en-CA" sz="1600" dirty="0"/>
                        <a:t>Size 5: 15 tables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649C-9715-496E-B469-48FF23A2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913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Weakness of baseline VNS</a:t>
            </a:r>
          </a:p>
          <a:p>
            <a:r>
              <a:rPr lang="en-CA" sz="2400" dirty="0"/>
              <a:t>The neighborhood size for </a:t>
            </a:r>
            <a:r>
              <a:rPr lang="en-CA" sz="2400" b="1" dirty="0"/>
              <a:t>adding/removing tables</a:t>
            </a:r>
            <a:r>
              <a:rPr lang="en-CA" sz="2400" dirty="0"/>
              <a:t> grows non-linearly. </a:t>
            </a:r>
            <a:r>
              <a:rPr lang="en-CA" sz="2400" dirty="0">
                <a:solidFill>
                  <a:schemeClr val="accent2"/>
                </a:solidFill>
              </a:rPr>
              <a:t>E.g.</a:t>
            </a:r>
            <a:endParaRPr lang="en-CA" sz="2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1 table: 4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2 tables: 4</a:t>
            </a:r>
            <a:r>
              <a:rPr lang="en-CA" sz="2000" baseline="30000" dirty="0">
                <a:solidFill>
                  <a:schemeClr val="accent2"/>
                </a:solidFill>
              </a:rPr>
              <a:t>2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3 tables: 4</a:t>
            </a:r>
            <a:r>
              <a:rPr lang="en-CA" sz="2000" baseline="30000" dirty="0">
                <a:solidFill>
                  <a:schemeClr val="accent2"/>
                </a:solidFill>
              </a:rPr>
              <a:t>3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…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298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Restaurant Design</vt:lpstr>
      <vt:lpstr>Problem Description</vt:lpstr>
      <vt:lpstr>PowerPoint Presentation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34</cp:revision>
  <dcterms:created xsi:type="dcterms:W3CDTF">2019-05-21T13:32:52Z</dcterms:created>
  <dcterms:modified xsi:type="dcterms:W3CDTF">2019-05-25T07:57:30Z</dcterms:modified>
</cp:coreProperties>
</file>