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304" r:id="rId24"/>
    <p:sldId id="273" r:id="rId25"/>
    <p:sldId id="261" r:id="rId26"/>
    <p:sldId id="264" r:id="rId27"/>
    <p:sldId id="266" r:id="rId28"/>
    <p:sldId id="267" r:id="rId29"/>
    <p:sldId id="268" r:id="rId30"/>
    <p:sldId id="270" r:id="rId31"/>
    <p:sldId id="276" r:id="rId32"/>
    <p:sldId id="272" r:id="rId33"/>
    <p:sldId id="277" r:id="rId34"/>
    <p:sldId id="278" r:id="rId35"/>
    <p:sldId id="279" r:id="rId36"/>
    <p:sldId id="280" r:id="rId37"/>
    <p:sldId id="281" r:id="rId38"/>
    <p:sldId id="299" r:id="rId39"/>
    <p:sldId id="30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23</a:t>
            </a:fld>
            <a:endParaRPr lang="en-US"/>
          </a:p>
        </p:txBody>
      </p:sp>
    </p:spTree>
    <p:extLst>
      <p:ext uri="{BB962C8B-B14F-4D97-AF65-F5344CB8AC3E}">
        <p14:creationId xmlns:p14="http://schemas.microsoft.com/office/powerpoint/2010/main" val="17823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37</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[19, 28, 15, 10, 8]</a:t>
            </a:r>
          </a:p>
          <a:p>
            <a:pPr lvl="3">
              <a:lnSpc>
                <a:spcPct val="150000"/>
              </a:lnSpc>
            </a:pPr>
            <a:r>
              <a:rPr lang="en-CA" sz="2000" dirty="0"/>
              <a:t>Arranged according to the arrival rate</a:t>
            </a:r>
          </a:p>
          <a:p>
            <a:pPr marL="1371600" lvl="2" indent="-457200">
              <a:lnSpc>
                <a:spcPct val="150000"/>
              </a:lnSpc>
              <a:buFont typeface="+mj-lt"/>
              <a:buAutoNum type="arabicParenR" startAt="3"/>
            </a:pPr>
            <a:r>
              <a:rPr lang="en-CA" dirty="0"/>
              <a:t>Arrangement 4: [1, 28, 15, 12, 10]</a:t>
            </a:r>
          </a:p>
          <a:p>
            <a:pPr lvl="3">
              <a:lnSpc>
                <a:spcPct val="150000"/>
              </a:lnSpc>
            </a:pPr>
            <a:r>
              <a:rPr lang="en-CA" dirty="0"/>
              <a:t>Modified the number of size 1</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73405" y="5140711"/>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m:t>𝑛</m:t>
                    </m:r>
                    <m:r>
                      <a:rPr lang="en-US" sz="2000"/>
                      <m:t>=</m:t>
                    </m:r>
                    <m:d>
                      <m:dPr>
                        <m:begChr m:val="{"/>
                        <m:endChr m:val="}"/>
                        <m:ctrlPr>
                          <a:rPr lang="en-US" sz="2000"/>
                        </m:ctrlPr>
                      </m:dPr>
                      <m:e>
                        <m:r>
                          <a:rPr lang="en-US" sz="2000"/>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m:t>𝑛</m:t>
                    </m:r>
                    <m:r>
                      <a:rPr lang="en-US" sz="2000"/>
                      <m:t>=</m:t>
                    </m:r>
                    <m:d>
                      <m:dPr>
                        <m:begChr m:val="{"/>
                        <m:endChr m:val="}"/>
                        <m:ctrlPr>
                          <a:rPr lang="en-US" sz="2000"/>
                        </m:ctrlPr>
                      </m:dPr>
                      <m:e>
                        <m:r>
                          <a:rPr lang="en-US" sz="2000"/>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1799" b="-3470"/>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8" y="3047999"/>
            <a:ext cx="4614863" cy="2543175"/>
          </a:xfrm>
          <a:prstGeom prst="rect">
            <a:avLst/>
          </a:prstGeom>
        </p:spPr>
      </p:pic>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421" t="-1799" b="-3470"/>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754326"/>
          </a:xfrm>
          <a:prstGeom prst="rect">
            <a:avLst/>
          </a:prstGeom>
          <a:noFill/>
        </p:spPr>
        <p:txBody>
          <a:bodyPr wrap="square" rtlCol="0">
            <a:spAutoFit/>
          </a:bodyPr>
          <a:lstStyle/>
          <a:p>
            <a:r>
              <a:rPr lang="en-US" dirty="0" err="1"/>
              <a:t>Caio’s</a:t>
            </a:r>
            <a:r>
              <a:rPr lang="en-US" dirty="0"/>
              <a:t> new graph: </a:t>
            </a:r>
          </a:p>
          <a:p>
            <a:r>
              <a:rPr lang="en-US" dirty="0"/>
              <a:t>Replicate this class figure with </a:t>
            </a:r>
            <a:r>
              <a:rPr lang="en-US" dirty="0">
                <a:solidFill>
                  <a:srgbClr val="FF0000"/>
                </a:solidFill>
              </a:rPr>
              <a:t>n=200 or 210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7" y="3429000"/>
            <a:ext cx="4614863" cy="2543175"/>
          </a:xfrm>
          <a:prstGeom prst="rect">
            <a:avLst/>
          </a:prstGeom>
        </p:spPr>
      </p:pic>
    </p:spTree>
    <p:extLst>
      <p:ext uri="{BB962C8B-B14F-4D97-AF65-F5344CB8AC3E}">
        <p14:creationId xmlns:p14="http://schemas.microsoft.com/office/powerpoint/2010/main" val="985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712" y="2470151"/>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generated with high confidence">
            <a:extLst>
              <a:ext uri="{FF2B5EF4-FFF2-40B4-BE49-F238E27FC236}">
                <a16:creationId xmlns:a16="http://schemas.microsoft.com/office/drawing/2014/main" id="{21796F14-5067-460F-BCAA-0AF7EEB2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53" y="1113526"/>
            <a:ext cx="6286713" cy="4715035"/>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1813111" y="4784225"/>
            <a:ext cx="1706880" cy="400110"/>
          </a:xfrm>
          <a:prstGeom prst="rect">
            <a:avLst/>
          </a:prstGeom>
          <a:noFill/>
        </p:spPr>
        <p:txBody>
          <a:bodyPr wrap="square" rtlCol="0">
            <a:spAutoFit/>
          </a:bodyPr>
          <a:lstStyle/>
          <a:p>
            <a:pPr algn="r"/>
            <a:r>
              <a:rPr lang="en-CA" sz="1000" dirty="0">
                <a:solidFill>
                  <a:schemeClr val="accent1"/>
                </a:solidFill>
              </a:rPr>
              <a:t>Golden section VNS (policy 2)</a:t>
            </a:r>
          </a:p>
          <a:p>
            <a:pPr algn="r"/>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3715801" y="5092839"/>
            <a:ext cx="1706880" cy="400110"/>
          </a:xfrm>
          <a:prstGeom prst="rect">
            <a:avLst/>
          </a:prstGeom>
          <a:noFill/>
        </p:spPr>
        <p:txBody>
          <a:bodyPr wrap="square" rtlCol="0">
            <a:spAutoFit/>
          </a:bodyPr>
          <a:lstStyle/>
          <a:p>
            <a:r>
              <a:rPr lang="en-CA" sz="1000" dirty="0">
                <a:solidFill>
                  <a:srgbClr val="FF0000"/>
                </a:solidFill>
              </a:rPr>
              <a:t>Golden section VNS (policy 1)</a:t>
            </a:r>
          </a:p>
          <a:p>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1515407" y="1622399"/>
            <a:ext cx="1706880" cy="400110"/>
          </a:xfrm>
          <a:prstGeom prst="rect">
            <a:avLst/>
          </a:prstGeom>
          <a:noFill/>
        </p:spPr>
        <p:txBody>
          <a:bodyPr wrap="square" rtlCol="0">
            <a:spAutoFit/>
          </a:bodyPr>
          <a:lstStyle/>
          <a:p>
            <a:r>
              <a:rPr lang="en-CA" sz="1000" dirty="0"/>
              <a:t>Naïve Solution</a:t>
            </a:r>
          </a:p>
          <a:p>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6075982" y="4892784"/>
            <a:ext cx="1706880" cy="400110"/>
          </a:xfrm>
          <a:prstGeom prst="rect">
            <a:avLst/>
          </a:prstGeom>
          <a:noFill/>
        </p:spPr>
        <p:txBody>
          <a:bodyPr wrap="square" rtlCol="0">
            <a:spAutoFit/>
          </a:bodyPr>
          <a:lstStyle/>
          <a:p>
            <a:r>
              <a:rPr lang="en-CA" sz="1000" dirty="0"/>
              <a:t>Greedy Solution</a:t>
            </a:r>
          </a:p>
          <a:p>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p:nvPr/>
        </p:nvCxnSpPr>
        <p:spPr>
          <a:xfrm flipV="1">
            <a:off x="3715801" y="1413810"/>
            <a:ext cx="0" cy="3979109"/>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371601" y="3403366"/>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5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Returning the variables:</a:t>
            </a:r>
          </a:p>
          <a:p>
            <a:pPr lvl="1">
              <a:lnSpc>
                <a:spcPct val="150000"/>
              </a:lnSpc>
            </a:pPr>
            <a:r>
              <a:rPr lang="en-US" sz="2000" dirty="0"/>
              <a:t>Customers</a:t>
            </a:r>
          </a:p>
          <a:p>
            <a:pPr lvl="1">
              <a:lnSpc>
                <a:spcPct val="150000"/>
              </a:lnSpc>
            </a:pPr>
            <a:r>
              <a:rPr lang="en-US" sz="2000" dirty="0"/>
              <a:t>Tables </a:t>
            </a:r>
          </a:p>
          <a:p>
            <a:pPr lvl="1">
              <a:lnSpc>
                <a:spcPct val="150000"/>
              </a:lnSpc>
            </a:pPr>
            <a:r>
              <a:rPr lang="en-US" sz="2000" dirty="0"/>
              <a:t>Time </a:t>
            </a:r>
          </a:p>
          <a:p>
            <a:pPr lvl="1">
              <a:lnSpc>
                <a:spcPct val="150000"/>
              </a:lnSpc>
            </a:pPr>
            <a:r>
              <a:rPr lang="en-US" sz="2000" dirty="0"/>
              <a:t>Queue (s)</a:t>
            </a:r>
          </a:p>
          <a:p>
            <a:pPr lvl="1">
              <a:lnSpc>
                <a:spcPct val="150000"/>
              </a:lnSpc>
            </a:pPr>
            <a:r>
              <a:rPr lang="en-US" sz="2000" dirty="0"/>
              <a:t># of busy seats (for each table size)</a:t>
            </a:r>
          </a:p>
          <a:p>
            <a:pPr lvl="1">
              <a:lnSpc>
                <a:spcPct val="150000"/>
              </a:lnSpc>
            </a:pPr>
            <a:r>
              <a:rPr lang="en-US" sz="2000" dirty="0"/>
              <a:t># of busy tables (at the event times)</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Duration</a:t>
            </a:r>
          </a:p>
          <a:p>
            <a:pPr lvl="3">
              <a:lnSpc>
                <a:spcPct val="150000"/>
              </a:lnSpc>
            </a:pPr>
            <a:r>
              <a:rPr lang="en-US" dirty="0"/>
              <a:t>refers to being in the queue or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1011</TotalTime>
  <Words>1862</Words>
  <Application>Microsoft Office PowerPoint</Application>
  <PresentationFormat>Widescreen</PresentationFormat>
  <Paragraphs>425</Paragraphs>
  <Slides>39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Marti Montesinos</cp:lastModifiedBy>
  <cp:revision>107</cp:revision>
  <dcterms:created xsi:type="dcterms:W3CDTF">2019-05-21T13:32:52Z</dcterms:created>
  <dcterms:modified xsi:type="dcterms:W3CDTF">2019-05-28T07:35:45Z</dcterms:modified>
</cp:coreProperties>
</file>