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8" r:id="rId17"/>
    <p:sldId id="282" r:id="rId18"/>
    <p:sldId id="290" r:id="rId19"/>
    <p:sldId id="291" r:id="rId20"/>
    <p:sldId id="273" r:id="rId21"/>
    <p:sldId id="261" r:id="rId22"/>
    <p:sldId id="264" r:id="rId23"/>
    <p:sldId id="266" r:id="rId24"/>
    <p:sldId id="267" r:id="rId25"/>
    <p:sldId id="268" r:id="rId26"/>
    <p:sldId id="270" r:id="rId27"/>
    <p:sldId id="276" r:id="rId28"/>
    <p:sldId id="272" r:id="rId29"/>
    <p:sldId id="277" r:id="rId30"/>
    <p:sldId id="278" r:id="rId31"/>
    <p:sldId id="279" r:id="rId32"/>
    <p:sldId id="280" r:id="rId33"/>
    <p:sldId id="281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231" y="2980415"/>
            <a:ext cx="4046880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9" y="2980415"/>
            <a:ext cx="4046882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49" y="2980415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Size of the neighborhood grows non-linearly. Example: </a:t>
            </a:r>
            <a:r>
              <a:rPr lang="en-CA" sz="2400" dirty="0">
                <a:solidFill>
                  <a:schemeClr val="accent2"/>
                </a:solidFill>
              </a:rPr>
              <a:t>“adding tables”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2937A0-38F1-466F-9280-112CBEE2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140"/>
            <a:ext cx="5808980" cy="435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CA527-BFF0-4D51-889E-120C295EFCA8}"/>
              </a:ext>
            </a:extLst>
          </p:cNvPr>
          <p:cNvSpPr txBox="1"/>
          <p:nvPr/>
        </p:nvSpPr>
        <p:spPr>
          <a:xfrm>
            <a:off x="6553200" y="2387600"/>
            <a:ext cx="4800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baseline="-25000" dirty="0"/>
              <a:t> </a:t>
            </a:r>
            <a:r>
              <a:rPr lang="en-CA" sz="2400" b="1" baseline="-25000" dirty="0">
                <a:solidFill>
                  <a:schemeClr val="accent2"/>
                </a:solidFill>
              </a:rPr>
              <a:t>4</a:t>
            </a:r>
            <a:r>
              <a:rPr lang="en-US" sz="2400" b="1" baseline="-25000" dirty="0">
                <a:solidFill>
                  <a:schemeClr val="accent2"/>
                </a:solidFill>
              </a:rPr>
              <a:t>+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b="1" baseline="-25000" dirty="0">
                <a:solidFill>
                  <a:schemeClr val="accent2"/>
                </a:solidFill>
              </a:rPr>
              <a:t>-1</a:t>
            </a:r>
            <a:r>
              <a:rPr lang="en-US" sz="2400" b="1" dirty="0">
                <a:solidFill>
                  <a:schemeClr val="accent2"/>
                </a:solidFill>
              </a:rPr>
              <a:t>C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dirty="0"/>
              <a:t>where </a:t>
            </a:r>
            <a:r>
              <a:rPr lang="en-US" sz="2400" i="1" dirty="0">
                <a:solidFill>
                  <a:schemeClr val="accent2"/>
                </a:solidFill>
              </a:rPr>
              <a:t>n</a:t>
            </a:r>
            <a:r>
              <a:rPr lang="en-US" sz="2400" dirty="0"/>
              <a:t> = number of tables to add </a:t>
            </a:r>
          </a:p>
          <a:p>
            <a:endParaRPr lang="en-CA" sz="2400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Increasingly more costly to check a sufficiently large number of neighbors.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Limiting the neighborhood size will likely lead to suboptimal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5CB1BE-2568-4D36-962B-9B304C3A7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760"/>
            <a:ext cx="6733117" cy="50498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D9B4B6-A2F7-429A-BC0B-C80004A4C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Results: Summary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444F-7D72-45B9-BB78-AA2CC751C4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F1022-4AE4-4B9F-9984-6EF8E1CA80CC}"/>
              </a:ext>
            </a:extLst>
          </p:cNvPr>
          <p:cNvSpPr txBox="1"/>
          <p:nvPr/>
        </p:nvSpPr>
        <p:spPr>
          <a:xfrm>
            <a:off x="7571317" y="1127760"/>
            <a:ext cx="378248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Our solution as a way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Prevent customers from leaving our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But not increase the average number of occasions of sharing tables significantly</a:t>
            </a:r>
          </a:p>
          <a:p>
            <a:pPr lvl="1">
              <a:spcAft>
                <a:spcPts val="1200"/>
              </a:spcAft>
            </a:pPr>
            <a:r>
              <a:rPr lang="en-CA" sz="1600" dirty="0">
                <a:solidFill>
                  <a:schemeClr val="accent2"/>
                </a:solidFill>
              </a:rPr>
              <a:t>Avg. number of customers who share tables (per day): 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Naïve solution: </a:t>
            </a:r>
            <a:r>
              <a:rPr lang="en-CA" sz="1600" b="1" dirty="0">
                <a:solidFill>
                  <a:schemeClr val="accent2"/>
                </a:solidFill>
              </a:rPr>
              <a:t>6.5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Greedy solution: </a:t>
            </a:r>
            <a:r>
              <a:rPr lang="en-CA" sz="1600" b="1" dirty="0">
                <a:solidFill>
                  <a:schemeClr val="accent2"/>
                </a:solidFill>
              </a:rPr>
              <a:t>1.1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Golden section VNS (policy 1): </a:t>
            </a:r>
            <a:r>
              <a:rPr lang="en-CA" sz="1600" b="1" dirty="0">
                <a:solidFill>
                  <a:schemeClr val="accent2"/>
                </a:solidFill>
              </a:rPr>
              <a:t>1.1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Golden section VNS (policy 2): </a:t>
            </a:r>
            <a:r>
              <a:rPr lang="en-CA" sz="1600" b="1" dirty="0">
                <a:solidFill>
                  <a:schemeClr val="accent2"/>
                </a:solidFill>
              </a:rPr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384101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796F14-5067-460F-BCAA-0AF7EEB2C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3" y="1113526"/>
            <a:ext cx="6286713" cy="471503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D9B4B6-A2F7-429A-BC0B-C80004A4C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Results: Summary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444F-7D72-45B9-BB78-AA2CC751C4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F1022-4AE4-4B9F-9984-6EF8E1CA80CC}"/>
              </a:ext>
            </a:extLst>
          </p:cNvPr>
          <p:cNvSpPr txBox="1"/>
          <p:nvPr/>
        </p:nvSpPr>
        <p:spPr>
          <a:xfrm>
            <a:off x="7571317" y="1127760"/>
            <a:ext cx="3782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Our solution as a way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Prevent customers from leaving the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But not increase the average number of occasions of sharing tables significantly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2D17-EAD6-4761-B571-1F97A55D070D}"/>
              </a:ext>
            </a:extLst>
          </p:cNvPr>
          <p:cNvSpPr txBox="1"/>
          <p:nvPr/>
        </p:nvSpPr>
        <p:spPr>
          <a:xfrm>
            <a:off x="1813111" y="4784225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000" dirty="0">
                <a:solidFill>
                  <a:schemeClr val="accent1"/>
                </a:solidFill>
              </a:rPr>
              <a:t>Golden section VNS (policy 2)</a:t>
            </a:r>
          </a:p>
          <a:p>
            <a:pPr algn="r"/>
            <a:r>
              <a:rPr lang="en-CA" sz="1000" dirty="0">
                <a:solidFill>
                  <a:schemeClr val="accent1"/>
                </a:solidFill>
              </a:rPr>
              <a:t>Mean Profit: 13,865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1DB3D-F7B1-4B8A-A503-9A7E003FE741}"/>
              </a:ext>
            </a:extLst>
          </p:cNvPr>
          <p:cNvSpPr txBox="1"/>
          <p:nvPr/>
        </p:nvSpPr>
        <p:spPr>
          <a:xfrm>
            <a:off x="3715801" y="5092839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rgbClr val="FF0000"/>
                </a:solidFill>
              </a:rPr>
              <a:t>Golden section VNS (policy 1)</a:t>
            </a:r>
          </a:p>
          <a:p>
            <a:r>
              <a:rPr lang="en-CA" sz="1000" dirty="0">
                <a:solidFill>
                  <a:srgbClr val="FF0000"/>
                </a:solidFill>
              </a:rPr>
              <a:t>Mean Profit: 13,781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0E9117-EA43-4BB0-B8DA-9E72C874A8C0}"/>
              </a:ext>
            </a:extLst>
          </p:cNvPr>
          <p:cNvSpPr txBox="1"/>
          <p:nvPr/>
        </p:nvSpPr>
        <p:spPr>
          <a:xfrm>
            <a:off x="1515407" y="1622399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Naïve Solution</a:t>
            </a:r>
          </a:p>
          <a:p>
            <a:r>
              <a:rPr lang="en-CA" sz="1000" dirty="0"/>
              <a:t>Mean Profit: 11,419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E4CC2-0710-4AE6-B690-CCF6BCAFB3A6}"/>
              </a:ext>
            </a:extLst>
          </p:cNvPr>
          <p:cNvSpPr txBox="1"/>
          <p:nvPr/>
        </p:nvSpPr>
        <p:spPr>
          <a:xfrm>
            <a:off x="6075982" y="4892784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Greedy Solution</a:t>
            </a:r>
          </a:p>
          <a:p>
            <a:r>
              <a:rPr lang="en-CA" sz="1000" dirty="0"/>
              <a:t>Mean Profit: 12,238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2E047F-1276-46CB-ACFB-D8D354D4239B}"/>
              </a:ext>
            </a:extLst>
          </p:cNvPr>
          <p:cNvCxnSpPr/>
          <p:nvPr/>
        </p:nvCxnSpPr>
        <p:spPr>
          <a:xfrm flipV="1">
            <a:off x="4262939" y="1513840"/>
            <a:ext cx="0" cy="397910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4ED095-9640-4151-81C1-3FA2E46A7322}"/>
              </a:ext>
            </a:extLst>
          </p:cNvPr>
          <p:cNvCxnSpPr>
            <a:cxnSpLocks/>
          </p:cNvCxnSpPr>
          <p:nvPr/>
        </p:nvCxnSpPr>
        <p:spPr>
          <a:xfrm flipH="1">
            <a:off x="1686561" y="3503394"/>
            <a:ext cx="5074906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1274</Words>
  <Application>Microsoft Office PowerPoint</Application>
  <PresentationFormat>Widescreen</PresentationFormat>
  <Paragraphs>285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105</cp:revision>
  <dcterms:created xsi:type="dcterms:W3CDTF">2019-05-21T13:32:52Z</dcterms:created>
  <dcterms:modified xsi:type="dcterms:W3CDTF">2019-05-28T06:52:23Z</dcterms:modified>
</cp:coreProperties>
</file>