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255D67-6982-4969-9388-03274D8114B5}" type="datetimeFigureOut">
              <a:rPr lang="en-US" smtClean="0"/>
              <a:t>5/11/2019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5E3368-604B-4602-AF6D-8C20BBA16D01}" type="slidenum">
              <a:rPr lang="en-US" smtClean="0"/>
              <a:t>‹#›</a:t>
            </a:fld>
            <a:endParaRPr lang="en-US"/>
          </a:p>
        </p:txBody>
      </p:sp>
    </p:spTree>
    <p:extLst>
      <p:ext uri="{BB962C8B-B14F-4D97-AF65-F5344CB8AC3E}">
        <p14:creationId xmlns:p14="http://schemas.microsoft.com/office/powerpoint/2010/main" val="3717746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Forgot the append the same values to the list when the algorithm did not find a better solution or did not accept a worse solution. But we can still see that the current setting isn’t enough to observe the plateau.</a:t>
            </a:r>
            <a:endParaRPr lang="en-US" dirty="0"/>
          </a:p>
        </p:txBody>
      </p:sp>
      <p:sp>
        <p:nvSpPr>
          <p:cNvPr id="4" name="Slide Number Placeholder 3"/>
          <p:cNvSpPr>
            <a:spLocks noGrp="1"/>
          </p:cNvSpPr>
          <p:nvPr>
            <p:ph type="sldNum" sz="quarter" idx="5"/>
          </p:nvPr>
        </p:nvSpPr>
        <p:spPr/>
        <p:txBody>
          <a:bodyPr/>
          <a:lstStyle/>
          <a:p>
            <a:fld id="{EE5E3368-604B-4602-AF6D-8C20BBA16D01}" type="slidenum">
              <a:rPr lang="en-US" smtClean="0"/>
              <a:t>2</a:t>
            </a:fld>
            <a:endParaRPr lang="en-US"/>
          </a:p>
        </p:txBody>
      </p:sp>
    </p:spTree>
    <p:extLst>
      <p:ext uri="{BB962C8B-B14F-4D97-AF65-F5344CB8AC3E}">
        <p14:creationId xmlns:p14="http://schemas.microsoft.com/office/powerpoint/2010/main" val="3717230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Accepting worse solutions too frequently, so perhaps we should increase M and/or decrease D</a:t>
            </a:r>
            <a:endParaRPr lang="en-US" dirty="0"/>
          </a:p>
        </p:txBody>
      </p:sp>
      <p:sp>
        <p:nvSpPr>
          <p:cNvPr id="4" name="Slide Number Placeholder 3"/>
          <p:cNvSpPr>
            <a:spLocks noGrp="1"/>
          </p:cNvSpPr>
          <p:nvPr>
            <p:ph type="sldNum" sz="quarter" idx="5"/>
          </p:nvPr>
        </p:nvSpPr>
        <p:spPr/>
        <p:txBody>
          <a:bodyPr/>
          <a:lstStyle/>
          <a:p>
            <a:fld id="{EE5E3368-604B-4602-AF6D-8C20BBA16D01}" type="slidenum">
              <a:rPr lang="en-US" smtClean="0"/>
              <a:t>4</a:t>
            </a:fld>
            <a:endParaRPr lang="en-US"/>
          </a:p>
        </p:txBody>
      </p:sp>
    </p:spTree>
    <p:extLst>
      <p:ext uri="{BB962C8B-B14F-4D97-AF65-F5344CB8AC3E}">
        <p14:creationId xmlns:p14="http://schemas.microsoft.com/office/powerpoint/2010/main" val="3048704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Looks promising… maybe reduce tolerance and append same objective values whenever no better solutions are found and worse solutions are not accepted to see if the progress has truly settled down.</a:t>
            </a:r>
            <a:endParaRPr lang="en-US" dirty="0"/>
          </a:p>
        </p:txBody>
      </p:sp>
      <p:sp>
        <p:nvSpPr>
          <p:cNvPr id="4" name="Slide Number Placeholder 3"/>
          <p:cNvSpPr>
            <a:spLocks noGrp="1"/>
          </p:cNvSpPr>
          <p:nvPr>
            <p:ph type="sldNum" sz="quarter" idx="5"/>
          </p:nvPr>
        </p:nvSpPr>
        <p:spPr/>
        <p:txBody>
          <a:bodyPr/>
          <a:lstStyle/>
          <a:p>
            <a:fld id="{EE5E3368-604B-4602-AF6D-8C20BBA16D01}" type="slidenum">
              <a:rPr lang="en-US" smtClean="0"/>
              <a:t>6</a:t>
            </a:fld>
            <a:endParaRPr lang="en-US"/>
          </a:p>
        </p:txBody>
      </p:sp>
    </p:spTree>
    <p:extLst>
      <p:ext uri="{BB962C8B-B14F-4D97-AF65-F5344CB8AC3E}">
        <p14:creationId xmlns:p14="http://schemas.microsoft.com/office/powerpoint/2010/main" val="657905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FC22A-4C9F-460E-A33D-DC13230BFA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2B816C-D655-4B47-85F6-F16F40E25D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02F64B-4889-4B5D-AEFA-FEEF71738CE6}"/>
              </a:ext>
            </a:extLst>
          </p:cNvPr>
          <p:cNvSpPr>
            <a:spLocks noGrp="1"/>
          </p:cNvSpPr>
          <p:nvPr>
            <p:ph type="dt" sz="half" idx="10"/>
          </p:nvPr>
        </p:nvSpPr>
        <p:spPr/>
        <p:txBody>
          <a:bodyPr/>
          <a:lstStyle/>
          <a:p>
            <a:fld id="{4B7B0F2A-4B9D-4F00-A3FC-4DE0D49086D7}" type="datetimeFigureOut">
              <a:rPr lang="en-US" smtClean="0"/>
              <a:t>5/11/2019</a:t>
            </a:fld>
            <a:endParaRPr lang="en-US"/>
          </a:p>
        </p:txBody>
      </p:sp>
      <p:sp>
        <p:nvSpPr>
          <p:cNvPr id="5" name="Footer Placeholder 4">
            <a:extLst>
              <a:ext uri="{FF2B5EF4-FFF2-40B4-BE49-F238E27FC236}">
                <a16:creationId xmlns:a16="http://schemas.microsoft.com/office/drawing/2014/main" id="{4D806F88-7838-4465-9343-8E3833EA8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51843-5CF6-41C4-8594-1108FAD6CA34}"/>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66090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88CB-4EBC-45C5-8D0E-CFB39A0A16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743894-1FA9-4A94-8E18-80CB7E007EA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0F697-082D-43BE-A729-5E90D56B6104}"/>
              </a:ext>
            </a:extLst>
          </p:cNvPr>
          <p:cNvSpPr>
            <a:spLocks noGrp="1"/>
          </p:cNvSpPr>
          <p:nvPr>
            <p:ph type="dt" sz="half" idx="10"/>
          </p:nvPr>
        </p:nvSpPr>
        <p:spPr/>
        <p:txBody>
          <a:bodyPr/>
          <a:lstStyle/>
          <a:p>
            <a:fld id="{4B7B0F2A-4B9D-4F00-A3FC-4DE0D49086D7}" type="datetimeFigureOut">
              <a:rPr lang="en-US" smtClean="0"/>
              <a:t>5/11/2019</a:t>
            </a:fld>
            <a:endParaRPr lang="en-US"/>
          </a:p>
        </p:txBody>
      </p:sp>
      <p:sp>
        <p:nvSpPr>
          <p:cNvPr id="5" name="Footer Placeholder 4">
            <a:extLst>
              <a:ext uri="{FF2B5EF4-FFF2-40B4-BE49-F238E27FC236}">
                <a16:creationId xmlns:a16="http://schemas.microsoft.com/office/drawing/2014/main" id="{D5C370BB-59E9-4B29-B6D2-3CC2239048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7E7C8-0FEC-44E0-BB87-163D93FFC6F1}"/>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1642865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791234-CDE8-4D0C-9F1B-050D3F9CD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B6ADBA-D9D2-4F43-8F89-1E2FCDEB89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E1FD02-FB81-4E87-80E2-6F979DCB2889}"/>
              </a:ext>
            </a:extLst>
          </p:cNvPr>
          <p:cNvSpPr>
            <a:spLocks noGrp="1"/>
          </p:cNvSpPr>
          <p:nvPr>
            <p:ph type="dt" sz="half" idx="10"/>
          </p:nvPr>
        </p:nvSpPr>
        <p:spPr/>
        <p:txBody>
          <a:bodyPr/>
          <a:lstStyle/>
          <a:p>
            <a:fld id="{4B7B0F2A-4B9D-4F00-A3FC-4DE0D49086D7}" type="datetimeFigureOut">
              <a:rPr lang="en-US" smtClean="0"/>
              <a:t>5/11/2019</a:t>
            </a:fld>
            <a:endParaRPr lang="en-US"/>
          </a:p>
        </p:txBody>
      </p:sp>
      <p:sp>
        <p:nvSpPr>
          <p:cNvPr id="5" name="Footer Placeholder 4">
            <a:extLst>
              <a:ext uri="{FF2B5EF4-FFF2-40B4-BE49-F238E27FC236}">
                <a16:creationId xmlns:a16="http://schemas.microsoft.com/office/drawing/2014/main" id="{C0F7A1E6-E913-484B-A639-59C57D45B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73C31F-B05D-4E45-9FFC-FE0B92A3F27E}"/>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1066304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2598-DA0B-411E-A622-AEB87DA492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B3656E-C8A8-4D4D-824C-D0B96970EFB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6D68B-5B31-4227-83E3-944742437547}"/>
              </a:ext>
            </a:extLst>
          </p:cNvPr>
          <p:cNvSpPr>
            <a:spLocks noGrp="1"/>
          </p:cNvSpPr>
          <p:nvPr>
            <p:ph type="dt" sz="half" idx="10"/>
          </p:nvPr>
        </p:nvSpPr>
        <p:spPr/>
        <p:txBody>
          <a:bodyPr/>
          <a:lstStyle/>
          <a:p>
            <a:fld id="{4B7B0F2A-4B9D-4F00-A3FC-4DE0D49086D7}" type="datetimeFigureOut">
              <a:rPr lang="en-US" smtClean="0"/>
              <a:t>5/11/2019</a:t>
            </a:fld>
            <a:endParaRPr lang="en-US"/>
          </a:p>
        </p:txBody>
      </p:sp>
      <p:sp>
        <p:nvSpPr>
          <p:cNvPr id="5" name="Footer Placeholder 4">
            <a:extLst>
              <a:ext uri="{FF2B5EF4-FFF2-40B4-BE49-F238E27FC236}">
                <a16:creationId xmlns:a16="http://schemas.microsoft.com/office/drawing/2014/main" id="{A7CB5BA6-A091-4077-836C-9817E1D45A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524290-6353-424C-8C4F-2F81DA0937E1}"/>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216368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5A0D-AC5E-49B8-862A-3FBE38FF52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B432EE-D61B-4B77-9AC0-04FD36E97E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ACA3C14-5881-49F1-91DC-D8B7C4E90DF8}"/>
              </a:ext>
            </a:extLst>
          </p:cNvPr>
          <p:cNvSpPr>
            <a:spLocks noGrp="1"/>
          </p:cNvSpPr>
          <p:nvPr>
            <p:ph type="dt" sz="half" idx="10"/>
          </p:nvPr>
        </p:nvSpPr>
        <p:spPr/>
        <p:txBody>
          <a:bodyPr/>
          <a:lstStyle/>
          <a:p>
            <a:fld id="{4B7B0F2A-4B9D-4F00-A3FC-4DE0D49086D7}" type="datetimeFigureOut">
              <a:rPr lang="en-US" smtClean="0"/>
              <a:t>5/11/2019</a:t>
            </a:fld>
            <a:endParaRPr lang="en-US"/>
          </a:p>
        </p:txBody>
      </p:sp>
      <p:sp>
        <p:nvSpPr>
          <p:cNvPr id="5" name="Footer Placeholder 4">
            <a:extLst>
              <a:ext uri="{FF2B5EF4-FFF2-40B4-BE49-F238E27FC236}">
                <a16:creationId xmlns:a16="http://schemas.microsoft.com/office/drawing/2014/main" id="{36D38C6F-693C-4C36-B311-A18CD5DA34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856FE9-BE08-4C3F-9FB5-2517728796EE}"/>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424881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4909C-F120-4D9B-B968-C0CCEC15A2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6A2D70-8F2D-458B-BC55-35090DE8747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8A5723-1C5A-4E9D-AC2E-45493B63BD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DB04D4-7711-4C35-9E42-E72FA9A16892}"/>
              </a:ext>
            </a:extLst>
          </p:cNvPr>
          <p:cNvSpPr>
            <a:spLocks noGrp="1"/>
          </p:cNvSpPr>
          <p:nvPr>
            <p:ph type="dt" sz="half" idx="10"/>
          </p:nvPr>
        </p:nvSpPr>
        <p:spPr/>
        <p:txBody>
          <a:bodyPr/>
          <a:lstStyle/>
          <a:p>
            <a:fld id="{4B7B0F2A-4B9D-4F00-A3FC-4DE0D49086D7}" type="datetimeFigureOut">
              <a:rPr lang="en-US" smtClean="0"/>
              <a:t>5/11/2019</a:t>
            </a:fld>
            <a:endParaRPr lang="en-US"/>
          </a:p>
        </p:txBody>
      </p:sp>
      <p:sp>
        <p:nvSpPr>
          <p:cNvPr id="6" name="Footer Placeholder 5">
            <a:extLst>
              <a:ext uri="{FF2B5EF4-FFF2-40B4-BE49-F238E27FC236}">
                <a16:creationId xmlns:a16="http://schemas.microsoft.com/office/drawing/2014/main" id="{AD349E71-BB56-4E12-8492-30559BE048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3E292B-623D-4E29-88DC-0DFD585C5436}"/>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2809630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F79E2-83FE-4071-BA8B-EAFE3DA6F2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107E12-70DB-44C7-A5F0-5B19D4F7E3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730447F-D202-4582-9BDB-EA02C838466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69895A-F904-48B3-8CCF-17A989C6F8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F4A100-D2B8-4657-9FCF-61CDA93E576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FB209B-62EC-4AB0-BEA4-16FC6D720923}"/>
              </a:ext>
            </a:extLst>
          </p:cNvPr>
          <p:cNvSpPr>
            <a:spLocks noGrp="1"/>
          </p:cNvSpPr>
          <p:nvPr>
            <p:ph type="dt" sz="half" idx="10"/>
          </p:nvPr>
        </p:nvSpPr>
        <p:spPr/>
        <p:txBody>
          <a:bodyPr/>
          <a:lstStyle/>
          <a:p>
            <a:fld id="{4B7B0F2A-4B9D-4F00-A3FC-4DE0D49086D7}" type="datetimeFigureOut">
              <a:rPr lang="en-US" smtClean="0"/>
              <a:t>5/11/2019</a:t>
            </a:fld>
            <a:endParaRPr lang="en-US"/>
          </a:p>
        </p:txBody>
      </p:sp>
      <p:sp>
        <p:nvSpPr>
          <p:cNvPr id="8" name="Footer Placeholder 7">
            <a:extLst>
              <a:ext uri="{FF2B5EF4-FFF2-40B4-BE49-F238E27FC236}">
                <a16:creationId xmlns:a16="http://schemas.microsoft.com/office/drawing/2014/main" id="{7626307B-6826-4AF8-9ECD-B5386CEEB1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5108A6-DE5F-46C1-8B18-0C509E0FF0BB}"/>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2898133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C7749-6D83-4E9A-90BC-03BD477F07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0C49CA-6866-47D5-941B-FBE4EB05D0F1}"/>
              </a:ext>
            </a:extLst>
          </p:cNvPr>
          <p:cNvSpPr>
            <a:spLocks noGrp="1"/>
          </p:cNvSpPr>
          <p:nvPr>
            <p:ph type="dt" sz="half" idx="10"/>
          </p:nvPr>
        </p:nvSpPr>
        <p:spPr/>
        <p:txBody>
          <a:bodyPr/>
          <a:lstStyle/>
          <a:p>
            <a:fld id="{4B7B0F2A-4B9D-4F00-A3FC-4DE0D49086D7}" type="datetimeFigureOut">
              <a:rPr lang="en-US" smtClean="0"/>
              <a:t>5/11/2019</a:t>
            </a:fld>
            <a:endParaRPr lang="en-US"/>
          </a:p>
        </p:txBody>
      </p:sp>
      <p:sp>
        <p:nvSpPr>
          <p:cNvPr id="4" name="Footer Placeholder 3">
            <a:extLst>
              <a:ext uri="{FF2B5EF4-FFF2-40B4-BE49-F238E27FC236}">
                <a16:creationId xmlns:a16="http://schemas.microsoft.com/office/drawing/2014/main" id="{F338868D-C471-4586-B094-C595C87CEB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EAD0F0-B3FC-421D-9AFF-4160A99AF4C5}"/>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2458184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3F0859-B399-4BD2-8D01-DA2A1B337E6C}"/>
              </a:ext>
            </a:extLst>
          </p:cNvPr>
          <p:cNvSpPr>
            <a:spLocks noGrp="1"/>
          </p:cNvSpPr>
          <p:nvPr>
            <p:ph type="dt" sz="half" idx="10"/>
          </p:nvPr>
        </p:nvSpPr>
        <p:spPr/>
        <p:txBody>
          <a:bodyPr/>
          <a:lstStyle/>
          <a:p>
            <a:fld id="{4B7B0F2A-4B9D-4F00-A3FC-4DE0D49086D7}" type="datetimeFigureOut">
              <a:rPr lang="en-US" smtClean="0"/>
              <a:t>5/11/2019</a:t>
            </a:fld>
            <a:endParaRPr lang="en-US"/>
          </a:p>
        </p:txBody>
      </p:sp>
      <p:sp>
        <p:nvSpPr>
          <p:cNvPr id="3" name="Footer Placeholder 2">
            <a:extLst>
              <a:ext uri="{FF2B5EF4-FFF2-40B4-BE49-F238E27FC236}">
                <a16:creationId xmlns:a16="http://schemas.microsoft.com/office/drawing/2014/main" id="{C941C63F-DE5F-4DBF-91A9-AE3BC7E266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5A5E6A-D694-4E90-87FE-A1EFA156C0D2}"/>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2422775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D3668-88BA-47D6-B8E0-7F74609CB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26ED61-2157-4832-984D-C870169F39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30981C-D084-4A52-B268-27DFD37EAE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CD265E-6C77-4E6F-9935-E772C4D92D70}"/>
              </a:ext>
            </a:extLst>
          </p:cNvPr>
          <p:cNvSpPr>
            <a:spLocks noGrp="1"/>
          </p:cNvSpPr>
          <p:nvPr>
            <p:ph type="dt" sz="half" idx="10"/>
          </p:nvPr>
        </p:nvSpPr>
        <p:spPr/>
        <p:txBody>
          <a:bodyPr/>
          <a:lstStyle/>
          <a:p>
            <a:fld id="{4B7B0F2A-4B9D-4F00-A3FC-4DE0D49086D7}" type="datetimeFigureOut">
              <a:rPr lang="en-US" smtClean="0"/>
              <a:t>5/11/2019</a:t>
            </a:fld>
            <a:endParaRPr lang="en-US"/>
          </a:p>
        </p:txBody>
      </p:sp>
      <p:sp>
        <p:nvSpPr>
          <p:cNvPr id="6" name="Footer Placeholder 5">
            <a:extLst>
              <a:ext uri="{FF2B5EF4-FFF2-40B4-BE49-F238E27FC236}">
                <a16:creationId xmlns:a16="http://schemas.microsoft.com/office/drawing/2014/main" id="{CBA0D22C-6C86-48C9-B0A1-892D28E965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97567-3833-4016-8BBD-807DFC5E09DE}"/>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3127625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4DF15-E397-4BC4-956A-A41D1D0FB0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8C21B2-1A6E-4D7F-9595-A3977DB730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85F5AE-1449-42EF-A6FE-62F06753E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2086E2-CBF2-4933-8937-3B52CAB7652B}"/>
              </a:ext>
            </a:extLst>
          </p:cNvPr>
          <p:cNvSpPr>
            <a:spLocks noGrp="1"/>
          </p:cNvSpPr>
          <p:nvPr>
            <p:ph type="dt" sz="half" idx="10"/>
          </p:nvPr>
        </p:nvSpPr>
        <p:spPr/>
        <p:txBody>
          <a:bodyPr/>
          <a:lstStyle/>
          <a:p>
            <a:fld id="{4B7B0F2A-4B9D-4F00-A3FC-4DE0D49086D7}" type="datetimeFigureOut">
              <a:rPr lang="en-US" smtClean="0"/>
              <a:t>5/11/2019</a:t>
            </a:fld>
            <a:endParaRPr lang="en-US"/>
          </a:p>
        </p:txBody>
      </p:sp>
      <p:sp>
        <p:nvSpPr>
          <p:cNvPr id="6" name="Footer Placeholder 5">
            <a:extLst>
              <a:ext uri="{FF2B5EF4-FFF2-40B4-BE49-F238E27FC236}">
                <a16:creationId xmlns:a16="http://schemas.microsoft.com/office/drawing/2014/main" id="{629D5680-CF5B-4BA1-9366-644B147C8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DF93F6-1D4A-4831-99A3-32A1D79DCF5E}"/>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3613080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29B412-C055-43A9-8FFD-CF9752BD31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F481DE-EC8D-4755-B3B7-9E38BA9678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BFD2D5-D1FF-4CCC-871D-E728CDFFD8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B0F2A-4B9D-4F00-A3FC-4DE0D49086D7}" type="datetimeFigureOut">
              <a:rPr lang="en-US" smtClean="0"/>
              <a:t>5/11/2019</a:t>
            </a:fld>
            <a:endParaRPr lang="en-US"/>
          </a:p>
        </p:txBody>
      </p:sp>
      <p:sp>
        <p:nvSpPr>
          <p:cNvPr id="5" name="Footer Placeholder 4">
            <a:extLst>
              <a:ext uri="{FF2B5EF4-FFF2-40B4-BE49-F238E27FC236}">
                <a16:creationId xmlns:a16="http://schemas.microsoft.com/office/drawing/2014/main" id="{152EC3ED-5458-40CB-87F8-FB30CD3647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6A7ECC-FD0E-425B-B9CA-AC128ED93C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E5423-02FF-432C-AB6D-F73260AB4B78}" type="slidenum">
              <a:rPr lang="en-US" smtClean="0"/>
              <a:t>‹#›</a:t>
            </a:fld>
            <a:endParaRPr lang="en-US"/>
          </a:p>
        </p:txBody>
      </p:sp>
    </p:spTree>
    <p:extLst>
      <p:ext uri="{BB962C8B-B14F-4D97-AF65-F5344CB8AC3E}">
        <p14:creationId xmlns:p14="http://schemas.microsoft.com/office/powerpoint/2010/main" val="1379799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58C-A25A-451F-B517-E169A869DC21}"/>
              </a:ext>
            </a:extLst>
          </p:cNvPr>
          <p:cNvSpPr>
            <a:spLocks noGrp="1"/>
          </p:cNvSpPr>
          <p:nvPr>
            <p:ph type="title"/>
          </p:nvPr>
        </p:nvSpPr>
        <p:spPr/>
        <p:txBody>
          <a:bodyPr/>
          <a:lstStyle/>
          <a:p>
            <a:r>
              <a:rPr lang="en-CA" dirty="0"/>
              <a:t>Attempt 1</a:t>
            </a:r>
            <a:endParaRPr lang="en-US" dirty="0"/>
          </a:p>
        </p:txBody>
      </p:sp>
      <p:graphicFrame>
        <p:nvGraphicFramePr>
          <p:cNvPr id="4" name="Table 3">
            <a:extLst>
              <a:ext uri="{FF2B5EF4-FFF2-40B4-BE49-F238E27FC236}">
                <a16:creationId xmlns:a16="http://schemas.microsoft.com/office/drawing/2014/main" id="{93D4A5E2-42D9-4740-A4B7-CF2D11C57D11}"/>
              </a:ext>
            </a:extLst>
          </p:cNvPr>
          <p:cNvGraphicFramePr>
            <a:graphicFrameLocks noGrp="1"/>
          </p:cNvGraphicFramePr>
          <p:nvPr>
            <p:extLst>
              <p:ext uri="{D42A27DB-BD31-4B8C-83A1-F6EECF244321}">
                <p14:modId xmlns:p14="http://schemas.microsoft.com/office/powerpoint/2010/main" val="3229366213"/>
              </p:ext>
            </p:extLst>
          </p:nvPr>
        </p:nvGraphicFramePr>
        <p:xfrm>
          <a:off x="838200" y="1780882"/>
          <a:ext cx="4805188" cy="741680"/>
        </p:xfrm>
        <a:graphic>
          <a:graphicData uri="http://schemas.openxmlformats.org/drawingml/2006/table">
            <a:tbl>
              <a:tblPr firstRow="1" bandRow="1">
                <a:tableStyleId>{C083E6E3-FA7D-4D7B-A595-EF9225AFEA82}</a:tableStyleId>
              </a:tblPr>
              <a:tblGrid>
                <a:gridCol w="1201297">
                  <a:extLst>
                    <a:ext uri="{9D8B030D-6E8A-4147-A177-3AD203B41FA5}">
                      <a16:colId xmlns:a16="http://schemas.microsoft.com/office/drawing/2014/main" val="715818640"/>
                    </a:ext>
                  </a:extLst>
                </a:gridCol>
                <a:gridCol w="1201297">
                  <a:extLst>
                    <a:ext uri="{9D8B030D-6E8A-4147-A177-3AD203B41FA5}">
                      <a16:colId xmlns:a16="http://schemas.microsoft.com/office/drawing/2014/main" val="242120962"/>
                    </a:ext>
                  </a:extLst>
                </a:gridCol>
                <a:gridCol w="1201297">
                  <a:extLst>
                    <a:ext uri="{9D8B030D-6E8A-4147-A177-3AD203B41FA5}">
                      <a16:colId xmlns:a16="http://schemas.microsoft.com/office/drawing/2014/main" val="1895400823"/>
                    </a:ext>
                  </a:extLst>
                </a:gridCol>
                <a:gridCol w="1201297">
                  <a:extLst>
                    <a:ext uri="{9D8B030D-6E8A-4147-A177-3AD203B41FA5}">
                      <a16:colId xmlns:a16="http://schemas.microsoft.com/office/drawing/2014/main" val="1266642870"/>
                    </a:ext>
                  </a:extLst>
                </a:gridCol>
              </a:tblGrid>
              <a:tr h="370840">
                <a:tc>
                  <a:txBody>
                    <a:bodyPr/>
                    <a:lstStyle/>
                    <a:p>
                      <a:pPr algn="ctr"/>
                      <a:r>
                        <a:rPr lang="en-CA" dirty="0"/>
                        <a:t>M</a:t>
                      </a:r>
                      <a:endParaRPr lang="en-US" dirty="0"/>
                    </a:p>
                  </a:txBody>
                  <a:tcPr/>
                </a:tc>
                <a:tc>
                  <a:txBody>
                    <a:bodyPr/>
                    <a:lstStyle/>
                    <a:p>
                      <a:pPr algn="ctr"/>
                      <a:r>
                        <a:rPr lang="en-CA" dirty="0"/>
                        <a:t>K</a:t>
                      </a:r>
                      <a:endParaRPr lang="en-US" dirty="0"/>
                    </a:p>
                  </a:txBody>
                  <a:tcPr/>
                </a:tc>
                <a:tc>
                  <a:txBody>
                    <a:bodyPr/>
                    <a:lstStyle/>
                    <a:p>
                      <a:pPr algn="ctr"/>
                      <a:r>
                        <a:rPr lang="en-CA" dirty="0"/>
                        <a:t>Threshold</a:t>
                      </a:r>
                      <a:endParaRPr lang="en-US" dirty="0"/>
                    </a:p>
                  </a:txBody>
                  <a:tcPr/>
                </a:tc>
                <a:tc>
                  <a:txBody>
                    <a:bodyPr/>
                    <a:lstStyle/>
                    <a:p>
                      <a:pPr algn="ctr"/>
                      <a:r>
                        <a:rPr lang="en-CA" dirty="0"/>
                        <a:t>Tolerance</a:t>
                      </a:r>
                      <a:endParaRPr lang="en-US" dirty="0"/>
                    </a:p>
                  </a:txBody>
                  <a:tcPr/>
                </a:tc>
                <a:extLst>
                  <a:ext uri="{0D108BD9-81ED-4DB2-BD59-A6C34878D82A}">
                    <a16:rowId xmlns:a16="http://schemas.microsoft.com/office/drawing/2014/main" val="4265008327"/>
                  </a:ext>
                </a:extLst>
              </a:tr>
              <a:tr h="370840">
                <a:tc>
                  <a:txBody>
                    <a:bodyPr/>
                    <a:lstStyle/>
                    <a:p>
                      <a:pPr algn="ctr"/>
                      <a:r>
                        <a:rPr lang="en-CA" dirty="0"/>
                        <a:t>5</a:t>
                      </a:r>
                      <a:endParaRPr lang="en-US" dirty="0"/>
                    </a:p>
                  </a:txBody>
                  <a:tcPr/>
                </a:tc>
                <a:tc>
                  <a:txBody>
                    <a:bodyPr/>
                    <a:lstStyle/>
                    <a:p>
                      <a:pPr algn="ctr"/>
                      <a:r>
                        <a:rPr lang="en-CA" dirty="0"/>
                        <a:t>10</a:t>
                      </a:r>
                      <a:endParaRPr lang="en-US" dirty="0"/>
                    </a:p>
                  </a:txBody>
                  <a:tcPr/>
                </a:tc>
                <a:tc>
                  <a:txBody>
                    <a:bodyPr/>
                    <a:lstStyle/>
                    <a:p>
                      <a:pPr algn="ctr"/>
                      <a:r>
                        <a:rPr lang="en-CA" dirty="0"/>
                        <a:t>20</a:t>
                      </a:r>
                      <a:endParaRPr lang="en-US" dirty="0"/>
                    </a:p>
                  </a:txBody>
                  <a:tcPr/>
                </a:tc>
                <a:tc>
                  <a:txBody>
                    <a:bodyPr/>
                    <a:lstStyle/>
                    <a:p>
                      <a:pPr algn="ctr"/>
                      <a:r>
                        <a:rPr lang="en-CA" dirty="0"/>
                        <a:t>10</a:t>
                      </a:r>
                      <a:endParaRPr lang="en-US" dirty="0"/>
                    </a:p>
                  </a:txBody>
                  <a:tcPr/>
                </a:tc>
                <a:extLst>
                  <a:ext uri="{0D108BD9-81ED-4DB2-BD59-A6C34878D82A}">
                    <a16:rowId xmlns:a16="http://schemas.microsoft.com/office/drawing/2014/main" val="1457255172"/>
                  </a:ext>
                </a:extLst>
              </a:tr>
            </a:tbl>
          </a:graphicData>
        </a:graphic>
      </p:graphicFrame>
      <p:graphicFrame>
        <p:nvGraphicFramePr>
          <p:cNvPr id="5" name="Table 4">
            <a:extLst>
              <a:ext uri="{FF2B5EF4-FFF2-40B4-BE49-F238E27FC236}">
                <a16:creationId xmlns:a16="http://schemas.microsoft.com/office/drawing/2014/main" id="{4FF4BB0A-E2D5-44A9-925E-640B82054F34}"/>
              </a:ext>
            </a:extLst>
          </p:cNvPr>
          <p:cNvGraphicFramePr>
            <a:graphicFrameLocks noGrp="1"/>
          </p:cNvGraphicFramePr>
          <p:nvPr>
            <p:extLst>
              <p:ext uri="{D42A27DB-BD31-4B8C-83A1-F6EECF244321}">
                <p14:modId xmlns:p14="http://schemas.microsoft.com/office/powerpoint/2010/main" val="914330739"/>
              </p:ext>
            </p:extLst>
          </p:nvPr>
        </p:nvGraphicFramePr>
        <p:xfrm>
          <a:off x="838200" y="3098984"/>
          <a:ext cx="10515601" cy="1920240"/>
        </p:xfrm>
        <a:graphic>
          <a:graphicData uri="http://schemas.openxmlformats.org/drawingml/2006/table">
            <a:tbl>
              <a:tblPr firstRow="1" bandRow="1">
                <a:tableStyleId>{21E4AEA4-8DFA-4A89-87EB-49C32662AFE0}</a:tableStyleId>
              </a:tblPr>
              <a:tblGrid>
                <a:gridCol w="1338749">
                  <a:extLst>
                    <a:ext uri="{9D8B030D-6E8A-4147-A177-3AD203B41FA5}">
                      <a16:colId xmlns:a16="http://schemas.microsoft.com/office/drawing/2014/main" val="1003989657"/>
                    </a:ext>
                  </a:extLst>
                </a:gridCol>
                <a:gridCol w="2563727">
                  <a:extLst>
                    <a:ext uri="{9D8B030D-6E8A-4147-A177-3AD203B41FA5}">
                      <a16:colId xmlns:a16="http://schemas.microsoft.com/office/drawing/2014/main" val="482042191"/>
                    </a:ext>
                  </a:extLst>
                </a:gridCol>
                <a:gridCol w="2112885">
                  <a:extLst>
                    <a:ext uri="{9D8B030D-6E8A-4147-A177-3AD203B41FA5}">
                      <a16:colId xmlns:a16="http://schemas.microsoft.com/office/drawing/2014/main" val="3470199590"/>
                    </a:ext>
                  </a:extLst>
                </a:gridCol>
                <a:gridCol w="2657458">
                  <a:extLst>
                    <a:ext uri="{9D8B030D-6E8A-4147-A177-3AD203B41FA5}">
                      <a16:colId xmlns:a16="http://schemas.microsoft.com/office/drawing/2014/main" val="3735474024"/>
                    </a:ext>
                  </a:extLst>
                </a:gridCol>
                <a:gridCol w="1842782">
                  <a:extLst>
                    <a:ext uri="{9D8B030D-6E8A-4147-A177-3AD203B41FA5}">
                      <a16:colId xmlns:a16="http://schemas.microsoft.com/office/drawing/2014/main" val="1588882917"/>
                    </a:ext>
                  </a:extLst>
                </a:gridCol>
              </a:tblGrid>
              <a:tr h="370840">
                <a:tc>
                  <a:txBody>
                    <a:bodyPr/>
                    <a:lstStyle/>
                    <a:p>
                      <a:pPr algn="ctr"/>
                      <a:r>
                        <a:rPr lang="en-CA" dirty="0"/>
                        <a:t>Steps</a:t>
                      </a:r>
                      <a:endParaRPr lang="en-US" dirty="0"/>
                    </a:p>
                  </a:txBody>
                  <a:tcPr/>
                </a:tc>
                <a:tc>
                  <a:txBody>
                    <a:bodyPr/>
                    <a:lstStyle/>
                    <a:p>
                      <a:pPr algn="ctr"/>
                      <a:r>
                        <a:rPr lang="en-CA" dirty="0"/>
                        <a:t>Optimal Profit</a:t>
                      </a:r>
                      <a:endParaRPr lang="en-US" dirty="0"/>
                    </a:p>
                  </a:txBody>
                  <a:tcPr/>
                </a:tc>
                <a:tc>
                  <a:txBody>
                    <a:bodyPr/>
                    <a:lstStyle/>
                    <a:p>
                      <a:pPr algn="ctr"/>
                      <a:r>
                        <a:rPr lang="en-CA" dirty="0"/>
                        <a:t>Optimal Seats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Optimal Arrangement</a:t>
                      </a:r>
                      <a:endParaRPr lang="en-US" dirty="0"/>
                    </a:p>
                    <a:p>
                      <a:pPr algn="ctr"/>
                      <a:endParaRPr lang="en-US" dirty="0"/>
                    </a:p>
                  </a:txBody>
                  <a:tcPr/>
                </a:tc>
                <a:tc>
                  <a:txBody>
                    <a:bodyPr/>
                    <a:lstStyle/>
                    <a:p>
                      <a:pPr algn="ctr"/>
                      <a:r>
                        <a:rPr lang="en-CA" dirty="0"/>
                        <a:t>Runtime [s]</a:t>
                      </a:r>
                      <a:endParaRPr lang="en-US" dirty="0"/>
                    </a:p>
                  </a:txBody>
                  <a:tcPr/>
                </a:tc>
                <a:extLst>
                  <a:ext uri="{0D108BD9-81ED-4DB2-BD59-A6C34878D82A}">
                    <a16:rowId xmlns:a16="http://schemas.microsoft.com/office/drawing/2014/main" val="2250139474"/>
                  </a:ext>
                </a:extLst>
              </a:tr>
              <a:tr h="370840">
                <a:tc>
                  <a:txBody>
                    <a:bodyPr/>
                    <a:lstStyle/>
                    <a:p>
                      <a:pPr marL="0" indent="0" algn="l">
                        <a:buNone/>
                      </a:pPr>
                      <a:r>
                        <a:rPr lang="en-CA" dirty="0"/>
                        <a:t>1) Greedy</a:t>
                      </a:r>
                      <a:endParaRPr lang="en-US" dirty="0"/>
                    </a:p>
                  </a:txBody>
                  <a:tcPr/>
                </a:tc>
                <a:tc>
                  <a:txBody>
                    <a:bodyPr/>
                    <a:lstStyle/>
                    <a:p>
                      <a:pPr algn="ctr"/>
                      <a:r>
                        <a:rPr lang="en-CA" dirty="0"/>
                        <a:t>≈$12,741</a:t>
                      </a:r>
                      <a:endParaRPr lang="en-US" dirty="0"/>
                    </a:p>
                  </a:txBody>
                  <a:tcPr/>
                </a:tc>
                <a:tc>
                  <a:txBody>
                    <a:bodyPr/>
                    <a:lstStyle/>
                    <a:p>
                      <a:pPr algn="ctr"/>
                      <a:r>
                        <a:rPr lang="en-CA" dirty="0"/>
                        <a:t>[211, 229]</a:t>
                      </a:r>
                      <a:endParaRPr lang="en-US" dirty="0"/>
                    </a:p>
                  </a:txBody>
                  <a:tcPr/>
                </a:tc>
                <a:tc>
                  <a:txBody>
                    <a:bodyPr/>
                    <a:lstStyle/>
                    <a:p>
                      <a:pPr algn="ctr"/>
                      <a:r>
                        <a:rPr lang="en-CA" dirty="0"/>
                        <a:t>208 seats: [0 32 17 12 9]</a:t>
                      </a:r>
                    </a:p>
                    <a:p>
                      <a:pPr algn="ctr"/>
                      <a:r>
                        <a:rPr lang="en-CA" dirty="0"/>
                        <a:t>229 seats: [0 35 19 13 10]</a:t>
                      </a:r>
                      <a:endParaRPr lang="en-US" dirty="0"/>
                    </a:p>
                  </a:txBody>
                  <a:tcPr/>
                </a:tc>
                <a:tc>
                  <a:txBody>
                    <a:bodyPr/>
                    <a:lstStyle/>
                    <a:p>
                      <a:pPr algn="ctr"/>
                      <a:r>
                        <a:rPr lang="en-CA" dirty="0"/>
                        <a:t>106.613</a:t>
                      </a:r>
                      <a:endParaRPr lang="en-US" dirty="0"/>
                    </a:p>
                  </a:txBody>
                  <a:tcPr/>
                </a:tc>
                <a:extLst>
                  <a:ext uri="{0D108BD9-81ED-4DB2-BD59-A6C34878D82A}">
                    <a16:rowId xmlns:a16="http://schemas.microsoft.com/office/drawing/2014/main" val="1579224542"/>
                  </a:ext>
                </a:extLst>
              </a:tr>
              <a:tr h="370840">
                <a:tc>
                  <a:txBody>
                    <a:bodyPr/>
                    <a:lstStyle/>
                    <a:p>
                      <a:pPr algn="l"/>
                      <a:r>
                        <a:rPr lang="en-CA" dirty="0"/>
                        <a:t>2) SA</a:t>
                      </a:r>
                      <a:endParaRPr lang="en-US" dirty="0"/>
                    </a:p>
                  </a:txBody>
                  <a:tcPr/>
                </a:tc>
                <a:tc>
                  <a:txBody>
                    <a:bodyPr/>
                    <a:lstStyle/>
                    <a:p>
                      <a:pPr algn="ctr"/>
                      <a:r>
                        <a:rPr lang="en-CA" dirty="0"/>
                        <a:t>≈$13,415</a:t>
                      </a:r>
                      <a:endParaRPr lang="en-US" dirty="0"/>
                    </a:p>
                  </a:txBody>
                  <a:tcPr/>
                </a:tc>
                <a:tc>
                  <a:txBody>
                    <a:bodyPr/>
                    <a:lstStyle/>
                    <a:p>
                      <a:pPr algn="ctr"/>
                      <a:r>
                        <a:rPr lang="en-CA" dirty="0"/>
                        <a:t>[218, 225]</a:t>
                      </a:r>
                      <a:endParaRPr lang="en-US" dirty="0"/>
                    </a:p>
                  </a:txBody>
                  <a:tcPr/>
                </a:tc>
                <a:tc>
                  <a:txBody>
                    <a:bodyPr/>
                    <a:lstStyle/>
                    <a:p>
                      <a:pPr algn="ctr"/>
                      <a:r>
                        <a:rPr lang="en-CA" dirty="0"/>
                        <a:t>220 seats: [0 21 14 19 12]</a:t>
                      </a:r>
                    </a:p>
                    <a:p>
                      <a:pPr algn="ctr"/>
                      <a:r>
                        <a:rPr lang="en-CA" dirty="0"/>
                        <a:t>225 seats: [0 25 14 12 17]</a:t>
                      </a:r>
                      <a:endParaRPr lang="en-US" dirty="0"/>
                    </a:p>
                  </a:txBody>
                  <a:tcPr/>
                </a:tc>
                <a:tc>
                  <a:txBody>
                    <a:bodyPr/>
                    <a:lstStyle/>
                    <a:p>
                      <a:pPr algn="ctr"/>
                      <a:r>
                        <a:rPr lang="en-CA" dirty="0"/>
                        <a:t>1857.895</a:t>
                      </a:r>
                      <a:endParaRPr lang="en-US" dirty="0"/>
                    </a:p>
                  </a:txBody>
                  <a:tcPr/>
                </a:tc>
                <a:extLst>
                  <a:ext uri="{0D108BD9-81ED-4DB2-BD59-A6C34878D82A}">
                    <a16:rowId xmlns:a16="http://schemas.microsoft.com/office/drawing/2014/main" val="3804653096"/>
                  </a:ext>
                </a:extLst>
              </a:tr>
            </a:tbl>
          </a:graphicData>
        </a:graphic>
      </p:graphicFrame>
      <p:sp>
        <p:nvSpPr>
          <p:cNvPr id="6" name="TextBox 5">
            <a:extLst>
              <a:ext uri="{FF2B5EF4-FFF2-40B4-BE49-F238E27FC236}">
                <a16:creationId xmlns:a16="http://schemas.microsoft.com/office/drawing/2014/main" id="{A841CB84-22C4-4A5E-8258-4DA5B2DA1B70}"/>
              </a:ext>
            </a:extLst>
          </p:cNvPr>
          <p:cNvSpPr txBox="1"/>
          <p:nvPr/>
        </p:nvSpPr>
        <p:spPr>
          <a:xfrm>
            <a:off x="838200" y="1411550"/>
            <a:ext cx="3733800" cy="369332"/>
          </a:xfrm>
          <a:prstGeom prst="rect">
            <a:avLst/>
          </a:prstGeom>
          <a:noFill/>
        </p:spPr>
        <p:txBody>
          <a:bodyPr wrap="square" rtlCol="0">
            <a:spAutoFit/>
          </a:bodyPr>
          <a:lstStyle/>
          <a:p>
            <a:r>
              <a:rPr lang="en-CA" dirty="0"/>
              <a:t>Parameters:</a:t>
            </a:r>
          </a:p>
        </p:txBody>
      </p:sp>
      <p:sp>
        <p:nvSpPr>
          <p:cNvPr id="7" name="TextBox 6">
            <a:extLst>
              <a:ext uri="{FF2B5EF4-FFF2-40B4-BE49-F238E27FC236}">
                <a16:creationId xmlns:a16="http://schemas.microsoft.com/office/drawing/2014/main" id="{3C5CA98D-986C-440F-BAA3-C99D66995BF1}"/>
              </a:ext>
            </a:extLst>
          </p:cNvPr>
          <p:cNvSpPr txBox="1"/>
          <p:nvPr/>
        </p:nvSpPr>
        <p:spPr>
          <a:xfrm>
            <a:off x="838200" y="2642641"/>
            <a:ext cx="3733800" cy="369332"/>
          </a:xfrm>
          <a:prstGeom prst="rect">
            <a:avLst/>
          </a:prstGeom>
          <a:noFill/>
        </p:spPr>
        <p:txBody>
          <a:bodyPr wrap="square" rtlCol="0">
            <a:spAutoFit/>
          </a:bodyPr>
          <a:lstStyle/>
          <a:p>
            <a:r>
              <a:rPr lang="en-CA" dirty="0"/>
              <a:t>Results:</a:t>
            </a:r>
          </a:p>
        </p:txBody>
      </p:sp>
      <p:sp>
        <p:nvSpPr>
          <p:cNvPr id="8" name="TextBox 7">
            <a:extLst>
              <a:ext uri="{FF2B5EF4-FFF2-40B4-BE49-F238E27FC236}">
                <a16:creationId xmlns:a16="http://schemas.microsoft.com/office/drawing/2014/main" id="{F10D8199-1FCE-49AA-9F37-B4EA721B48FA}"/>
              </a:ext>
            </a:extLst>
          </p:cNvPr>
          <p:cNvSpPr txBox="1"/>
          <p:nvPr/>
        </p:nvSpPr>
        <p:spPr>
          <a:xfrm>
            <a:off x="838200" y="5264457"/>
            <a:ext cx="10515600" cy="923330"/>
          </a:xfrm>
          <a:prstGeom prst="rect">
            <a:avLst/>
          </a:prstGeom>
          <a:noFill/>
        </p:spPr>
        <p:txBody>
          <a:bodyPr wrap="square" rtlCol="0">
            <a:spAutoFit/>
          </a:bodyPr>
          <a:lstStyle/>
          <a:p>
            <a:r>
              <a:rPr lang="en-CA" dirty="0"/>
              <a:t>Iterations:</a:t>
            </a:r>
          </a:p>
          <a:p>
            <a:r>
              <a:rPr lang="en-CA" dirty="0" err="1"/>
              <a:t>a</a:t>
            </a:r>
            <a:r>
              <a:rPr lang="en-CA" baseline="-25000" dirty="0" err="1"/>
              <a:t>k</a:t>
            </a:r>
            <a:r>
              <a:rPr lang="en-CA" dirty="0"/>
              <a:t>: 200.0000  200.0000  200.0000  200.0000  211.1486  218.0362  218.0362</a:t>
            </a:r>
          </a:p>
          <a:p>
            <a:r>
              <a:rPr lang="en-CA" dirty="0"/>
              <a:t>b</a:t>
            </a:r>
            <a:r>
              <a:rPr lang="en-CA" baseline="-25000" dirty="0"/>
              <a:t>k</a:t>
            </a:r>
            <a:r>
              <a:rPr lang="en-CA" dirty="0"/>
              <a:t>: 323.6000  276.4000  247.2152  229.1848  229.1848  229.1848  224.9260</a:t>
            </a:r>
          </a:p>
        </p:txBody>
      </p:sp>
    </p:spTree>
    <p:extLst>
      <p:ext uri="{BB962C8B-B14F-4D97-AF65-F5344CB8AC3E}">
        <p14:creationId xmlns:p14="http://schemas.microsoft.com/office/powerpoint/2010/main" val="613691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A2F8-AD81-4A27-9296-3260F5E824E8}"/>
              </a:ext>
            </a:extLst>
          </p:cNvPr>
          <p:cNvSpPr>
            <a:spLocks noGrp="1"/>
          </p:cNvSpPr>
          <p:nvPr>
            <p:ph type="title"/>
          </p:nvPr>
        </p:nvSpPr>
        <p:spPr/>
        <p:txBody>
          <a:bodyPr/>
          <a:lstStyle/>
          <a:p>
            <a:r>
              <a:rPr lang="en-CA" dirty="0"/>
              <a:t>Attempt 5</a:t>
            </a:r>
            <a:endParaRPr lang="en-US" dirty="0"/>
          </a:p>
        </p:txBody>
      </p:sp>
      <p:sp>
        <p:nvSpPr>
          <p:cNvPr id="3" name="Content Placeholder 2">
            <a:extLst>
              <a:ext uri="{FF2B5EF4-FFF2-40B4-BE49-F238E27FC236}">
                <a16:creationId xmlns:a16="http://schemas.microsoft.com/office/drawing/2014/main" id="{A6483853-A5A8-4A64-8E93-524E841766E0}"/>
              </a:ext>
            </a:extLst>
          </p:cNvPr>
          <p:cNvSpPr>
            <a:spLocks noGrp="1"/>
          </p:cNvSpPr>
          <p:nvPr>
            <p:ph idx="1"/>
          </p:nvPr>
        </p:nvSpPr>
        <p:spPr/>
        <p:txBody>
          <a:bodyPr>
            <a:normAutofit/>
          </a:bodyPr>
          <a:lstStyle/>
          <a:p>
            <a:r>
              <a:rPr lang="en-CA" sz="2000" dirty="0"/>
              <a:t>Objective values over iterations</a:t>
            </a:r>
          </a:p>
          <a:p>
            <a:pPr marL="0" indent="0">
              <a:buNone/>
            </a:pPr>
            <a:endParaRPr lang="en-CA" sz="2000" dirty="0"/>
          </a:p>
        </p:txBody>
      </p:sp>
      <p:pic>
        <p:nvPicPr>
          <p:cNvPr id="4" name="Picture 3">
            <a:extLst>
              <a:ext uri="{FF2B5EF4-FFF2-40B4-BE49-F238E27FC236}">
                <a16:creationId xmlns:a16="http://schemas.microsoft.com/office/drawing/2014/main" id="{EC5534A7-917E-4B86-84EC-E4B84DEBB0DC}"/>
              </a:ext>
            </a:extLst>
          </p:cNvPr>
          <p:cNvPicPr>
            <a:picLocks noChangeAspect="1"/>
          </p:cNvPicPr>
          <p:nvPr/>
        </p:nvPicPr>
        <p:blipFill>
          <a:blip r:embed="rId2"/>
          <a:stretch>
            <a:fillRect/>
          </a:stretch>
        </p:blipFill>
        <p:spPr>
          <a:xfrm>
            <a:off x="838200" y="2584475"/>
            <a:ext cx="5030755" cy="2833637"/>
          </a:xfrm>
          <a:prstGeom prst="rect">
            <a:avLst/>
          </a:prstGeom>
        </p:spPr>
      </p:pic>
      <p:pic>
        <p:nvPicPr>
          <p:cNvPr id="5" name="Picture 4">
            <a:extLst>
              <a:ext uri="{FF2B5EF4-FFF2-40B4-BE49-F238E27FC236}">
                <a16:creationId xmlns:a16="http://schemas.microsoft.com/office/drawing/2014/main" id="{31AE59F2-6ACC-4390-954B-501F87B7197E}"/>
              </a:ext>
            </a:extLst>
          </p:cNvPr>
          <p:cNvPicPr>
            <a:picLocks noChangeAspect="1"/>
          </p:cNvPicPr>
          <p:nvPr/>
        </p:nvPicPr>
        <p:blipFill>
          <a:blip r:embed="rId3"/>
          <a:stretch>
            <a:fillRect/>
          </a:stretch>
        </p:blipFill>
        <p:spPr>
          <a:xfrm>
            <a:off x="6334214" y="2584475"/>
            <a:ext cx="5019586" cy="2833637"/>
          </a:xfrm>
          <a:prstGeom prst="rect">
            <a:avLst/>
          </a:prstGeom>
        </p:spPr>
      </p:pic>
    </p:spTree>
    <p:extLst>
      <p:ext uri="{BB962C8B-B14F-4D97-AF65-F5344CB8AC3E}">
        <p14:creationId xmlns:p14="http://schemas.microsoft.com/office/powerpoint/2010/main" val="531967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A2F8-AD81-4A27-9296-3260F5E824E8}"/>
              </a:ext>
            </a:extLst>
          </p:cNvPr>
          <p:cNvSpPr>
            <a:spLocks noGrp="1"/>
          </p:cNvSpPr>
          <p:nvPr>
            <p:ph type="title"/>
          </p:nvPr>
        </p:nvSpPr>
        <p:spPr/>
        <p:txBody>
          <a:bodyPr/>
          <a:lstStyle/>
          <a:p>
            <a:r>
              <a:rPr lang="en-CA" dirty="0"/>
              <a:t>Attempt 1</a:t>
            </a:r>
            <a:endParaRPr lang="en-US" dirty="0"/>
          </a:p>
        </p:txBody>
      </p:sp>
      <p:sp>
        <p:nvSpPr>
          <p:cNvPr id="3" name="Content Placeholder 2">
            <a:extLst>
              <a:ext uri="{FF2B5EF4-FFF2-40B4-BE49-F238E27FC236}">
                <a16:creationId xmlns:a16="http://schemas.microsoft.com/office/drawing/2014/main" id="{A6483853-A5A8-4A64-8E93-524E841766E0}"/>
              </a:ext>
            </a:extLst>
          </p:cNvPr>
          <p:cNvSpPr>
            <a:spLocks noGrp="1"/>
          </p:cNvSpPr>
          <p:nvPr>
            <p:ph idx="1"/>
          </p:nvPr>
        </p:nvSpPr>
        <p:spPr/>
        <p:txBody>
          <a:bodyPr>
            <a:normAutofit/>
          </a:bodyPr>
          <a:lstStyle/>
          <a:p>
            <a:r>
              <a:rPr lang="en-CA" sz="2000" dirty="0"/>
              <a:t>Objective values over iterations</a:t>
            </a:r>
          </a:p>
          <a:p>
            <a:pPr marL="0" indent="0">
              <a:buNone/>
            </a:pPr>
            <a:endParaRPr lang="en-CA" sz="2000" dirty="0"/>
          </a:p>
        </p:txBody>
      </p:sp>
      <p:pic>
        <p:nvPicPr>
          <p:cNvPr id="4" name="Picture 3">
            <a:extLst>
              <a:ext uri="{FF2B5EF4-FFF2-40B4-BE49-F238E27FC236}">
                <a16:creationId xmlns:a16="http://schemas.microsoft.com/office/drawing/2014/main" id="{EC5534A7-917E-4B86-84EC-E4B84DEBB0DC}"/>
              </a:ext>
            </a:extLst>
          </p:cNvPr>
          <p:cNvPicPr>
            <a:picLocks noChangeAspect="1"/>
          </p:cNvPicPr>
          <p:nvPr/>
        </p:nvPicPr>
        <p:blipFill>
          <a:blip r:embed="rId3"/>
          <a:stretch>
            <a:fillRect/>
          </a:stretch>
        </p:blipFill>
        <p:spPr>
          <a:xfrm>
            <a:off x="838200" y="2584475"/>
            <a:ext cx="5030755" cy="2833637"/>
          </a:xfrm>
          <a:prstGeom prst="rect">
            <a:avLst/>
          </a:prstGeom>
        </p:spPr>
      </p:pic>
      <p:pic>
        <p:nvPicPr>
          <p:cNvPr id="5" name="Picture 4">
            <a:extLst>
              <a:ext uri="{FF2B5EF4-FFF2-40B4-BE49-F238E27FC236}">
                <a16:creationId xmlns:a16="http://schemas.microsoft.com/office/drawing/2014/main" id="{31AE59F2-6ACC-4390-954B-501F87B7197E}"/>
              </a:ext>
            </a:extLst>
          </p:cNvPr>
          <p:cNvPicPr>
            <a:picLocks noChangeAspect="1"/>
          </p:cNvPicPr>
          <p:nvPr/>
        </p:nvPicPr>
        <p:blipFill>
          <a:blip r:embed="rId4"/>
          <a:stretch>
            <a:fillRect/>
          </a:stretch>
        </p:blipFill>
        <p:spPr>
          <a:xfrm>
            <a:off x="6334214" y="2584475"/>
            <a:ext cx="5019586" cy="2833637"/>
          </a:xfrm>
          <a:prstGeom prst="rect">
            <a:avLst/>
          </a:prstGeom>
        </p:spPr>
      </p:pic>
    </p:spTree>
    <p:extLst>
      <p:ext uri="{BB962C8B-B14F-4D97-AF65-F5344CB8AC3E}">
        <p14:creationId xmlns:p14="http://schemas.microsoft.com/office/powerpoint/2010/main" val="141252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58C-A25A-451F-B517-E169A869DC21}"/>
              </a:ext>
            </a:extLst>
          </p:cNvPr>
          <p:cNvSpPr>
            <a:spLocks noGrp="1"/>
          </p:cNvSpPr>
          <p:nvPr>
            <p:ph type="title"/>
          </p:nvPr>
        </p:nvSpPr>
        <p:spPr/>
        <p:txBody>
          <a:bodyPr/>
          <a:lstStyle/>
          <a:p>
            <a:r>
              <a:rPr lang="en-CA" dirty="0"/>
              <a:t>Attempt 2</a:t>
            </a:r>
            <a:endParaRPr lang="en-US" dirty="0"/>
          </a:p>
        </p:txBody>
      </p:sp>
      <p:graphicFrame>
        <p:nvGraphicFramePr>
          <p:cNvPr id="4" name="Table 3">
            <a:extLst>
              <a:ext uri="{FF2B5EF4-FFF2-40B4-BE49-F238E27FC236}">
                <a16:creationId xmlns:a16="http://schemas.microsoft.com/office/drawing/2014/main" id="{93D4A5E2-42D9-4740-A4B7-CF2D11C57D11}"/>
              </a:ext>
            </a:extLst>
          </p:cNvPr>
          <p:cNvGraphicFramePr>
            <a:graphicFrameLocks noGrp="1"/>
          </p:cNvGraphicFramePr>
          <p:nvPr>
            <p:extLst>
              <p:ext uri="{D42A27DB-BD31-4B8C-83A1-F6EECF244321}">
                <p14:modId xmlns:p14="http://schemas.microsoft.com/office/powerpoint/2010/main" val="2492039016"/>
              </p:ext>
            </p:extLst>
          </p:nvPr>
        </p:nvGraphicFramePr>
        <p:xfrm>
          <a:off x="838200" y="1780882"/>
          <a:ext cx="4805188" cy="741680"/>
        </p:xfrm>
        <a:graphic>
          <a:graphicData uri="http://schemas.openxmlformats.org/drawingml/2006/table">
            <a:tbl>
              <a:tblPr firstRow="1" bandRow="1">
                <a:tableStyleId>{C083E6E3-FA7D-4D7B-A595-EF9225AFEA82}</a:tableStyleId>
              </a:tblPr>
              <a:tblGrid>
                <a:gridCol w="1201297">
                  <a:extLst>
                    <a:ext uri="{9D8B030D-6E8A-4147-A177-3AD203B41FA5}">
                      <a16:colId xmlns:a16="http://schemas.microsoft.com/office/drawing/2014/main" val="715818640"/>
                    </a:ext>
                  </a:extLst>
                </a:gridCol>
                <a:gridCol w="1201297">
                  <a:extLst>
                    <a:ext uri="{9D8B030D-6E8A-4147-A177-3AD203B41FA5}">
                      <a16:colId xmlns:a16="http://schemas.microsoft.com/office/drawing/2014/main" val="242120962"/>
                    </a:ext>
                  </a:extLst>
                </a:gridCol>
                <a:gridCol w="1201297">
                  <a:extLst>
                    <a:ext uri="{9D8B030D-6E8A-4147-A177-3AD203B41FA5}">
                      <a16:colId xmlns:a16="http://schemas.microsoft.com/office/drawing/2014/main" val="1895400823"/>
                    </a:ext>
                  </a:extLst>
                </a:gridCol>
                <a:gridCol w="1201297">
                  <a:extLst>
                    <a:ext uri="{9D8B030D-6E8A-4147-A177-3AD203B41FA5}">
                      <a16:colId xmlns:a16="http://schemas.microsoft.com/office/drawing/2014/main" val="1266642870"/>
                    </a:ext>
                  </a:extLst>
                </a:gridCol>
              </a:tblGrid>
              <a:tr h="370840">
                <a:tc>
                  <a:txBody>
                    <a:bodyPr/>
                    <a:lstStyle/>
                    <a:p>
                      <a:pPr algn="ctr"/>
                      <a:r>
                        <a:rPr lang="en-CA" dirty="0"/>
                        <a:t>M</a:t>
                      </a:r>
                      <a:endParaRPr lang="en-US" dirty="0"/>
                    </a:p>
                  </a:txBody>
                  <a:tcPr/>
                </a:tc>
                <a:tc>
                  <a:txBody>
                    <a:bodyPr/>
                    <a:lstStyle/>
                    <a:p>
                      <a:pPr algn="ctr"/>
                      <a:r>
                        <a:rPr lang="en-CA" dirty="0"/>
                        <a:t>K</a:t>
                      </a:r>
                      <a:endParaRPr lang="en-US" dirty="0"/>
                    </a:p>
                  </a:txBody>
                  <a:tcPr/>
                </a:tc>
                <a:tc>
                  <a:txBody>
                    <a:bodyPr/>
                    <a:lstStyle/>
                    <a:p>
                      <a:pPr algn="ctr"/>
                      <a:r>
                        <a:rPr lang="en-CA" dirty="0"/>
                        <a:t>Threshold</a:t>
                      </a:r>
                      <a:endParaRPr lang="en-US" dirty="0"/>
                    </a:p>
                  </a:txBody>
                  <a:tcPr/>
                </a:tc>
                <a:tc>
                  <a:txBody>
                    <a:bodyPr/>
                    <a:lstStyle/>
                    <a:p>
                      <a:pPr algn="ctr"/>
                      <a:r>
                        <a:rPr lang="en-CA" dirty="0"/>
                        <a:t>Tolerance</a:t>
                      </a:r>
                      <a:endParaRPr lang="en-US" dirty="0"/>
                    </a:p>
                  </a:txBody>
                  <a:tcPr/>
                </a:tc>
                <a:extLst>
                  <a:ext uri="{0D108BD9-81ED-4DB2-BD59-A6C34878D82A}">
                    <a16:rowId xmlns:a16="http://schemas.microsoft.com/office/drawing/2014/main" val="4265008327"/>
                  </a:ext>
                </a:extLst>
              </a:tr>
              <a:tr h="370840">
                <a:tc>
                  <a:txBody>
                    <a:bodyPr/>
                    <a:lstStyle/>
                    <a:p>
                      <a:pPr algn="ctr"/>
                      <a:r>
                        <a:rPr lang="en-CA" dirty="0"/>
                        <a:t>10</a:t>
                      </a:r>
                      <a:endParaRPr lang="en-US" dirty="0"/>
                    </a:p>
                  </a:txBody>
                  <a:tcPr/>
                </a:tc>
                <a:tc>
                  <a:txBody>
                    <a:bodyPr/>
                    <a:lstStyle/>
                    <a:p>
                      <a:pPr algn="ctr"/>
                      <a:r>
                        <a:rPr lang="en-CA" dirty="0"/>
                        <a:t>10</a:t>
                      </a:r>
                      <a:endParaRPr lang="en-US" dirty="0"/>
                    </a:p>
                  </a:txBody>
                  <a:tcPr/>
                </a:tc>
                <a:tc>
                  <a:txBody>
                    <a:bodyPr/>
                    <a:lstStyle/>
                    <a:p>
                      <a:pPr algn="ctr"/>
                      <a:r>
                        <a:rPr lang="en-CA" dirty="0"/>
                        <a:t>20</a:t>
                      </a:r>
                      <a:endParaRPr lang="en-US" dirty="0"/>
                    </a:p>
                  </a:txBody>
                  <a:tcPr/>
                </a:tc>
                <a:tc>
                  <a:txBody>
                    <a:bodyPr/>
                    <a:lstStyle/>
                    <a:p>
                      <a:pPr algn="ctr"/>
                      <a:r>
                        <a:rPr lang="en-CA" dirty="0"/>
                        <a:t>10</a:t>
                      </a:r>
                      <a:endParaRPr lang="en-US" dirty="0"/>
                    </a:p>
                  </a:txBody>
                  <a:tcPr/>
                </a:tc>
                <a:extLst>
                  <a:ext uri="{0D108BD9-81ED-4DB2-BD59-A6C34878D82A}">
                    <a16:rowId xmlns:a16="http://schemas.microsoft.com/office/drawing/2014/main" val="1457255172"/>
                  </a:ext>
                </a:extLst>
              </a:tr>
            </a:tbl>
          </a:graphicData>
        </a:graphic>
      </p:graphicFrame>
      <p:graphicFrame>
        <p:nvGraphicFramePr>
          <p:cNvPr id="5" name="Table 4">
            <a:extLst>
              <a:ext uri="{FF2B5EF4-FFF2-40B4-BE49-F238E27FC236}">
                <a16:creationId xmlns:a16="http://schemas.microsoft.com/office/drawing/2014/main" id="{4FF4BB0A-E2D5-44A9-925E-640B82054F34}"/>
              </a:ext>
            </a:extLst>
          </p:cNvPr>
          <p:cNvGraphicFramePr>
            <a:graphicFrameLocks noGrp="1"/>
          </p:cNvGraphicFramePr>
          <p:nvPr>
            <p:extLst>
              <p:ext uri="{D42A27DB-BD31-4B8C-83A1-F6EECF244321}">
                <p14:modId xmlns:p14="http://schemas.microsoft.com/office/powerpoint/2010/main" val="1420935769"/>
              </p:ext>
            </p:extLst>
          </p:nvPr>
        </p:nvGraphicFramePr>
        <p:xfrm>
          <a:off x="838200" y="3098984"/>
          <a:ext cx="10515601" cy="1920240"/>
        </p:xfrm>
        <a:graphic>
          <a:graphicData uri="http://schemas.openxmlformats.org/drawingml/2006/table">
            <a:tbl>
              <a:tblPr firstRow="1" bandRow="1">
                <a:tableStyleId>{21E4AEA4-8DFA-4A89-87EB-49C32662AFE0}</a:tableStyleId>
              </a:tblPr>
              <a:tblGrid>
                <a:gridCol w="1338749">
                  <a:extLst>
                    <a:ext uri="{9D8B030D-6E8A-4147-A177-3AD203B41FA5}">
                      <a16:colId xmlns:a16="http://schemas.microsoft.com/office/drawing/2014/main" val="1003989657"/>
                    </a:ext>
                  </a:extLst>
                </a:gridCol>
                <a:gridCol w="2563727">
                  <a:extLst>
                    <a:ext uri="{9D8B030D-6E8A-4147-A177-3AD203B41FA5}">
                      <a16:colId xmlns:a16="http://schemas.microsoft.com/office/drawing/2014/main" val="482042191"/>
                    </a:ext>
                  </a:extLst>
                </a:gridCol>
                <a:gridCol w="2112885">
                  <a:extLst>
                    <a:ext uri="{9D8B030D-6E8A-4147-A177-3AD203B41FA5}">
                      <a16:colId xmlns:a16="http://schemas.microsoft.com/office/drawing/2014/main" val="3470199590"/>
                    </a:ext>
                  </a:extLst>
                </a:gridCol>
                <a:gridCol w="2657458">
                  <a:extLst>
                    <a:ext uri="{9D8B030D-6E8A-4147-A177-3AD203B41FA5}">
                      <a16:colId xmlns:a16="http://schemas.microsoft.com/office/drawing/2014/main" val="3735474024"/>
                    </a:ext>
                  </a:extLst>
                </a:gridCol>
                <a:gridCol w="1842782">
                  <a:extLst>
                    <a:ext uri="{9D8B030D-6E8A-4147-A177-3AD203B41FA5}">
                      <a16:colId xmlns:a16="http://schemas.microsoft.com/office/drawing/2014/main" val="1588882917"/>
                    </a:ext>
                  </a:extLst>
                </a:gridCol>
              </a:tblGrid>
              <a:tr h="370840">
                <a:tc>
                  <a:txBody>
                    <a:bodyPr/>
                    <a:lstStyle/>
                    <a:p>
                      <a:pPr algn="ctr"/>
                      <a:r>
                        <a:rPr lang="en-CA" dirty="0"/>
                        <a:t>Steps</a:t>
                      </a:r>
                      <a:endParaRPr lang="en-US" dirty="0"/>
                    </a:p>
                  </a:txBody>
                  <a:tcPr/>
                </a:tc>
                <a:tc>
                  <a:txBody>
                    <a:bodyPr/>
                    <a:lstStyle/>
                    <a:p>
                      <a:pPr algn="ctr"/>
                      <a:r>
                        <a:rPr lang="en-CA" dirty="0"/>
                        <a:t>Optimal Profit </a:t>
                      </a:r>
                      <a:endParaRPr lang="en-US" dirty="0"/>
                    </a:p>
                  </a:txBody>
                  <a:tcPr/>
                </a:tc>
                <a:tc>
                  <a:txBody>
                    <a:bodyPr/>
                    <a:lstStyle/>
                    <a:p>
                      <a:pPr algn="ctr"/>
                      <a:r>
                        <a:rPr lang="en-CA" dirty="0"/>
                        <a:t>Optimal Seats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Optimal Arrangement</a:t>
                      </a:r>
                      <a:endParaRPr lang="en-US" dirty="0"/>
                    </a:p>
                    <a:p>
                      <a:pPr algn="ctr"/>
                      <a:endParaRPr lang="en-US" dirty="0"/>
                    </a:p>
                  </a:txBody>
                  <a:tcPr/>
                </a:tc>
                <a:tc>
                  <a:txBody>
                    <a:bodyPr/>
                    <a:lstStyle/>
                    <a:p>
                      <a:pPr algn="ctr"/>
                      <a:r>
                        <a:rPr lang="en-CA" dirty="0"/>
                        <a:t>Runtime [s]</a:t>
                      </a:r>
                      <a:endParaRPr lang="en-US" dirty="0"/>
                    </a:p>
                  </a:txBody>
                  <a:tcPr/>
                </a:tc>
                <a:extLst>
                  <a:ext uri="{0D108BD9-81ED-4DB2-BD59-A6C34878D82A}">
                    <a16:rowId xmlns:a16="http://schemas.microsoft.com/office/drawing/2014/main" val="2250139474"/>
                  </a:ext>
                </a:extLst>
              </a:tr>
              <a:tr h="370840">
                <a:tc>
                  <a:txBody>
                    <a:bodyPr/>
                    <a:lstStyle/>
                    <a:p>
                      <a:pPr marL="0" indent="0" algn="l">
                        <a:buNone/>
                      </a:pPr>
                      <a:r>
                        <a:rPr lang="en-CA" dirty="0"/>
                        <a:t>1) Greedy</a:t>
                      </a:r>
                      <a:endParaRPr lang="en-US" dirty="0"/>
                    </a:p>
                  </a:txBody>
                  <a:tcPr/>
                </a:tc>
                <a:tc>
                  <a:txBody>
                    <a:bodyPr/>
                    <a:lstStyle/>
                    <a:p>
                      <a:pPr algn="ctr"/>
                      <a:r>
                        <a:rPr lang="en-CA" dirty="0"/>
                        <a:t>≈$12,553</a:t>
                      </a:r>
                      <a:endParaRPr lang="en-US" dirty="0"/>
                    </a:p>
                  </a:txBody>
                  <a:tcPr/>
                </a:tc>
                <a:tc>
                  <a:txBody>
                    <a:bodyPr/>
                    <a:lstStyle/>
                    <a:p>
                      <a:pPr algn="ctr"/>
                      <a:r>
                        <a:rPr lang="en-CA" dirty="0"/>
                        <a:t>[218, 236]</a:t>
                      </a:r>
                      <a:endParaRPr lang="en-US" dirty="0"/>
                    </a:p>
                  </a:txBody>
                  <a:tcPr/>
                </a:tc>
                <a:tc>
                  <a:txBody>
                    <a:bodyPr/>
                    <a:lstStyle/>
                    <a:p>
                      <a:pPr algn="ctr"/>
                      <a:r>
                        <a:rPr lang="en-CA" dirty="0"/>
                        <a:t>220 seats: [0 34 18 12 10]</a:t>
                      </a:r>
                    </a:p>
                    <a:p>
                      <a:pPr algn="ctr"/>
                      <a:r>
                        <a:rPr lang="en-CA" dirty="0"/>
                        <a:t>231 seats: [0 36 19 13 10]</a:t>
                      </a:r>
                      <a:endParaRPr lang="en-US" dirty="0"/>
                    </a:p>
                  </a:txBody>
                  <a:tcPr/>
                </a:tc>
                <a:tc>
                  <a:txBody>
                    <a:bodyPr/>
                    <a:lstStyle/>
                    <a:p>
                      <a:pPr algn="ctr"/>
                      <a:r>
                        <a:rPr lang="en-CA" dirty="0"/>
                        <a:t>91.702</a:t>
                      </a:r>
                      <a:endParaRPr lang="en-US" dirty="0"/>
                    </a:p>
                  </a:txBody>
                  <a:tcPr/>
                </a:tc>
                <a:extLst>
                  <a:ext uri="{0D108BD9-81ED-4DB2-BD59-A6C34878D82A}">
                    <a16:rowId xmlns:a16="http://schemas.microsoft.com/office/drawing/2014/main" val="1579224542"/>
                  </a:ext>
                </a:extLst>
              </a:tr>
              <a:tr h="370840">
                <a:tc>
                  <a:txBody>
                    <a:bodyPr/>
                    <a:lstStyle/>
                    <a:p>
                      <a:pPr algn="l"/>
                      <a:r>
                        <a:rPr lang="en-CA" dirty="0"/>
                        <a:t>2) SA</a:t>
                      </a:r>
                      <a:endParaRPr lang="en-US" dirty="0"/>
                    </a:p>
                  </a:txBody>
                  <a:tcPr/>
                </a:tc>
                <a:tc>
                  <a:txBody>
                    <a:bodyPr/>
                    <a:lstStyle/>
                    <a:p>
                      <a:pPr algn="ctr"/>
                      <a:r>
                        <a:rPr lang="en-CA" dirty="0"/>
                        <a:t>≈$13,203</a:t>
                      </a:r>
                    </a:p>
                  </a:txBody>
                  <a:tcPr/>
                </a:tc>
                <a:tc>
                  <a:txBody>
                    <a:bodyPr/>
                    <a:lstStyle/>
                    <a:p>
                      <a:pPr algn="ctr"/>
                      <a:r>
                        <a:rPr lang="en-CA" dirty="0"/>
                        <a:t>[218, 225]</a:t>
                      </a:r>
                      <a:endParaRPr lang="en-US" dirty="0"/>
                    </a:p>
                  </a:txBody>
                  <a:tcPr/>
                </a:tc>
                <a:tc>
                  <a:txBody>
                    <a:bodyPr/>
                    <a:lstStyle/>
                    <a:p>
                      <a:pPr algn="ctr"/>
                      <a:r>
                        <a:rPr lang="en-CA" dirty="0"/>
                        <a:t>220 seats: [0 39 10 13 12]</a:t>
                      </a:r>
                    </a:p>
                    <a:p>
                      <a:pPr algn="ctr"/>
                      <a:r>
                        <a:rPr lang="en-CA" dirty="0"/>
                        <a:t>220 seats: [0 16 19 14 15]</a:t>
                      </a:r>
                      <a:endParaRPr lang="en-US" dirty="0"/>
                    </a:p>
                  </a:txBody>
                  <a:tcPr/>
                </a:tc>
                <a:tc>
                  <a:txBody>
                    <a:bodyPr/>
                    <a:lstStyle/>
                    <a:p>
                      <a:pPr algn="ctr"/>
                      <a:r>
                        <a:rPr lang="en-CA" dirty="0"/>
                        <a:t>3792.260</a:t>
                      </a:r>
                      <a:endParaRPr lang="en-US" dirty="0"/>
                    </a:p>
                  </a:txBody>
                  <a:tcPr/>
                </a:tc>
                <a:extLst>
                  <a:ext uri="{0D108BD9-81ED-4DB2-BD59-A6C34878D82A}">
                    <a16:rowId xmlns:a16="http://schemas.microsoft.com/office/drawing/2014/main" val="3804653096"/>
                  </a:ext>
                </a:extLst>
              </a:tr>
            </a:tbl>
          </a:graphicData>
        </a:graphic>
      </p:graphicFrame>
      <p:sp>
        <p:nvSpPr>
          <p:cNvPr id="6" name="TextBox 5">
            <a:extLst>
              <a:ext uri="{FF2B5EF4-FFF2-40B4-BE49-F238E27FC236}">
                <a16:creationId xmlns:a16="http://schemas.microsoft.com/office/drawing/2014/main" id="{A841CB84-22C4-4A5E-8258-4DA5B2DA1B70}"/>
              </a:ext>
            </a:extLst>
          </p:cNvPr>
          <p:cNvSpPr txBox="1"/>
          <p:nvPr/>
        </p:nvSpPr>
        <p:spPr>
          <a:xfrm>
            <a:off x="838200" y="1411550"/>
            <a:ext cx="3733800" cy="369332"/>
          </a:xfrm>
          <a:prstGeom prst="rect">
            <a:avLst/>
          </a:prstGeom>
          <a:noFill/>
        </p:spPr>
        <p:txBody>
          <a:bodyPr wrap="square" rtlCol="0">
            <a:spAutoFit/>
          </a:bodyPr>
          <a:lstStyle/>
          <a:p>
            <a:r>
              <a:rPr lang="en-CA" dirty="0"/>
              <a:t>Parameters:</a:t>
            </a:r>
          </a:p>
        </p:txBody>
      </p:sp>
      <p:sp>
        <p:nvSpPr>
          <p:cNvPr id="7" name="TextBox 6">
            <a:extLst>
              <a:ext uri="{FF2B5EF4-FFF2-40B4-BE49-F238E27FC236}">
                <a16:creationId xmlns:a16="http://schemas.microsoft.com/office/drawing/2014/main" id="{3C5CA98D-986C-440F-BAA3-C99D66995BF1}"/>
              </a:ext>
            </a:extLst>
          </p:cNvPr>
          <p:cNvSpPr txBox="1"/>
          <p:nvPr/>
        </p:nvSpPr>
        <p:spPr>
          <a:xfrm>
            <a:off x="838200" y="2642641"/>
            <a:ext cx="3733800" cy="369332"/>
          </a:xfrm>
          <a:prstGeom prst="rect">
            <a:avLst/>
          </a:prstGeom>
          <a:noFill/>
        </p:spPr>
        <p:txBody>
          <a:bodyPr wrap="square" rtlCol="0">
            <a:spAutoFit/>
          </a:bodyPr>
          <a:lstStyle/>
          <a:p>
            <a:r>
              <a:rPr lang="en-CA" dirty="0"/>
              <a:t>Results:</a:t>
            </a:r>
          </a:p>
        </p:txBody>
      </p:sp>
      <p:sp>
        <p:nvSpPr>
          <p:cNvPr id="8" name="TextBox 7">
            <a:extLst>
              <a:ext uri="{FF2B5EF4-FFF2-40B4-BE49-F238E27FC236}">
                <a16:creationId xmlns:a16="http://schemas.microsoft.com/office/drawing/2014/main" id="{F10D8199-1FCE-49AA-9F37-B4EA721B48FA}"/>
              </a:ext>
            </a:extLst>
          </p:cNvPr>
          <p:cNvSpPr txBox="1"/>
          <p:nvPr/>
        </p:nvSpPr>
        <p:spPr>
          <a:xfrm>
            <a:off x="838200" y="5264457"/>
            <a:ext cx="10515600" cy="923330"/>
          </a:xfrm>
          <a:prstGeom prst="rect">
            <a:avLst/>
          </a:prstGeom>
          <a:noFill/>
        </p:spPr>
        <p:txBody>
          <a:bodyPr wrap="square" rtlCol="0">
            <a:spAutoFit/>
          </a:bodyPr>
          <a:lstStyle/>
          <a:p>
            <a:r>
              <a:rPr lang="en-CA" dirty="0"/>
              <a:t>Iterations:</a:t>
            </a:r>
          </a:p>
          <a:p>
            <a:r>
              <a:rPr lang="en-CA" dirty="0" err="1"/>
              <a:t>a</a:t>
            </a:r>
            <a:r>
              <a:rPr lang="en-CA" baseline="-25000" dirty="0" err="1"/>
              <a:t>k</a:t>
            </a:r>
            <a:r>
              <a:rPr lang="en-CA" dirty="0"/>
              <a:t>: 200.0000  200.0000  200.0000  218.0362  218.0362  218.0362  218.0362</a:t>
            </a:r>
          </a:p>
          <a:p>
            <a:r>
              <a:rPr lang="en-CA" dirty="0"/>
              <a:t>b</a:t>
            </a:r>
            <a:r>
              <a:rPr lang="en-CA" baseline="-25000" dirty="0"/>
              <a:t>k</a:t>
            </a:r>
            <a:r>
              <a:rPr lang="en-CA" dirty="0"/>
              <a:t>: 323.6000  276.4000  247.2152  247.2152  236.0688  229.1848  224.9247</a:t>
            </a:r>
          </a:p>
        </p:txBody>
      </p:sp>
    </p:spTree>
    <p:extLst>
      <p:ext uri="{BB962C8B-B14F-4D97-AF65-F5344CB8AC3E}">
        <p14:creationId xmlns:p14="http://schemas.microsoft.com/office/powerpoint/2010/main" val="1688544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A2F8-AD81-4A27-9296-3260F5E824E8}"/>
              </a:ext>
            </a:extLst>
          </p:cNvPr>
          <p:cNvSpPr>
            <a:spLocks noGrp="1"/>
          </p:cNvSpPr>
          <p:nvPr>
            <p:ph type="title"/>
          </p:nvPr>
        </p:nvSpPr>
        <p:spPr/>
        <p:txBody>
          <a:bodyPr/>
          <a:lstStyle/>
          <a:p>
            <a:r>
              <a:rPr lang="en-CA" dirty="0"/>
              <a:t>Attempt 2</a:t>
            </a:r>
            <a:endParaRPr lang="en-US" dirty="0"/>
          </a:p>
        </p:txBody>
      </p:sp>
      <p:sp>
        <p:nvSpPr>
          <p:cNvPr id="3" name="Content Placeholder 2">
            <a:extLst>
              <a:ext uri="{FF2B5EF4-FFF2-40B4-BE49-F238E27FC236}">
                <a16:creationId xmlns:a16="http://schemas.microsoft.com/office/drawing/2014/main" id="{A6483853-A5A8-4A64-8E93-524E841766E0}"/>
              </a:ext>
            </a:extLst>
          </p:cNvPr>
          <p:cNvSpPr>
            <a:spLocks noGrp="1"/>
          </p:cNvSpPr>
          <p:nvPr>
            <p:ph idx="1"/>
          </p:nvPr>
        </p:nvSpPr>
        <p:spPr/>
        <p:txBody>
          <a:bodyPr>
            <a:normAutofit/>
          </a:bodyPr>
          <a:lstStyle/>
          <a:p>
            <a:r>
              <a:rPr lang="en-CA" sz="2000" dirty="0"/>
              <a:t>Objective values over iterations</a:t>
            </a:r>
          </a:p>
          <a:p>
            <a:pPr marL="0" indent="0">
              <a:buNone/>
            </a:pPr>
            <a:endParaRPr lang="en-CA" sz="2000" dirty="0"/>
          </a:p>
        </p:txBody>
      </p:sp>
      <p:pic>
        <p:nvPicPr>
          <p:cNvPr id="6" name="Picture 5">
            <a:extLst>
              <a:ext uri="{FF2B5EF4-FFF2-40B4-BE49-F238E27FC236}">
                <a16:creationId xmlns:a16="http://schemas.microsoft.com/office/drawing/2014/main" id="{7F4ED186-3BF1-4D13-A546-AD35B2BDA385}"/>
              </a:ext>
            </a:extLst>
          </p:cNvPr>
          <p:cNvPicPr>
            <a:picLocks noChangeAspect="1"/>
          </p:cNvPicPr>
          <p:nvPr/>
        </p:nvPicPr>
        <p:blipFill>
          <a:blip r:embed="rId3"/>
          <a:stretch>
            <a:fillRect/>
          </a:stretch>
        </p:blipFill>
        <p:spPr>
          <a:xfrm>
            <a:off x="838200" y="2584475"/>
            <a:ext cx="5030755" cy="2793803"/>
          </a:xfrm>
          <a:prstGeom prst="rect">
            <a:avLst/>
          </a:prstGeom>
        </p:spPr>
      </p:pic>
      <p:pic>
        <p:nvPicPr>
          <p:cNvPr id="7" name="Picture 6">
            <a:extLst>
              <a:ext uri="{FF2B5EF4-FFF2-40B4-BE49-F238E27FC236}">
                <a16:creationId xmlns:a16="http://schemas.microsoft.com/office/drawing/2014/main" id="{C519C6BB-E5EB-4A67-95EC-905B167455C6}"/>
              </a:ext>
            </a:extLst>
          </p:cNvPr>
          <p:cNvPicPr>
            <a:picLocks noChangeAspect="1"/>
          </p:cNvPicPr>
          <p:nvPr/>
        </p:nvPicPr>
        <p:blipFill>
          <a:blip r:embed="rId4"/>
          <a:stretch>
            <a:fillRect/>
          </a:stretch>
        </p:blipFill>
        <p:spPr>
          <a:xfrm>
            <a:off x="6323047" y="2584475"/>
            <a:ext cx="5030755" cy="2789458"/>
          </a:xfrm>
          <a:prstGeom prst="rect">
            <a:avLst/>
          </a:prstGeom>
        </p:spPr>
      </p:pic>
    </p:spTree>
    <p:extLst>
      <p:ext uri="{BB962C8B-B14F-4D97-AF65-F5344CB8AC3E}">
        <p14:creationId xmlns:p14="http://schemas.microsoft.com/office/powerpoint/2010/main" val="91995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58C-A25A-451F-B517-E169A869DC21}"/>
              </a:ext>
            </a:extLst>
          </p:cNvPr>
          <p:cNvSpPr>
            <a:spLocks noGrp="1"/>
          </p:cNvSpPr>
          <p:nvPr>
            <p:ph type="title"/>
          </p:nvPr>
        </p:nvSpPr>
        <p:spPr/>
        <p:txBody>
          <a:bodyPr/>
          <a:lstStyle/>
          <a:p>
            <a:r>
              <a:rPr lang="en-CA" dirty="0"/>
              <a:t>Attempt 3</a:t>
            </a:r>
            <a:endParaRPr lang="en-US" dirty="0"/>
          </a:p>
        </p:txBody>
      </p:sp>
      <p:graphicFrame>
        <p:nvGraphicFramePr>
          <p:cNvPr id="4" name="Table 3">
            <a:extLst>
              <a:ext uri="{FF2B5EF4-FFF2-40B4-BE49-F238E27FC236}">
                <a16:creationId xmlns:a16="http://schemas.microsoft.com/office/drawing/2014/main" id="{93D4A5E2-42D9-4740-A4B7-CF2D11C57D11}"/>
              </a:ext>
            </a:extLst>
          </p:cNvPr>
          <p:cNvGraphicFramePr>
            <a:graphicFrameLocks noGrp="1"/>
          </p:cNvGraphicFramePr>
          <p:nvPr>
            <p:extLst>
              <p:ext uri="{D42A27DB-BD31-4B8C-83A1-F6EECF244321}">
                <p14:modId xmlns:p14="http://schemas.microsoft.com/office/powerpoint/2010/main" val="1848591754"/>
              </p:ext>
            </p:extLst>
          </p:nvPr>
        </p:nvGraphicFramePr>
        <p:xfrm>
          <a:off x="838200" y="1780882"/>
          <a:ext cx="4805188" cy="741680"/>
        </p:xfrm>
        <a:graphic>
          <a:graphicData uri="http://schemas.openxmlformats.org/drawingml/2006/table">
            <a:tbl>
              <a:tblPr firstRow="1" bandRow="1">
                <a:tableStyleId>{C083E6E3-FA7D-4D7B-A595-EF9225AFEA82}</a:tableStyleId>
              </a:tblPr>
              <a:tblGrid>
                <a:gridCol w="1201297">
                  <a:extLst>
                    <a:ext uri="{9D8B030D-6E8A-4147-A177-3AD203B41FA5}">
                      <a16:colId xmlns:a16="http://schemas.microsoft.com/office/drawing/2014/main" val="715818640"/>
                    </a:ext>
                  </a:extLst>
                </a:gridCol>
                <a:gridCol w="1201297">
                  <a:extLst>
                    <a:ext uri="{9D8B030D-6E8A-4147-A177-3AD203B41FA5}">
                      <a16:colId xmlns:a16="http://schemas.microsoft.com/office/drawing/2014/main" val="242120962"/>
                    </a:ext>
                  </a:extLst>
                </a:gridCol>
                <a:gridCol w="1201297">
                  <a:extLst>
                    <a:ext uri="{9D8B030D-6E8A-4147-A177-3AD203B41FA5}">
                      <a16:colId xmlns:a16="http://schemas.microsoft.com/office/drawing/2014/main" val="1895400823"/>
                    </a:ext>
                  </a:extLst>
                </a:gridCol>
                <a:gridCol w="1201297">
                  <a:extLst>
                    <a:ext uri="{9D8B030D-6E8A-4147-A177-3AD203B41FA5}">
                      <a16:colId xmlns:a16="http://schemas.microsoft.com/office/drawing/2014/main" val="1266642870"/>
                    </a:ext>
                  </a:extLst>
                </a:gridCol>
              </a:tblGrid>
              <a:tr h="370840">
                <a:tc>
                  <a:txBody>
                    <a:bodyPr/>
                    <a:lstStyle/>
                    <a:p>
                      <a:pPr algn="ctr"/>
                      <a:r>
                        <a:rPr lang="en-CA" dirty="0"/>
                        <a:t>M</a:t>
                      </a:r>
                      <a:endParaRPr lang="en-US" dirty="0"/>
                    </a:p>
                  </a:txBody>
                  <a:tcPr/>
                </a:tc>
                <a:tc>
                  <a:txBody>
                    <a:bodyPr/>
                    <a:lstStyle/>
                    <a:p>
                      <a:pPr algn="ctr"/>
                      <a:r>
                        <a:rPr lang="en-CA" dirty="0"/>
                        <a:t>K</a:t>
                      </a:r>
                      <a:endParaRPr lang="en-US" dirty="0"/>
                    </a:p>
                  </a:txBody>
                  <a:tcPr/>
                </a:tc>
                <a:tc>
                  <a:txBody>
                    <a:bodyPr/>
                    <a:lstStyle/>
                    <a:p>
                      <a:pPr algn="ctr"/>
                      <a:r>
                        <a:rPr lang="en-CA" dirty="0"/>
                        <a:t>Threshold</a:t>
                      </a:r>
                      <a:endParaRPr lang="en-US" dirty="0"/>
                    </a:p>
                  </a:txBody>
                  <a:tcPr/>
                </a:tc>
                <a:tc>
                  <a:txBody>
                    <a:bodyPr/>
                    <a:lstStyle/>
                    <a:p>
                      <a:pPr algn="ctr"/>
                      <a:r>
                        <a:rPr lang="en-CA" dirty="0"/>
                        <a:t>Tolerance</a:t>
                      </a:r>
                      <a:endParaRPr lang="en-US" dirty="0"/>
                    </a:p>
                  </a:txBody>
                  <a:tcPr/>
                </a:tc>
                <a:extLst>
                  <a:ext uri="{0D108BD9-81ED-4DB2-BD59-A6C34878D82A}">
                    <a16:rowId xmlns:a16="http://schemas.microsoft.com/office/drawing/2014/main" val="4265008327"/>
                  </a:ext>
                </a:extLst>
              </a:tr>
              <a:tr h="370840">
                <a:tc>
                  <a:txBody>
                    <a:bodyPr/>
                    <a:lstStyle/>
                    <a:p>
                      <a:pPr algn="ctr"/>
                      <a:r>
                        <a:rPr lang="en-CA" dirty="0"/>
                        <a:t>20</a:t>
                      </a:r>
                      <a:endParaRPr lang="en-US" dirty="0"/>
                    </a:p>
                  </a:txBody>
                  <a:tcPr/>
                </a:tc>
                <a:tc>
                  <a:txBody>
                    <a:bodyPr/>
                    <a:lstStyle/>
                    <a:p>
                      <a:pPr algn="ctr"/>
                      <a:r>
                        <a:rPr lang="en-CA" dirty="0"/>
                        <a:t>10</a:t>
                      </a:r>
                      <a:endParaRPr lang="en-US" dirty="0"/>
                    </a:p>
                  </a:txBody>
                  <a:tcPr/>
                </a:tc>
                <a:tc>
                  <a:txBody>
                    <a:bodyPr/>
                    <a:lstStyle/>
                    <a:p>
                      <a:pPr algn="ctr"/>
                      <a:r>
                        <a:rPr lang="en-CA" dirty="0"/>
                        <a:t>20</a:t>
                      </a:r>
                      <a:endParaRPr lang="en-US" dirty="0"/>
                    </a:p>
                  </a:txBody>
                  <a:tcPr/>
                </a:tc>
                <a:tc>
                  <a:txBody>
                    <a:bodyPr/>
                    <a:lstStyle/>
                    <a:p>
                      <a:pPr algn="ctr"/>
                      <a:r>
                        <a:rPr lang="en-CA" dirty="0"/>
                        <a:t>10</a:t>
                      </a:r>
                      <a:endParaRPr lang="en-US" dirty="0"/>
                    </a:p>
                  </a:txBody>
                  <a:tcPr/>
                </a:tc>
                <a:extLst>
                  <a:ext uri="{0D108BD9-81ED-4DB2-BD59-A6C34878D82A}">
                    <a16:rowId xmlns:a16="http://schemas.microsoft.com/office/drawing/2014/main" val="1457255172"/>
                  </a:ext>
                </a:extLst>
              </a:tr>
            </a:tbl>
          </a:graphicData>
        </a:graphic>
      </p:graphicFrame>
      <p:graphicFrame>
        <p:nvGraphicFramePr>
          <p:cNvPr id="5" name="Table 4">
            <a:extLst>
              <a:ext uri="{FF2B5EF4-FFF2-40B4-BE49-F238E27FC236}">
                <a16:creationId xmlns:a16="http://schemas.microsoft.com/office/drawing/2014/main" id="{4FF4BB0A-E2D5-44A9-925E-640B82054F34}"/>
              </a:ext>
            </a:extLst>
          </p:cNvPr>
          <p:cNvGraphicFramePr>
            <a:graphicFrameLocks noGrp="1"/>
          </p:cNvGraphicFramePr>
          <p:nvPr>
            <p:extLst>
              <p:ext uri="{D42A27DB-BD31-4B8C-83A1-F6EECF244321}">
                <p14:modId xmlns:p14="http://schemas.microsoft.com/office/powerpoint/2010/main" val="2763357227"/>
              </p:ext>
            </p:extLst>
          </p:nvPr>
        </p:nvGraphicFramePr>
        <p:xfrm>
          <a:off x="838200" y="3098984"/>
          <a:ext cx="10515601" cy="1920240"/>
        </p:xfrm>
        <a:graphic>
          <a:graphicData uri="http://schemas.openxmlformats.org/drawingml/2006/table">
            <a:tbl>
              <a:tblPr firstRow="1" bandRow="1">
                <a:tableStyleId>{21E4AEA4-8DFA-4A89-87EB-49C32662AFE0}</a:tableStyleId>
              </a:tblPr>
              <a:tblGrid>
                <a:gridCol w="1338749">
                  <a:extLst>
                    <a:ext uri="{9D8B030D-6E8A-4147-A177-3AD203B41FA5}">
                      <a16:colId xmlns:a16="http://schemas.microsoft.com/office/drawing/2014/main" val="1003989657"/>
                    </a:ext>
                  </a:extLst>
                </a:gridCol>
                <a:gridCol w="2563727">
                  <a:extLst>
                    <a:ext uri="{9D8B030D-6E8A-4147-A177-3AD203B41FA5}">
                      <a16:colId xmlns:a16="http://schemas.microsoft.com/office/drawing/2014/main" val="482042191"/>
                    </a:ext>
                  </a:extLst>
                </a:gridCol>
                <a:gridCol w="2112885">
                  <a:extLst>
                    <a:ext uri="{9D8B030D-6E8A-4147-A177-3AD203B41FA5}">
                      <a16:colId xmlns:a16="http://schemas.microsoft.com/office/drawing/2014/main" val="3470199590"/>
                    </a:ext>
                  </a:extLst>
                </a:gridCol>
                <a:gridCol w="2657458">
                  <a:extLst>
                    <a:ext uri="{9D8B030D-6E8A-4147-A177-3AD203B41FA5}">
                      <a16:colId xmlns:a16="http://schemas.microsoft.com/office/drawing/2014/main" val="3735474024"/>
                    </a:ext>
                  </a:extLst>
                </a:gridCol>
                <a:gridCol w="1842782">
                  <a:extLst>
                    <a:ext uri="{9D8B030D-6E8A-4147-A177-3AD203B41FA5}">
                      <a16:colId xmlns:a16="http://schemas.microsoft.com/office/drawing/2014/main" val="1588882917"/>
                    </a:ext>
                  </a:extLst>
                </a:gridCol>
              </a:tblGrid>
              <a:tr h="370840">
                <a:tc>
                  <a:txBody>
                    <a:bodyPr/>
                    <a:lstStyle/>
                    <a:p>
                      <a:pPr algn="ctr"/>
                      <a:r>
                        <a:rPr lang="en-CA" dirty="0"/>
                        <a:t>Steps</a:t>
                      </a:r>
                      <a:endParaRPr lang="en-US" dirty="0"/>
                    </a:p>
                  </a:txBody>
                  <a:tcPr/>
                </a:tc>
                <a:tc>
                  <a:txBody>
                    <a:bodyPr/>
                    <a:lstStyle/>
                    <a:p>
                      <a:pPr algn="ctr"/>
                      <a:r>
                        <a:rPr lang="en-CA" dirty="0"/>
                        <a:t>Optimal Profit</a:t>
                      </a:r>
                      <a:endParaRPr lang="en-US" dirty="0"/>
                    </a:p>
                  </a:txBody>
                  <a:tcPr/>
                </a:tc>
                <a:tc>
                  <a:txBody>
                    <a:bodyPr/>
                    <a:lstStyle/>
                    <a:p>
                      <a:pPr algn="ctr"/>
                      <a:r>
                        <a:rPr lang="en-CA" dirty="0"/>
                        <a:t>Optimal Seats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Optimal Arrangement</a:t>
                      </a:r>
                      <a:endParaRPr lang="en-US" dirty="0"/>
                    </a:p>
                    <a:p>
                      <a:pPr algn="ctr"/>
                      <a:endParaRPr lang="en-US" dirty="0"/>
                    </a:p>
                  </a:txBody>
                  <a:tcPr/>
                </a:tc>
                <a:tc>
                  <a:txBody>
                    <a:bodyPr/>
                    <a:lstStyle/>
                    <a:p>
                      <a:pPr algn="ctr"/>
                      <a:r>
                        <a:rPr lang="en-CA" dirty="0"/>
                        <a:t>Runtime [s]</a:t>
                      </a:r>
                      <a:endParaRPr lang="en-US" dirty="0"/>
                    </a:p>
                  </a:txBody>
                  <a:tcPr/>
                </a:tc>
                <a:extLst>
                  <a:ext uri="{0D108BD9-81ED-4DB2-BD59-A6C34878D82A}">
                    <a16:rowId xmlns:a16="http://schemas.microsoft.com/office/drawing/2014/main" val="2250139474"/>
                  </a:ext>
                </a:extLst>
              </a:tr>
              <a:tr h="370840">
                <a:tc>
                  <a:txBody>
                    <a:bodyPr/>
                    <a:lstStyle/>
                    <a:p>
                      <a:pPr marL="0" indent="0" algn="l">
                        <a:buNone/>
                      </a:pPr>
                      <a:r>
                        <a:rPr lang="en-CA" dirty="0"/>
                        <a:t>1) Greedy</a:t>
                      </a:r>
                      <a:endParaRPr lang="en-US" dirty="0"/>
                    </a:p>
                  </a:txBody>
                  <a:tcPr/>
                </a:tc>
                <a:tc>
                  <a:txBody>
                    <a:bodyPr/>
                    <a:lstStyle/>
                    <a:p>
                      <a:pPr algn="ctr"/>
                      <a:r>
                        <a:rPr lang="en-CA" dirty="0"/>
                        <a:t>≈$12,851</a:t>
                      </a:r>
                      <a:endParaRPr lang="en-US" dirty="0"/>
                    </a:p>
                  </a:txBody>
                  <a:tcPr/>
                </a:tc>
                <a:tc>
                  <a:txBody>
                    <a:bodyPr/>
                    <a:lstStyle/>
                    <a:p>
                      <a:pPr algn="ctr"/>
                      <a:r>
                        <a:rPr lang="en-CA" dirty="0"/>
                        <a:t>[200, 218]</a:t>
                      </a:r>
                      <a:endParaRPr lang="en-US" dirty="0"/>
                    </a:p>
                  </a:txBody>
                  <a:tcPr/>
                </a:tc>
                <a:tc>
                  <a:txBody>
                    <a:bodyPr/>
                    <a:lstStyle/>
                    <a:p>
                      <a:pPr algn="ctr"/>
                      <a:r>
                        <a:rPr lang="en-CA" dirty="0"/>
                        <a:t>202 seats: [0 31 17 11 9]</a:t>
                      </a:r>
                    </a:p>
                    <a:p>
                      <a:pPr algn="ctr"/>
                      <a:r>
                        <a:rPr lang="en-CA" dirty="0"/>
                        <a:t>220 seats: [0 34 18 12 10]</a:t>
                      </a:r>
                      <a:endParaRPr lang="en-US" dirty="0"/>
                    </a:p>
                  </a:txBody>
                  <a:tcPr/>
                </a:tc>
                <a:tc>
                  <a:txBody>
                    <a:bodyPr/>
                    <a:lstStyle/>
                    <a:p>
                      <a:pPr algn="ctr"/>
                      <a:r>
                        <a:rPr lang="en-CA" dirty="0"/>
                        <a:t>92.568</a:t>
                      </a:r>
                      <a:endParaRPr lang="en-US" dirty="0"/>
                    </a:p>
                  </a:txBody>
                  <a:tcPr/>
                </a:tc>
                <a:extLst>
                  <a:ext uri="{0D108BD9-81ED-4DB2-BD59-A6C34878D82A}">
                    <a16:rowId xmlns:a16="http://schemas.microsoft.com/office/drawing/2014/main" val="1579224542"/>
                  </a:ext>
                </a:extLst>
              </a:tr>
              <a:tr h="370840">
                <a:tc>
                  <a:txBody>
                    <a:bodyPr/>
                    <a:lstStyle/>
                    <a:p>
                      <a:pPr algn="l"/>
                      <a:r>
                        <a:rPr lang="en-CA" dirty="0"/>
                        <a:t>2) SA</a:t>
                      </a:r>
                      <a:endParaRPr lang="en-US" dirty="0"/>
                    </a:p>
                  </a:txBody>
                  <a:tcPr/>
                </a:tc>
                <a:tc>
                  <a:txBody>
                    <a:bodyPr/>
                    <a:lstStyle/>
                    <a:p>
                      <a:pPr algn="ctr"/>
                      <a:r>
                        <a:rPr lang="en-CA" dirty="0"/>
                        <a:t>≈$13,531</a:t>
                      </a:r>
                    </a:p>
                  </a:txBody>
                  <a:tcPr/>
                </a:tc>
                <a:tc>
                  <a:txBody>
                    <a:bodyPr/>
                    <a:lstStyle/>
                    <a:p>
                      <a:pPr algn="ctr"/>
                      <a:r>
                        <a:rPr lang="en-CA" dirty="0"/>
                        <a:t>[211, 218]</a:t>
                      </a:r>
                      <a:endParaRPr lang="en-US" dirty="0"/>
                    </a:p>
                  </a:txBody>
                  <a:tcPr/>
                </a:tc>
                <a:tc>
                  <a:txBody>
                    <a:bodyPr/>
                    <a:lstStyle/>
                    <a:p>
                      <a:pPr algn="ctr"/>
                      <a:r>
                        <a:rPr lang="en-CA" dirty="0"/>
                        <a:t>218 seats: [0 22 18 10 16]</a:t>
                      </a:r>
                    </a:p>
                    <a:p>
                      <a:pPr algn="ctr"/>
                      <a:r>
                        <a:rPr lang="en-CA" dirty="0"/>
                        <a:t>218 seats: [0 24 9 17 15]</a:t>
                      </a:r>
                      <a:endParaRPr lang="en-US" dirty="0"/>
                    </a:p>
                  </a:txBody>
                  <a:tcPr/>
                </a:tc>
                <a:tc>
                  <a:txBody>
                    <a:bodyPr/>
                    <a:lstStyle/>
                    <a:p>
                      <a:pPr algn="ctr"/>
                      <a:r>
                        <a:rPr lang="en-CA" dirty="0"/>
                        <a:t>8503.890</a:t>
                      </a:r>
                      <a:endParaRPr lang="en-US" dirty="0"/>
                    </a:p>
                  </a:txBody>
                  <a:tcPr/>
                </a:tc>
                <a:extLst>
                  <a:ext uri="{0D108BD9-81ED-4DB2-BD59-A6C34878D82A}">
                    <a16:rowId xmlns:a16="http://schemas.microsoft.com/office/drawing/2014/main" val="3804653096"/>
                  </a:ext>
                </a:extLst>
              </a:tr>
            </a:tbl>
          </a:graphicData>
        </a:graphic>
      </p:graphicFrame>
      <p:sp>
        <p:nvSpPr>
          <p:cNvPr id="6" name="TextBox 5">
            <a:extLst>
              <a:ext uri="{FF2B5EF4-FFF2-40B4-BE49-F238E27FC236}">
                <a16:creationId xmlns:a16="http://schemas.microsoft.com/office/drawing/2014/main" id="{A841CB84-22C4-4A5E-8258-4DA5B2DA1B70}"/>
              </a:ext>
            </a:extLst>
          </p:cNvPr>
          <p:cNvSpPr txBox="1"/>
          <p:nvPr/>
        </p:nvSpPr>
        <p:spPr>
          <a:xfrm>
            <a:off x="838200" y="1411550"/>
            <a:ext cx="3733800" cy="369332"/>
          </a:xfrm>
          <a:prstGeom prst="rect">
            <a:avLst/>
          </a:prstGeom>
          <a:noFill/>
        </p:spPr>
        <p:txBody>
          <a:bodyPr wrap="square" rtlCol="0">
            <a:spAutoFit/>
          </a:bodyPr>
          <a:lstStyle/>
          <a:p>
            <a:r>
              <a:rPr lang="en-CA" dirty="0"/>
              <a:t>Parameters: (D = 100 from 500)</a:t>
            </a:r>
          </a:p>
        </p:txBody>
      </p:sp>
      <p:sp>
        <p:nvSpPr>
          <p:cNvPr id="7" name="TextBox 6">
            <a:extLst>
              <a:ext uri="{FF2B5EF4-FFF2-40B4-BE49-F238E27FC236}">
                <a16:creationId xmlns:a16="http://schemas.microsoft.com/office/drawing/2014/main" id="{3C5CA98D-986C-440F-BAA3-C99D66995BF1}"/>
              </a:ext>
            </a:extLst>
          </p:cNvPr>
          <p:cNvSpPr txBox="1"/>
          <p:nvPr/>
        </p:nvSpPr>
        <p:spPr>
          <a:xfrm>
            <a:off x="838200" y="2642641"/>
            <a:ext cx="3733800" cy="369332"/>
          </a:xfrm>
          <a:prstGeom prst="rect">
            <a:avLst/>
          </a:prstGeom>
          <a:noFill/>
        </p:spPr>
        <p:txBody>
          <a:bodyPr wrap="square" rtlCol="0">
            <a:spAutoFit/>
          </a:bodyPr>
          <a:lstStyle/>
          <a:p>
            <a:r>
              <a:rPr lang="en-CA" dirty="0"/>
              <a:t>Results:</a:t>
            </a:r>
          </a:p>
        </p:txBody>
      </p:sp>
      <p:sp>
        <p:nvSpPr>
          <p:cNvPr id="8" name="TextBox 7">
            <a:extLst>
              <a:ext uri="{FF2B5EF4-FFF2-40B4-BE49-F238E27FC236}">
                <a16:creationId xmlns:a16="http://schemas.microsoft.com/office/drawing/2014/main" id="{F10D8199-1FCE-49AA-9F37-B4EA721B48FA}"/>
              </a:ext>
            </a:extLst>
          </p:cNvPr>
          <p:cNvSpPr txBox="1"/>
          <p:nvPr/>
        </p:nvSpPr>
        <p:spPr>
          <a:xfrm>
            <a:off x="838200" y="5264457"/>
            <a:ext cx="10515600" cy="923330"/>
          </a:xfrm>
          <a:prstGeom prst="rect">
            <a:avLst/>
          </a:prstGeom>
          <a:noFill/>
        </p:spPr>
        <p:txBody>
          <a:bodyPr wrap="square" rtlCol="0">
            <a:spAutoFit/>
          </a:bodyPr>
          <a:lstStyle/>
          <a:p>
            <a:r>
              <a:rPr lang="en-CA" dirty="0"/>
              <a:t>Iterations:</a:t>
            </a:r>
          </a:p>
          <a:p>
            <a:r>
              <a:rPr lang="en-CA" dirty="0" err="1"/>
              <a:t>a</a:t>
            </a:r>
            <a:r>
              <a:rPr lang="en-CA" baseline="-25000" dirty="0" err="1"/>
              <a:t>k</a:t>
            </a:r>
            <a:r>
              <a:rPr lang="en-CA" dirty="0"/>
              <a:t>: 200.0000  200.0000  200.0000  200.0000  200.0000  206.8898  211.1486</a:t>
            </a:r>
          </a:p>
          <a:p>
            <a:r>
              <a:rPr lang="en-CA" dirty="0"/>
              <a:t>b</a:t>
            </a:r>
            <a:r>
              <a:rPr lang="en-CA" baseline="-25000" dirty="0"/>
              <a:t>k</a:t>
            </a:r>
            <a:r>
              <a:rPr lang="en-CA" dirty="0"/>
              <a:t>: 323.6000  276.4000  247.2152  229.1848  218.0362  218.0362  218.0362</a:t>
            </a:r>
          </a:p>
        </p:txBody>
      </p:sp>
    </p:spTree>
    <p:extLst>
      <p:ext uri="{BB962C8B-B14F-4D97-AF65-F5344CB8AC3E}">
        <p14:creationId xmlns:p14="http://schemas.microsoft.com/office/powerpoint/2010/main" val="2153943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A2F8-AD81-4A27-9296-3260F5E824E8}"/>
              </a:ext>
            </a:extLst>
          </p:cNvPr>
          <p:cNvSpPr>
            <a:spLocks noGrp="1"/>
          </p:cNvSpPr>
          <p:nvPr>
            <p:ph type="title"/>
          </p:nvPr>
        </p:nvSpPr>
        <p:spPr/>
        <p:txBody>
          <a:bodyPr/>
          <a:lstStyle/>
          <a:p>
            <a:r>
              <a:rPr lang="en-CA" dirty="0"/>
              <a:t>Attempt 3</a:t>
            </a:r>
            <a:endParaRPr lang="en-US" dirty="0"/>
          </a:p>
        </p:txBody>
      </p:sp>
      <p:sp>
        <p:nvSpPr>
          <p:cNvPr id="3" name="Content Placeholder 2">
            <a:extLst>
              <a:ext uri="{FF2B5EF4-FFF2-40B4-BE49-F238E27FC236}">
                <a16:creationId xmlns:a16="http://schemas.microsoft.com/office/drawing/2014/main" id="{A6483853-A5A8-4A64-8E93-524E841766E0}"/>
              </a:ext>
            </a:extLst>
          </p:cNvPr>
          <p:cNvSpPr>
            <a:spLocks noGrp="1"/>
          </p:cNvSpPr>
          <p:nvPr>
            <p:ph idx="1"/>
          </p:nvPr>
        </p:nvSpPr>
        <p:spPr/>
        <p:txBody>
          <a:bodyPr>
            <a:normAutofit/>
          </a:bodyPr>
          <a:lstStyle/>
          <a:p>
            <a:r>
              <a:rPr lang="en-CA" sz="2000" dirty="0"/>
              <a:t>Objective values over iterations</a:t>
            </a:r>
          </a:p>
          <a:p>
            <a:pPr marL="0" indent="0">
              <a:buNone/>
            </a:pPr>
            <a:endParaRPr lang="en-CA" sz="2000" dirty="0"/>
          </a:p>
        </p:txBody>
      </p:sp>
      <p:pic>
        <p:nvPicPr>
          <p:cNvPr id="6" name="Picture 5">
            <a:extLst>
              <a:ext uri="{FF2B5EF4-FFF2-40B4-BE49-F238E27FC236}">
                <a16:creationId xmlns:a16="http://schemas.microsoft.com/office/drawing/2014/main" id="{C1B12CA9-4FA5-4C2D-AFB5-45F3B6DED74F}"/>
              </a:ext>
            </a:extLst>
          </p:cNvPr>
          <p:cNvPicPr>
            <a:picLocks noChangeAspect="1"/>
          </p:cNvPicPr>
          <p:nvPr/>
        </p:nvPicPr>
        <p:blipFill>
          <a:blip r:embed="rId3"/>
          <a:stretch>
            <a:fillRect/>
          </a:stretch>
        </p:blipFill>
        <p:spPr>
          <a:xfrm>
            <a:off x="827032" y="2584475"/>
            <a:ext cx="5030755" cy="2800627"/>
          </a:xfrm>
          <a:prstGeom prst="rect">
            <a:avLst/>
          </a:prstGeom>
        </p:spPr>
      </p:pic>
      <p:pic>
        <p:nvPicPr>
          <p:cNvPr id="7" name="Picture 6">
            <a:extLst>
              <a:ext uri="{FF2B5EF4-FFF2-40B4-BE49-F238E27FC236}">
                <a16:creationId xmlns:a16="http://schemas.microsoft.com/office/drawing/2014/main" id="{4BD86D5F-B68F-42BA-8710-CEBCABD84275}"/>
              </a:ext>
            </a:extLst>
          </p:cNvPr>
          <p:cNvPicPr>
            <a:picLocks noChangeAspect="1"/>
          </p:cNvPicPr>
          <p:nvPr/>
        </p:nvPicPr>
        <p:blipFill>
          <a:blip r:embed="rId4"/>
          <a:stretch>
            <a:fillRect/>
          </a:stretch>
        </p:blipFill>
        <p:spPr>
          <a:xfrm>
            <a:off x="6334213" y="2584475"/>
            <a:ext cx="5030755" cy="2784135"/>
          </a:xfrm>
          <a:prstGeom prst="rect">
            <a:avLst/>
          </a:prstGeom>
        </p:spPr>
      </p:pic>
    </p:spTree>
    <p:extLst>
      <p:ext uri="{BB962C8B-B14F-4D97-AF65-F5344CB8AC3E}">
        <p14:creationId xmlns:p14="http://schemas.microsoft.com/office/powerpoint/2010/main" val="1058254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58C-A25A-451F-B517-E169A869DC21}"/>
              </a:ext>
            </a:extLst>
          </p:cNvPr>
          <p:cNvSpPr>
            <a:spLocks noGrp="1"/>
          </p:cNvSpPr>
          <p:nvPr>
            <p:ph type="title"/>
          </p:nvPr>
        </p:nvSpPr>
        <p:spPr/>
        <p:txBody>
          <a:bodyPr/>
          <a:lstStyle/>
          <a:p>
            <a:r>
              <a:rPr lang="en-CA" dirty="0"/>
              <a:t>Attempt 4</a:t>
            </a:r>
            <a:endParaRPr lang="en-US" dirty="0"/>
          </a:p>
        </p:txBody>
      </p:sp>
      <p:graphicFrame>
        <p:nvGraphicFramePr>
          <p:cNvPr id="4" name="Table 3">
            <a:extLst>
              <a:ext uri="{FF2B5EF4-FFF2-40B4-BE49-F238E27FC236}">
                <a16:creationId xmlns:a16="http://schemas.microsoft.com/office/drawing/2014/main" id="{93D4A5E2-42D9-4740-A4B7-CF2D11C57D11}"/>
              </a:ext>
            </a:extLst>
          </p:cNvPr>
          <p:cNvGraphicFramePr>
            <a:graphicFrameLocks noGrp="1"/>
          </p:cNvGraphicFramePr>
          <p:nvPr>
            <p:extLst>
              <p:ext uri="{D42A27DB-BD31-4B8C-83A1-F6EECF244321}">
                <p14:modId xmlns:p14="http://schemas.microsoft.com/office/powerpoint/2010/main" val="3827965968"/>
              </p:ext>
            </p:extLst>
          </p:nvPr>
        </p:nvGraphicFramePr>
        <p:xfrm>
          <a:off x="838200" y="1780882"/>
          <a:ext cx="4805188" cy="741680"/>
        </p:xfrm>
        <a:graphic>
          <a:graphicData uri="http://schemas.openxmlformats.org/drawingml/2006/table">
            <a:tbl>
              <a:tblPr firstRow="1" bandRow="1">
                <a:tableStyleId>{C083E6E3-FA7D-4D7B-A595-EF9225AFEA82}</a:tableStyleId>
              </a:tblPr>
              <a:tblGrid>
                <a:gridCol w="1201297">
                  <a:extLst>
                    <a:ext uri="{9D8B030D-6E8A-4147-A177-3AD203B41FA5}">
                      <a16:colId xmlns:a16="http://schemas.microsoft.com/office/drawing/2014/main" val="715818640"/>
                    </a:ext>
                  </a:extLst>
                </a:gridCol>
                <a:gridCol w="1201297">
                  <a:extLst>
                    <a:ext uri="{9D8B030D-6E8A-4147-A177-3AD203B41FA5}">
                      <a16:colId xmlns:a16="http://schemas.microsoft.com/office/drawing/2014/main" val="242120962"/>
                    </a:ext>
                  </a:extLst>
                </a:gridCol>
                <a:gridCol w="1201297">
                  <a:extLst>
                    <a:ext uri="{9D8B030D-6E8A-4147-A177-3AD203B41FA5}">
                      <a16:colId xmlns:a16="http://schemas.microsoft.com/office/drawing/2014/main" val="1895400823"/>
                    </a:ext>
                  </a:extLst>
                </a:gridCol>
                <a:gridCol w="1201297">
                  <a:extLst>
                    <a:ext uri="{9D8B030D-6E8A-4147-A177-3AD203B41FA5}">
                      <a16:colId xmlns:a16="http://schemas.microsoft.com/office/drawing/2014/main" val="1266642870"/>
                    </a:ext>
                  </a:extLst>
                </a:gridCol>
              </a:tblGrid>
              <a:tr h="370840">
                <a:tc>
                  <a:txBody>
                    <a:bodyPr/>
                    <a:lstStyle/>
                    <a:p>
                      <a:pPr algn="ctr"/>
                      <a:r>
                        <a:rPr lang="en-CA" dirty="0"/>
                        <a:t>M</a:t>
                      </a:r>
                      <a:endParaRPr lang="en-US" dirty="0"/>
                    </a:p>
                  </a:txBody>
                  <a:tcPr/>
                </a:tc>
                <a:tc>
                  <a:txBody>
                    <a:bodyPr/>
                    <a:lstStyle/>
                    <a:p>
                      <a:pPr algn="ctr"/>
                      <a:r>
                        <a:rPr lang="en-CA" dirty="0"/>
                        <a:t>K</a:t>
                      </a:r>
                      <a:endParaRPr lang="en-US" dirty="0"/>
                    </a:p>
                  </a:txBody>
                  <a:tcPr/>
                </a:tc>
                <a:tc>
                  <a:txBody>
                    <a:bodyPr/>
                    <a:lstStyle/>
                    <a:p>
                      <a:pPr algn="ctr"/>
                      <a:r>
                        <a:rPr lang="en-CA" dirty="0"/>
                        <a:t>Threshold</a:t>
                      </a:r>
                      <a:endParaRPr lang="en-US" dirty="0"/>
                    </a:p>
                  </a:txBody>
                  <a:tcPr/>
                </a:tc>
                <a:tc>
                  <a:txBody>
                    <a:bodyPr/>
                    <a:lstStyle/>
                    <a:p>
                      <a:pPr algn="ctr"/>
                      <a:r>
                        <a:rPr lang="en-CA" dirty="0"/>
                        <a:t>Tolerance</a:t>
                      </a:r>
                      <a:endParaRPr lang="en-US" dirty="0"/>
                    </a:p>
                  </a:txBody>
                  <a:tcPr/>
                </a:tc>
                <a:extLst>
                  <a:ext uri="{0D108BD9-81ED-4DB2-BD59-A6C34878D82A}">
                    <a16:rowId xmlns:a16="http://schemas.microsoft.com/office/drawing/2014/main" val="4265008327"/>
                  </a:ext>
                </a:extLst>
              </a:tr>
              <a:tr h="370840">
                <a:tc>
                  <a:txBody>
                    <a:bodyPr/>
                    <a:lstStyle/>
                    <a:p>
                      <a:pPr algn="ctr"/>
                      <a:r>
                        <a:rPr lang="en-CA" dirty="0"/>
                        <a:t>20</a:t>
                      </a:r>
                      <a:endParaRPr lang="en-US" dirty="0"/>
                    </a:p>
                  </a:txBody>
                  <a:tcPr/>
                </a:tc>
                <a:tc>
                  <a:txBody>
                    <a:bodyPr/>
                    <a:lstStyle/>
                    <a:p>
                      <a:pPr algn="ctr"/>
                      <a:r>
                        <a:rPr lang="en-CA" dirty="0"/>
                        <a:t>10</a:t>
                      </a:r>
                      <a:endParaRPr lang="en-US" dirty="0"/>
                    </a:p>
                  </a:txBody>
                  <a:tcPr/>
                </a:tc>
                <a:tc>
                  <a:txBody>
                    <a:bodyPr/>
                    <a:lstStyle/>
                    <a:p>
                      <a:pPr algn="ctr"/>
                      <a:r>
                        <a:rPr lang="en-CA" dirty="0"/>
                        <a:t>20</a:t>
                      </a:r>
                      <a:endParaRPr lang="en-US" dirty="0"/>
                    </a:p>
                  </a:txBody>
                  <a:tcPr/>
                </a:tc>
                <a:tc>
                  <a:txBody>
                    <a:bodyPr/>
                    <a:lstStyle/>
                    <a:p>
                      <a:pPr algn="ctr"/>
                      <a:r>
                        <a:rPr lang="en-CA" dirty="0"/>
                        <a:t>10</a:t>
                      </a:r>
                      <a:endParaRPr lang="en-US" dirty="0"/>
                    </a:p>
                  </a:txBody>
                  <a:tcPr/>
                </a:tc>
                <a:extLst>
                  <a:ext uri="{0D108BD9-81ED-4DB2-BD59-A6C34878D82A}">
                    <a16:rowId xmlns:a16="http://schemas.microsoft.com/office/drawing/2014/main" val="1457255172"/>
                  </a:ext>
                </a:extLst>
              </a:tr>
            </a:tbl>
          </a:graphicData>
        </a:graphic>
      </p:graphicFrame>
      <p:graphicFrame>
        <p:nvGraphicFramePr>
          <p:cNvPr id="5" name="Table 4">
            <a:extLst>
              <a:ext uri="{FF2B5EF4-FFF2-40B4-BE49-F238E27FC236}">
                <a16:creationId xmlns:a16="http://schemas.microsoft.com/office/drawing/2014/main" id="{4FF4BB0A-E2D5-44A9-925E-640B82054F34}"/>
              </a:ext>
            </a:extLst>
          </p:cNvPr>
          <p:cNvGraphicFramePr>
            <a:graphicFrameLocks noGrp="1"/>
          </p:cNvGraphicFramePr>
          <p:nvPr>
            <p:extLst>
              <p:ext uri="{D42A27DB-BD31-4B8C-83A1-F6EECF244321}">
                <p14:modId xmlns:p14="http://schemas.microsoft.com/office/powerpoint/2010/main" val="993067521"/>
              </p:ext>
            </p:extLst>
          </p:nvPr>
        </p:nvGraphicFramePr>
        <p:xfrm>
          <a:off x="838200" y="3098984"/>
          <a:ext cx="10515601" cy="1920240"/>
        </p:xfrm>
        <a:graphic>
          <a:graphicData uri="http://schemas.openxmlformats.org/drawingml/2006/table">
            <a:tbl>
              <a:tblPr firstRow="1" bandRow="1">
                <a:tableStyleId>{21E4AEA4-8DFA-4A89-87EB-49C32662AFE0}</a:tableStyleId>
              </a:tblPr>
              <a:tblGrid>
                <a:gridCol w="1338749">
                  <a:extLst>
                    <a:ext uri="{9D8B030D-6E8A-4147-A177-3AD203B41FA5}">
                      <a16:colId xmlns:a16="http://schemas.microsoft.com/office/drawing/2014/main" val="1003989657"/>
                    </a:ext>
                  </a:extLst>
                </a:gridCol>
                <a:gridCol w="2563727">
                  <a:extLst>
                    <a:ext uri="{9D8B030D-6E8A-4147-A177-3AD203B41FA5}">
                      <a16:colId xmlns:a16="http://schemas.microsoft.com/office/drawing/2014/main" val="482042191"/>
                    </a:ext>
                  </a:extLst>
                </a:gridCol>
                <a:gridCol w="2112885">
                  <a:extLst>
                    <a:ext uri="{9D8B030D-6E8A-4147-A177-3AD203B41FA5}">
                      <a16:colId xmlns:a16="http://schemas.microsoft.com/office/drawing/2014/main" val="3470199590"/>
                    </a:ext>
                  </a:extLst>
                </a:gridCol>
                <a:gridCol w="2657458">
                  <a:extLst>
                    <a:ext uri="{9D8B030D-6E8A-4147-A177-3AD203B41FA5}">
                      <a16:colId xmlns:a16="http://schemas.microsoft.com/office/drawing/2014/main" val="3735474024"/>
                    </a:ext>
                  </a:extLst>
                </a:gridCol>
                <a:gridCol w="1842782">
                  <a:extLst>
                    <a:ext uri="{9D8B030D-6E8A-4147-A177-3AD203B41FA5}">
                      <a16:colId xmlns:a16="http://schemas.microsoft.com/office/drawing/2014/main" val="1588882917"/>
                    </a:ext>
                  </a:extLst>
                </a:gridCol>
              </a:tblGrid>
              <a:tr h="370840">
                <a:tc>
                  <a:txBody>
                    <a:bodyPr/>
                    <a:lstStyle/>
                    <a:p>
                      <a:pPr algn="ctr"/>
                      <a:r>
                        <a:rPr lang="en-CA" dirty="0"/>
                        <a:t>Steps</a:t>
                      </a:r>
                      <a:endParaRPr lang="en-US" dirty="0"/>
                    </a:p>
                  </a:txBody>
                  <a:tcPr/>
                </a:tc>
                <a:tc>
                  <a:txBody>
                    <a:bodyPr/>
                    <a:lstStyle/>
                    <a:p>
                      <a:pPr algn="ctr"/>
                      <a:r>
                        <a:rPr lang="en-CA" dirty="0"/>
                        <a:t>Optimal Profit</a:t>
                      </a:r>
                      <a:endParaRPr lang="en-US" dirty="0"/>
                    </a:p>
                  </a:txBody>
                  <a:tcPr/>
                </a:tc>
                <a:tc>
                  <a:txBody>
                    <a:bodyPr/>
                    <a:lstStyle/>
                    <a:p>
                      <a:pPr algn="ctr"/>
                      <a:r>
                        <a:rPr lang="en-CA" dirty="0"/>
                        <a:t>Optimal Seats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Optimal Arrangement</a:t>
                      </a:r>
                      <a:endParaRPr lang="en-US" dirty="0"/>
                    </a:p>
                    <a:p>
                      <a:pPr algn="ctr"/>
                      <a:endParaRPr lang="en-US" dirty="0"/>
                    </a:p>
                  </a:txBody>
                  <a:tcPr/>
                </a:tc>
                <a:tc>
                  <a:txBody>
                    <a:bodyPr/>
                    <a:lstStyle/>
                    <a:p>
                      <a:pPr algn="ctr"/>
                      <a:r>
                        <a:rPr lang="en-CA" dirty="0"/>
                        <a:t>Runtime [s]</a:t>
                      </a:r>
                      <a:endParaRPr lang="en-US" dirty="0"/>
                    </a:p>
                  </a:txBody>
                  <a:tcPr/>
                </a:tc>
                <a:extLst>
                  <a:ext uri="{0D108BD9-81ED-4DB2-BD59-A6C34878D82A}">
                    <a16:rowId xmlns:a16="http://schemas.microsoft.com/office/drawing/2014/main" val="2250139474"/>
                  </a:ext>
                </a:extLst>
              </a:tr>
              <a:tr h="370840">
                <a:tc>
                  <a:txBody>
                    <a:bodyPr/>
                    <a:lstStyle/>
                    <a:p>
                      <a:pPr marL="0" indent="0" algn="l">
                        <a:buNone/>
                      </a:pPr>
                      <a:r>
                        <a:rPr lang="en-CA" dirty="0"/>
                        <a:t>1) Greedy</a:t>
                      </a:r>
                      <a:endParaRPr lang="en-US" dirty="0"/>
                    </a:p>
                  </a:txBody>
                  <a:tcPr/>
                </a:tc>
                <a:tc>
                  <a:txBody>
                    <a:bodyPr/>
                    <a:lstStyle/>
                    <a:p>
                      <a:pPr algn="ctr"/>
                      <a:r>
                        <a:rPr lang="en-CA" dirty="0"/>
                        <a:t>≈$12,832</a:t>
                      </a:r>
                      <a:endParaRPr lang="en-US" dirty="0"/>
                    </a:p>
                  </a:txBody>
                  <a:tcPr/>
                </a:tc>
                <a:tc>
                  <a:txBody>
                    <a:bodyPr/>
                    <a:lstStyle/>
                    <a:p>
                      <a:pPr algn="ctr"/>
                      <a:r>
                        <a:rPr lang="en-CA" dirty="0"/>
                        <a:t>[211, 229]</a:t>
                      </a:r>
                      <a:endParaRPr lang="en-US" dirty="0"/>
                    </a:p>
                  </a:txBody>
                  <a:tcPr/>
                </a:tc>
                <a:tc>
                  <a:txBody>
                    <a:bodyPr/>
                    <a:lstStyle/>
                    <a:p>
                      <a:pPr algn="ctr"/>
                      <a:r>
                        <a:rPr lang="en-CA" dirty="0"/>
                        <a:t>208 seats: [0 32 17 12 9]</a:t>
                      </a:r>
                    </a:p>
                    <a:p>
                      <a:pPr algn="ctr"/>
                      <a:r>
                        <a:rPr lang="en-CA" dirty="0"/>
                        <a:t>229 seats: [0 35 19 13 10]</a:t>
                      </a:r>
                      <a:endParaRPr lang="en-US" dirty="0"/>
                    </a:p>
                  </a:txBody>
                  <a:tcPr/>
                </a:tc>
                <a:tc>
                  <a:txBody>
                    <a:bodyPr/>
                    <a:lstStyle/>
                    <a:p>
                      <a:pPr algn="ctr"/>
                      <a:r>
                        <a:rPr lang="en-CA" dirty="0"/>
                        <a:t>90.665</a:t>
                      </a:r>
                      <a:endParaRPr lang="en-US" dirty="0"/>
                    </a:p>
                  </a:txBody>
                  <a:tcPr/>
                </a:tc>
                <a:extLst>
                  <a:ext uri="{0D108BD9-81ED-4DB2-BD59-A6C34878D82A}">
                    <a16:rowId xmlns:a16="http://schemas.microsoft.com/office/drawing/2014/main" val="1579224542"/>
                  </a:ext>
                </a:extLst>
              </a:tr>
              <a:tr h="370840">
                <a:tc>
                  <a:txBody>
                    <a:bodyPr/>
                    <a:lstStyle/>
                    <a:p>
                      <a:pPr algn="l"/>
                      <a:r>
                        <a:rPr lang="en-CA" dirty="0"/>
                        <a:t>2) SA</a:t>
                      </a:r>
                      <a:endParaRPr lang="en-US" dirty="0"/>
                    </a:p>
                  </a:txBody>
                  <a:tcPr/>
                </a:tc>
                <a:tc>
                  <a:txBody>
                    <a:bodyPr/>
                    <a:lstStyle/>
                    <a:p>
                      <a:pPr algn="ctr"/>
                      <a:r>
                        <a:rPr lang="en-CA" dirty="0"/>
                        <a:t>≈$13,480</a:t>
                      </a:r>
                    </a:p>
                  </a:txBody>
                  <a:tcPr/>
                </a:tc>
                <a:tc>
                  <a:txBody>
                    <a:bodyPr/>
                    <a:lstStyle/>
                    <a:p>
                      <a:pPr algn="ctr"/>
                      <a:r>
                        <a:rPr lang="en-CA" dirty="0"/>
                        <a:t>[222, 229]</a:t>
                      </a:r>
                      <a:endParaRPr lang="en-US" dirty="0"/>
                    </a:p>
                  </a:txBody>
                  <a:tcPr/>
                </a:tc>
                <a:tc>
                  <a:txBody>
                    <a:bodyPr/>
                    <a:lstStyle/>
                    <a:p>
                      <a:pPr algn="ctr"/>
                      <a:r>
                        <a:rPr lang="en-CA" dirty="0"/>
                        <a:t>225 seats: [0 25 15 10 18]</a:t>
                      </a:r>
                    </a:p>
                    <a:p>
                      <a:pPr algn="ctr"/>
                      <a:r>
                        <a:rPr lang="en-CA" dirty="0"/>
                        <a:t>229 seats: [0 22 18 14 15]</a:t>
                      </a:r>
                      <a:endParaRPr lang="en-US" dirty="0"/>
                    </a:p>
                  </a:txBody>
                  <a:tcPr/>
                </a:tc>
                <a:tc>
                  <a:txBody>
                    <a:bodyPr/>
                    <a:lstStyle/>
                    <a:p>
                      <a:pPr algn="ctr"/>
                      <a:r>
                        <a:rPr lang="en-CA" dirty="0"/>
                        <a:t>8378.301</a:t>
                      </a:r>
                      <a:endParaRPr lang="en-US" dirty="0"/>
                    </a:p>
                  </a:txBody>
                  <a:tcPr/>
                </a:tc>
                <a:extLst>
                  <a:ext uri="{0D108BD9-81ED-4DB2-BD59-A6C34878D82A}">
                    <a16:rowId xmlns:a16="http://schemas.microsoft.com/office/drawing/2014/main" val="3804653096"/>
                  </a:ext>
                </a:extLst>
              </a:tr>
            </a:tbl>
          </a:graphicData>
        </a:graphic>
      </p:graphicFrame>
      <p:sp>
        <p:nvSpPr>
          <p:cNvPr id="6" name="TextBox 5">
            <a:extLst>
              <a:ext uri="{FF2B5EF4-FFF2-40B4-BE49-F238E27FC236}">
                <a16:creationId xmlns:a16="http://schemas.microsoft.com/office/drawing/2014/main" id="{A841CB84-22C4-4A5E-8258-4DA5B2DA1B70}"/>
              </a:ext>
            </a:extLst>
          </p:cNvPr>
          <p:cNvSpPr txBox="1"/>
          <p:nvPr/>
        </p:nvSpPr>
        <p:spPr>
          <a:xfrm>
            <a:off x="838200" y="1411550"/>
            <a:ext cx="3733800" cy="369332"/>
          </a:xfrm>
          <a:prstGeom prst="rect">
            <a:avLst/>
          </a:prstGeom>
          <a:noFill/>
        </p:spPr>
        <p:txBody>
          <a:bodyPr wrap="square" rtlCol="0">
            <a:spAutoFit/>
          </a:bodyPr>
          <a:lstStyle/>
          <a:p>
            <a:r>
              <a:rPr lang="en-CA" dirty="0"/>
              <a:t>Parameters: (D = 100) </a:t>
            </a:r>
          </a:p>
        </p:txBody>
      </p:sp>
      <p:sp>
        <p:nvSpPr>
          <p:cNvPr id="7" name="TextBox 6">
            <a:extLst>
              <a:ext uri="{FF2B5EF4-FFF2-40B4-BE49-F238E27FC236}">
                <a16:creationId xmlns:a16="http://schemas.microsoft.com/office/drawing/2014/main" id="{3C5CA98D-986C-440F-BAA3-C99D66995BF1}"/>
              </a:ext>
            </a:extLst>
          </p:cNvPr>
          <p:cNvSpPr txBox="1"/>
          <p:nvPr/>
        </p:nvSpPr>
        <p:spPr>
          <a:xfrm>
            <a:off x="838200" y="2642641"/>
            <a:ext cx="3733800" cy="369332"/>
          </a:xfrm>
          <a:prstGeom prst="rect">
            <a:avLst/>
          </a:prstGeom>
          <a:noFill/>
        </p:spPr>
        <p:txBody>
          <a:bodyPr wrap="square" rtlCol="0">
            <a:spAutoFit/>
          </a:bodyPr>
          <a:lstStyle/>
          <a:p>
            <a:r>
              <a:rPr lang="en-CA" dirty="0"/>
              <a:t>Results:</a:t>
            </a:r>
          </a:p>
        </p:txBody>
      </p:sp>
      <p:sp>
        <p:nvSpPr>
          <p:cNvPr id="8" name="TextBox 7">
            <a:extLst>
              <a:ext uri="{FF2B5EF4-FFF2-40B4-BE49-F238E27FC236}">
                <a16:creationId xmlns:a16="http://schemas.microsoft.com/office/drawing/2014/main" id="{F10D8199-1FCE-49AA-9F37-B4EA721B48FA}"/>
              </a:ext>
            </a:extLst>
          </p:cNvPr>
          <p:cNvSpPr txBox="1"/>
          <p:nvPr/>
        </p:nvSpPr>
        <p:spPr>
          <a:xfrm>
            <a:off x="838200" y="5264457"/>
            <a:ext cx="10515600" cy="923330"/>
          </a:xfrm>
          <a:prstGeom prst="rect">
            <a:avLst/>
          </a:prstGeom>
          <a:noFill/>
        </p:spPr>
        <p:txBody>
          <a:bodyPr wrap="square" rtlCol="0">
            <a:spAutoFit/>
          </a:bodyPr>
          <a:lstStyle/>
          <a:p>
            <a:r>
              <a:rPr lang="en-CA" dirty="0"/>
              <a:t>Iterations:</a:t>
            </a:r>
          </a:p>
          <a:p>
            <a:r>
              <a:rPr lang="en-CA" dirty="0" err="1"/>
              <a:t>a</a:t>
            </a:r>
            <a:r>
              <a:rPr lang="en-CA" baseline="-25000" dirty="0" err="1"/>
              <a:t>k</a:t>
            </a:r>
            <a:r>
              <a:rPr lang="en-CA" dirty="0"/>
              <a:t>: 200.0000  200.0000  200.0000  200.0000  211.1486  218.0362  222.2950</a:t>
            </a:r>
          </a:p>
          <a:p>
            <a:r>
              <a:rPr lang="en-CA" dirty="0"/>
              <a:t>b</a:t>
            </a:r>
            <a:r>
              <a:rPr lang="en-CA" baseline="-25000" dirty="0"/>
              <a:t>k</a:t>
            </a:r>
            <a:r>
              <a:rPr lang="en-CA" dirty="0"/>
              <a:t>: 323.6000  276.4000  247.2152  229.1848  229.1848  229.1848  229.1848</a:t>
            </a:r>
          </a:p>
        </p:txBody>
      </p:sp>
    </p:spTree>
    <p:extLst>
      <p:ext uri="{BB962C8B-B14F-4D97-AF65-F5344CB8AC3E}">
        <p14:creationId xmlns:p14="http://schemas.microsoft.com/office/powerpoint/2010/main" val="1686237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A2F8-AD81-4A27-9296-3260F5E824E8}"/>
              </a:ext>
            </a:extLst>
          </p:cNvPr>
          <p:cNvSpPr>
            <a:spLocks noGrp="1"/>
          </p:cNvSpPr>
          <p:nvPr>
            <p:ph type="title"/>
          </p:nvPr>
        </p:nvSpPr>
        <p:spPr/>
        <p:txBody>
          <a:bodyPr/>
          <a:lstStyle/>
          <a:p>
            <a:r>
              <a:rPr lang="en-CA" dirty="0"/>
              <a:t>Attempt 4</a:t>
            </a:r>
            <a:endParaRPr lang="en-US" dirty="0"/>
          </a:p>
        </p:txBody>
      </p:sp>
      <p:sp>
        <p:nvSpPr>
          <p:cNvPr id="3" name="Content Placeholder 2">
            <a:extLst>
              <a:ext uri="{FF2B5EF4-FFF2-40B4-BE49-F238E27FC236}">
                <a16:creationId xmlns:a16="http://schemas.microsoft.com/office/drawing/2014/main" id="{A6483853-A5A8-4A64-8E93-524E841766E0}"/>
              </a:ext>
            </a:extLst>
          </p:cNvPr>
          <p:cNvSpPr>
            <a:spLocks noGrp="1"/>
          </p:cNvSpPr>
          <p:nvPr>
            <p:ph idx="1"/>
          </p:nvPr>
        </p:nvSpPr>
        <p:spPr/>
        <p:txBody>
          <a:bodyPr>
            <a:normAutofit/>
          </a:bodyPr>
          <a:lstStyle/>
          <a:p>
            <a:r>
              <a:rPr lang="en-CA" sz="2000" dirty="0"/>
              <a:t>Objective values over iterations</a:t>
            </a:r>
          </a:p>
          <a:p>
            <a:pPr marL="0" indent="0">
              <a:buNone/>
            </a:pPr>
            <a:endParaRPr lang="en-CA" sz="2000" dirty="0"/>
          </a:p>
        </p:txBody>
      </p:sp>
      <p:pic>
        <p:nvPicPr>
          <p:cNvPr id="6" name="Picture 5">
            <a:extLst>
              <a:ext uri="{FF2B5EF4-FFF2-40B4-BE49-F238E27FC236}">
                <a16:creationId xmlns:a16="http://schemas.microsoft.com/office/drawing/2014/main" id="{F91FD892-07BE-45D4-AD80-42C1CCF8A035}"/>
              </a:ext>
            </a:extLst>
          </p:cNvPr>
          <p:cNvPicPr>
            <a:picLocks noChangeAspect="1"/>
          </p:cNvPicPr>
          <p:nvPr/>
        </p:nvPicPr>
        <p:blipFill>
          <a:blip r:embed="rId2"/>
          <a:stretch>
            <a:fillRect/>
          </a:stretch>
        </p:blipFill>
        <p:spPr>
          <a:xfrm>
            <a:off x="838200" y="2584475"/>
            <a:ext cx="5030755" cy="2800593"/>
          </a:xfrm>
          <a:prstGeom prst="rect">
            <a:avLst/>
          </a:prstGeom>
        </p:spPr>
      </p:pic>
      <p:pic>
        <p:nvPicPr>
          <p:cNvPr id="7" name="Picture 6">
            <a:extLst>
              <a:ext uri="{FF2B5EF4-FFF2-40B4-BE49-F238E27FC236}">
                <a16:creationId xmlns:a16="http://schemas.microsoft.com/office/drawing/2014/main" id="{95FDE659-23E6-4E6B-AB2B-5A8236E83853}"/>
              </a:ext>
            </a:extLst>
          </p:cNvPr>
          <p:cNvPicPr>
            <a:picLocks noChangeAspect="1"/>
          </p:cNvPicPr>
          <p:nvPr/>
        </p:nvPicPr>
        <p:blipFill>
          <a:blip r:embed="rId3"/>
          <a:stretch>
            <a:fillRect/>
          </a:stretch>
        </p:blipFill>
        <p:spPr>
          <a:xfrm>
            <a:off x="6323045" y="2584475"/>
            <a:ext cx="5030755" cy="2796660"/>
          </a:xfrm>
          <a:prstGeom prst="rect">
            <a:avLst/>
          </a:prstGeom>
        </p:spPr>
      </p:pic>
    </p:spTree>
    <p:extLst>
      <p:ext uri="{BB962C8B-B14F-4D97-AF65-F5344CB8AC3E}">
        <p14:creationId xmlns:p14="http://schemas.microsoft.com/office/powerpoint/2010/main" val="2452016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58C-A25A-451F-B517-E169A869DC21}"/>
              </a:ext>
            </a:extLst>
          </p:cNvPr>
          <p:cNvSpPr>
            <a:spLocks noGrp="1"/>
          </p:cNvSpPr>
          <p:nvPr>
            <p:ph type="title"/>
          </p:nvPr>
        </p:nvSpPr>
        <p:spPr/>
        <p:txBody>
          <a:bodyPr/>
          <a:lstStyle/>
          <a:p>
            <a:r>
              <a:rPr lang="en-CA" dirty="0"/>
              <a:t>Attempt 5</a:t>
            </a:r>
            <a:endParaRPr lang="en-US" dirty="0"/>
          </a:p>
        </p:txBody>
      </p:sp>
      <p:graphicFrame>
        <p:nvGraphicFramePr>
          <p:cNvPr id="4" name="Table 3">
            <a:extLst>
              <a:ext uri="{FF2B5EF4-FFF2-40B4-BE49-F238E27FC236}">
                <a16:creationId xmlns:a16="http://schemas.microsoft.com/office/drawing/2014/main" id="{93D4A5E2-42D9-4740-A4B7-CF2D11C57D11}"/>
              </a:ext>
            </a:extLst>
          </p:cNvPr>
          <p:cNvGraphicFramePr>
            <a:graphicFrameLocks noGrp="1"/>
          </p:cNvGraphicFramePr>
          <p:nvPr>
            <p:extLst>
              <p:ext uri="{D42A27DB-BD31-4B8C-83A1-F6EECF244321}">
                <p14:modId xmlns:p14="http://schemas.microsoft.com/office/powerpoint/2010/main" val="327875839"/>
              </p:ext>
            </p:extLst>
          </p:nvPr>
        </p:nvGraphicFramePr>
        <p:xfrm>
          <a:off x="838200" y="1780882"/>
          <a:ext cx="4805188" cy="741680"/>
        </p:xfrm>
        <a:graphic>
          <a:graphicData uri="http://schemas.openxmlformats.org/drawingml/2006/table">
            <a:tbl>
              <a:tblPr firstRow="1" bandRow="1">
                <a:tableStyleId>{C083E6E3-FA7D-4D7B-A595-EF9225AFEA82}</a:tableStyleId>
              </a:tblPr>
              <a:tblGrid>
                <a:gridCol w="1201297">
                  <a:extLst>
                    <a:ext uri="{9D8B030D-6E8A-4147-A177-3AD203B41FA5}">
                      <a16:colId xmlns:a16="http://schemas.microsoft.com/office/drawing/2014/main" val="715818640"/>
                    </a:ext>
                  </a:extLst>
                </a:gridCol>
                <a:gridCol w="1201297">
                  <a:extLst>
                    <a:ext uri="{9D8B030D-6E8A-4147-A177-3AD203B41FA5}">
                      <a16:colId xmlns:a16="http://schemas.microsoft.com/office/drawing/2014/main" val="242120962"/>
                    </a:ext>
                  </a:extLst>
                </a:gridCol>
                <a:gridCol w="1201297">
                  <a:extLst>
                    <a:ext uri="{9D8B030D-6E8A-4147-A177-3AD203B41FA5}">
                      <a16:colId xmlns:a16="http://schemas.microsoft.com/office/drawing/2014/main" val="1895400823"/>
                    </a:ext>
                  </a:extLst>
                </a:gridCol>
                <a:gridCol w="1201297">
                  <a:extLst>
                    <a:ext uri="{9D8B030D-6E8A-4147-A177-3AD203B41FA5}">
                      <a16:colId xmlns:a16="http://schemas.microsoft.com/office/drawing/2014/main" val="1266642870"/>
                    </a:ext>
                  </a:extLst>
                </a:gridCol>
              </a:tblGrid>
              <a:tr h="370840">
                <a:tc>
                  <a:txBody>
                    <a:bodyPr/>
                    <a:lstStyle/>
                    <a:p>
                      <a:pPr algn="ctr"/>
                      <a:r>
                        <a:rPr lang="en-CA" dirty="0"/>
                        <a:t>M</a:t>
                      </a:r>
                      <a:endParaRPr lang="en-US" dirty="0"/>
                    </a:p>
                  </a:txBody>
                  <a:tcPr/>
                </a:tc>
                <a:tc>
                  <a:txBody>
                    <a:bodyPr/>
                    <a:lstStyle/>
                    <a:p>
                      <a:pPr algn="ctr"/>
                      <a:r>
                        <a:rPr lang="en-CA" dirty="0"/>
                        <a:t>K</a:t>
                      </a:r>
                      <a:endParaRPr lang="en-US" dirty="0"/>
                    </a:p>
                  </a:txBody>
                  <a:tcPr/>
                </a:tc>
                <a:tc>
                  <a:txBody>
                    <a:bodyPr/>
                    <a:lstStyle/>
                    <a:p>
                      <a:pPr algn="ctr"/>
                      <a:r>
                        <a:rPr lang="en-CA" dirty="0"/>
                        <a:t>Threshold</a:t>
                      </a:r>
                      <a:endParaRPr lang="en-US" dirty="0"/>
                    </a:p>
                  </a:txBody>
                  <a:tcPr/>
                </a:tc>
                <a:tc>
                  <a:txBody>
                    <a:bodyPr/>
                    <a:lstStyle/>
                    <a:p>
                      <a:pPr algn="ctr"/>
                      <a:r>
                        <a:rPr lang="en-CA" dirty="0"/>
                        <a:t>Tolerance</a:t>
                      </a:r>
                      <a:endParaRPr lang="en-US" dirty="0"/>
                    </a:p>
                  </a:txBody>
                  <a:tcPr/>
                </a:tc>
                <a:extLst>
                  <a:ext uri="{0D108BD9-81ED-4DB2-BD59-A6C34878D82A}">
                    <a16:rowId xmlns:a16="http://schemas.microsoft.com/office/drawing/2014/main" val="4265008327"/>
                  </a:ext>
                </a:extLst>
              </a:tr>
              <a:tr h="370840">
                <a:tc>
                  <a:txBody>
                    <a:bodyPr/>
                    <a:lstStyle/>
                    <a:p>
                      <a:pPr algn="ctr"/>
                      <a:r>
                        <a:rPr lang="en-CA" dirty="0"/>
                        <a:t>20</a:t>
                      </a:r>
                      <a:endParaRPr lang="en-US" dirty="0"/>
                    </a:p>
                  </a:txBody>
                  <a:tcPr/>
                </a:tc>
                <a:tc>
                  <a:txBody>
                    <a:bodyPr/>
                    <a:lstStyle/>
                    <a:p>
                      <a:pPr algn="ctr"/>
                      <a:r>
                        <a:rPr lang="en-CA" dirty="0"/>
                        <a:t>10</a:t>
                      </a:r>
                      <a:endParaRPr lang="en-US" dirty="0"/>
                    </a:p>
                  </a:txBody>
                  <a:tcPr/>
                </a:tc>
                <a:tc>
                  <a:txBody>
                    <a:bodyPr/>
                    <a:lstStyle/>
                    <a:p>
                      <a:pPr algn="ctr"/>
                      <a:r>
                        <a:rPr lang="en-CA" dirty="0"/>
                        <a:t>20</a:t>
                      </a:r>
                      <a:endParaRPr lang="en-US" dirty="0"/>
                    </a:p>
                  </a:txBody>
                  <a:tcPr/>
                </a:tc>
                <a:tc>
                  <a:txBody>
                    <a:bodyPr/>
                    <a:lstStyle/>
                    <a:p>
                      <a:pPr algn="ctr"/>
                      <a:r>
                        <a:rPr lang="en-CA" dirty="0"/>
                        <a:t>5</a:t>
                      </a:r>
                      <a:endParaRPr lang="en-US" dirty="0"/>
                    </a:p>
                  </a:txBody>
                  <a:tcPr/>
                </a:tc>
                <a:extLst>
                  <a:ext uri="{0D108BD9-81ED-4DB2-BD59-A6C34878D82A}">
                    <a16:rowId xmlns:a16="http://schemas.microsoft.com/office/drawing/2014/main" val="1457255172"/>
                  </a:ext>
                </a:extLst>
              </a:tr>
            </a:tbl>
          </a:graphicData>
        </a:graphic>
      </p:graphicFrame>
      <p:graphicFrame>
        <p:nvGraphicFramePr>
          <p:cNvPr id="5" name="Table 4">
            <a:extLst>
              <a:ext uri="{FF2B5EF4-FFF2-40B4-BE49-F238E27FC236}">
                <a16:creationId xmlns:a16="http://schemas.microsoft.com/office/drawing/2014/main" id="{4FF4BB0A-E2D5-44A9-925E-640B82054F34}"/>
              </a:ext>
            </a:extLst>
          </p:cNvPr>
          <p:cNvGraphicFramePr>
            <a:graphicFrameLocks noGrp="1"/>
          </p:cNvGraphicFramePr>
          <p:nvPr>
            <p:extLst>
              <p:ext uri="{D42A27DB-BD31-4B8C-83A1-F6EECF244321}">
                <p14:modId xmlns:p14="http://schemas.microsoft.com/office/powerpoint/2010/main" val="3170124085"/>
              </p:ext>
            </p:extLst>
          </p:nvPr>
        </p:nvGraphicFramePr>
        <p:xfrm>
          <a:off x="838200" y="3098984"/>
          <a:ext cx="10515601" cy="1381760"/>
        </p:xfrm>
        <a:graphic>
          <a:graphicData uri="http://schemas.openxmlformats.org/drawingml/2006/table">
            <a:tbl>
              <a:tblPr firstRow="1" bandRow="1">
                <a:tableStyleId>{21E4AEA4-8DFA-4A89-87EB-49C32662AFE0}</a:tableStyleId>
              </a:tblPr>
              <a:tblGrid>
                <a:gridCol w="1338749">
                  <a:extLst>
                    <a:ext uri="{9D8B030D-6E8A-4147-A177-3AD203B41FA5}">
                      <a16:colId xmlns:a16="http://schemas.microsoft.com/office/drawing/2014/main" val="1003989657"/>
                    </a:ext>
                  </a:extLst>
                </a:gridCol>
                <a:gridCol w="2563727">
                  <a:extLst>
                    <a:ext uri="{9D8B030D-6E8A-4147-A177-3AD203B41FA5}">
                      <a16:colId xmlns:a16="http://schemas.microsoft.com/office/drawing/2014/main" val="482042191"/>
                    </a:ext>
                  </a:extLst>
                </a:gridCol>
                <a:gridCol w="2112885">
                  <a:extLst>
                    <a:ext uri="{9D8B030D-6E8A-4147-A177-3AD203B41FA5}">
                      <a16:colId xmlns:a16="http://schemas.microsoft.com/office/drawing/2014/main" val="3470199590"/>
                    </a:ext>
                  </a:extLst>
                </a:gridCol>
                <a:gridCol w="2657458">
                  <a:extLst>
                    <a:ext uri="{9D8B030D-6E8A-4147-A177-3AD203B41FA5}">
                      <a16:colId xmlns:a16="http://schemas.microsoft.com/office/drawing/2014/main" val="3735474024"/>
                    </a:ext>
                  </a:extLst>
                </a:gridCol>
                <a:gridCol w="1842782">
                  <a:extLst>
                    <a:ext uri="{9D8B030D-6E8A-4147-A177-3AD203B41FA5}">
                      <a16:colId xmlns:a16="http://schemas.microsoft.com/office/drawing/2014/main" val="1588882917"/>
                    </a:ext>
                  </a:extLst>
                </a:gridCol>
              </a:tblGrid>
              <a:tr h="370840">
                <a:tc>
                  <a:txBody>
                    <a:bodyPr/>
                    <a:lstStyle/>
                    <a:p>
                      <a:pPr algn="ctr"/>
                      <a:r>
                        <a:rPr lang="en-CA" dirty="0"/>
                        <a:t>Steps</a:t>
                      </a:r>
                      <a:endParaRPr lang="en-US" dirty="0"/>
                    </a:p>
                  </a:txBody>
                  <a:tcPr/>
                </a:tc>
                <a:tc>
                  <a:txBody>
                    <a:bodyPr/>
                    <a:lstStyle/>
                    <a:p>
                      <a:pPr algn="ctr"/>
                      <a:r>
                        <a:rPr lang="en-CA" dirty="0"/>
                        <a:t>Optimal Profit</a:t>
                      </a:r>
                      <a:endParaRPr lang="en-US" dirty="0"/>
                    </a:p>
                  </a:txBody>
                  <a:tcPr/>
                </a:tc>
                <a:tc>
                  <a:txBody>
                    <a:bodyPr/>
                    <a:lstStyle/>
                    <a:p>
                      <a:pPr algn="ctr"/>
                      <a:r>
                        <a:rPr lang="en-CA" dirty="0"/>
                        <a:t>Optimal Seats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Optimal Arrangement</a:t>
                      </a:r>
                      <a:endParaRPr lang="en-US" dirty="0"/>
                    </a:p>
                    <a:p>
                      <a:pPr algn="ctr"/>
                      <a:endParaRPr lang="en-US" dirty="0"/>
                    </a:p>
                  </a:txBody>
                  <a:tcPr/>
                </a:tc>
                <a:tc>
                  <a:txBody>
                    <a:bodyPr/>
                    <a:lstStyle/>
                    <a:p>
                      <a:pPr algn="ctr"/>
                      <a:r>
                        <a:rPr lang="en-CA" dirty="0"/>
                        <a:t>Runtime [s]</a:t>
                      </a:r>
                      <a:endParaRPr lang="en-US" dirty="0"/>
                    </a:p>
                  </a:txBody>
                  <a:tcPr/>
                </a:tc>
                <a:extLst>
                  <a:ext uri="{0D108BD9-81ED-4DB2-BD59-A6C34878D82A}">
                    <a16:rowId xmlns:a16="http://schemas.microsoft.com/office/drawing/2014/main" val="2250139474"/>
                  </a:ext>
                </a:extLst>
              </a:tr>
              <a:tr h="370840">
                <a:tc>
                  <a:txBody>
                    <a:bodyPr/>
                    <a:lstStyle/>
                    <a:p>
                      <a:pPr marL="0" indent="0" algn="l">
                        <a:buNone/>
                      </a:pPr>
                      <a:r>
                        <a:rPr lang="en-CA" dirty="0"/>
                        <a:t>1) Greedy</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579224542"/>
                  </a:ext>
                </a:extLst>
              </a:tr>
              <a:tr h="370840">
                <a:tc>
                  <a:txBody>
                    <a:bodyPr/>
                    <a:lstStyle/>
                    <a:p>
                      <a:pPr algn="l"/>
                      <a:r>
                        <a:rPr lang="en-CA" dirty="0"/>
                        <a:t>2) SA</a:t>
                      </a:r>
                      <a:endParaRPr lang="en-US" dirty="0"/>
                    </a:p>
                  </a:txBody>
                  <a:tcPr/>
                </a:tc>
                <a:tc>
                  <a:txBody>
                    <a:bodyPr/>
                    <a:lstStyle/>
                    <a:p>
                      <a:pPr algn="ctr"/>
                      <a:endParaRPr lang="en-CA"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04653096"/>
                  </a:ext>
                </a:extLst>
              </a:tr>
            </a:tbl>
          </a:graphicData>
        </a:graphic>
      </p:graphicFrame>
      <p:sp>
        <p:nvSpPr>
          <p:cNvPr id="6" name="TextBox 5">
            <a:extLst>
              <a:ext uri="{FF2B5EF4-FFF2-40B4-BE49-F238E27FC236}">
                <a16:creationId xmlns:a16="http://schemas.microsoft.com/office/drawing/2014/main" id="{A841CB84-22C4-4A5E-8258-4DA5B2DA1B70}"/>
              </a:ext>
            </a:extLst>
          </p:cNvPr>
          <p:cNvSpPr txBox="1"/>
          <p:nvPr/>
        </p:nvSpPr>
        <p:spPr>
          <a:xfrm>
            <a:off x="838200" y="1411550"/>
            <a:ext cx="3733800" cy="369332"/>
          </a:xfrm>
          <a:prstGeom prst="rect">
            <a:avLst/>
          </a:prstGeom>
          <a:noFill/>
        </p:spPr>
        <p:txBody>
          <a:bodyPr wrap="square" rtlCol="0">
            <a:spAutoFit/>
          </a:bodyPr>
          <a:lstStyle/>
          <a:p>
            <a:r>
              <a:rPr lang="en-CA" dirty="0"/>
              <a:t>Parameters: (D = 100) </a:t>
            </a:r>
          </a:p>
        </p:txBody>
      </p:sp>
      <p:sp>
        <p:nvSpPr>
          <p:cNvPr id="7" name="TextBox 6">
            <a:extLst>
              <a:ext uri="{FF2B5EF4-FFF2-40B4-BE49-F238E27FC236}">
                <a16:creationId xmlns:a16="http://schemas.microsoft.com/office/drawing/2014/main" id="{3C5CA98D-986C-440F-BAA3-C99D66995BF1}"/>
              </a:ext>
            </a:extLst>
          </p:cNvPr>
          <p:cNvSpPr txBox="1"/>
          <p:nvPr/>
        </p:nvSpPr>
        <p:spPr>
          <a:xfrm>
            <a:off x="838200" y="2642641"/>
            <a:ext cx="3733800" cy="369332"/>
          </a:xfrm>
          <a:prstGeom prst="rect">
            <a:avLst/>
          </a:prstGeom>
          <a:noFill/>
        </p:spPr>
        <p:txBody>
          <a:bodyPr wrap="square" rtlCol="0">
            <a:spAutoFit/>
          </a:bodyPr>
          <a:lstStyle/>
          <a:p>
            <a:r>
              <a:rPr lang="en-CA" dirty="0"/>
              <a:t>Results:</a:t>
            </a:r>
          </a:p>
        </p:txBody>
      </p:sp>
      <p:sp>
        <p:nvSpPr>
          <p:cNvPr id="8" name="TextBox 7">
            <a:extLst>
              <a:ext uri="{FF2B5EF4-FFF2-40B4-BE49-F238E27FC236}">
                <a16:creationId xmlns:a16="http://schemas.microsoft.com/office/drawing/2014/main" id="{F10D8199-1FCE-49AA-9F37-B4EA721B48FA}"/>
              </a:ext>
            </a:extLst>
          </p:cNvPr>
          <p:cNvSpPr txBox="1"/>
          <p:nvPr/>
        </p:nvSpPr>
        <p:spPr>
          <a:xfrm>
            <a:off x="838200" y="5264457"/>
            <a:ext cx="10515600" cy="923330"/>
          </a:xfrm>
          <a:prstGeom prst="rect">
            <a:avLst/>
          </a:prstGeom>
          <a:noFill/>
        </p:spPr>
        <p:txBody>
          <a:bodyPr wrap="square" rtlCol="0">
            <a:spAutoFit/>
          </a:bodyPr>
          <a:lstStyle/>
          <a:p>
            <a:r>
              <a:rPr lang="en-CA" dirty="0"/>
              <a:t>Iterations:</a:t>
            </a:r>
          </a:p>
          <a:p>
            <a:r>
              <a:rPr lang="en-CA" dirty="0" err="1"/>
              <a:t>a</a:t>
            </a:r>
            <a:r>
              <a:rPr lang="en-CA" baseline="-25000" dirty="0" err="1"/>
              <a:t>k</a:t>
            </a:r>
            <a:r>
              <a:rPr lang="en-CA" dirty="0"/>
              <a:t>: 200.0000  200.0000  200.0000  200.0000  211.1486  218.0362  218.0362</a:t>
            </a:r>
          </a:p>
          <a:p>
            <a:r>
              <a:rPr lang="en-CA" dirty="0"/>
              <a:t>b</a:t>
            </a:r>
            <a:r>
              <a:rPr lang="en-CA" baseline="-25000" dirty="0"/>
              <a:t>k</a:t>
            </a:r>
            <a:r>
              <a:rPr lang="en-CA" dirty="0"/>
              <a:t>: 323.6000  276.4000  247.2152  229.1848  229.1848  229.1848  224.9260</a:t>
            </a:r>
          </a:p>
        </p:txBody>
      </p:sp>
    </p:spTree>
    <p:extLst>
      <p:ext uri="{BB962C8B-B14F-4D97-AF65-F5344CB8AC3E}">
        <p14:creationId xmlns:p14="http://schemas.microsoft.com/office/powerpoint/2010/main" val="554159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TotalTime>
  <Words>629</Words>
  <Application>Microsoft Office PowerPoint</Application>
  <PresentationFormat>Widescreen</PresentationFormat>
  <Paragraphs>161</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Attempt 1</vt:lpstr>
      <vt:lpstr>Attempt 1</vt:lpstr>
      <vt:lpstr>Attempt 2</vt:lpstr>
      <vt:lpstr>Attempt 2</vt:lpstr>
      <vt:lpstr>Attempt 3</vt:lpstr>
      <vt:lpstr>Attempt 3</vt:lpstr>
      <vt:lpstr>Attempt 4</vt:lpstr>
      <vt:lpstr>Attempt 4</vt:lpstr>
      <vt:lpstr>Attempt 5</vt:lpstr>
      <vt:lpstr>Attempt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Attempt 1</dc:title>
  <dc:creator>Park Jangwon</dc:creator>
  <cp:lastModifiedBy>Park Jangwon</cp:lastModifiedBy>
  <cp:revision>72</cp:revision>
  <dcterms:created xsi:type="dcterms:W3CDTF">2019-05-11T10:47:44Z</dcterms:created>
  <dcterms:modified xsi:type="dcterms:W3CDTF">2019-05-11T22:46:25Z</dcterms:modified>
</cp:coreProperties>
</file>