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82" r:id="rId5"/>
    <p:sldId id="259" r:id="rId6"/>
    <p:sldId id="273" r:id="rId7"/>
    <p:sldId id="261" r:id="rId8"/>
    <p:sldId id="264" r:id="rId9"/>
    <p:sldId id="266" r:id="rId10"/>
    <p:sldId id="267" r:id="rId11"/>
    <p:sldId id="268" r:id="rId12"/>
    <p:sldId id="270" r:id="rId13"/>
    <p:sldId id="260" r:id="rId14"/>
    <p:sldId id="276" r:id="rId15"/>
    <p:sldId id="272" r:id="rId16"/>
    <p:sldId id="277" r:id="rId17"/>
    <p:sldId id="278" r:id="rId18"/>
    <p:sldId id="275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CF4"/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A660-2FC5-4103-967E-B19F76250BE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7A9D5-A264-4B80-8400-78E45D66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tables of size 2 and 4 by two and gave them all to size 5 tables.</a:t>
            </a:r>
          </a:p>
          <a:p>
            <a:r>
              <a:rPr lang="en-CA" dirty="0"/>
              <a:t>Otherwise, the number of seats remain more or less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proportion of customer groups of size 5 who abandoned by roughly 13%</a:t>
            </a:r>
            <a:r>
              <a:rPr lang="en-US" dirty="0"/>
              <a:t> at a relatively small cost of losing 1.5% more of customer groups of size 3. The rest remains more or less the same.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4DD0F26-D398-4BA6-A21E-83AAEE59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2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Ideas for visualization:</a:t>
            </a:r>
          </a:p>
          <a:p>
            <a:r>
              <a:rPr lang="en-CA" sz="2400" dirty="0"/>
              <a:t>Baseline VNS iterations plot</a:t>
            </a:r>
          </a:p>
          <a:p>
            <a:r>
              <a:rPr lang="en-CA" sz="2400" dirty="0"/>
              <a:t>Golden section method curve (mean profit vs. number of seats curve)</a:t>
            </a:r>
          </a:p>
          <a:p>
            <a:r>
              <a:rPr lang="en-CA" sz="2400" dirty="0"/>
              <a:t>Distributions of profits (baseline and golden section results overlaid)</a:t>
            </a:r>
          </a:p>
          <a:p>
            <a:r>
              <a:rPr lang="en-CA" sz="2400" dirty="0"/>
              <a:t>Comparison table: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Comment on any differences in optimal profit, table arrangement, and seats</a:t>
            </a:r>
          </a:p>
          <a:p>
            <a:r>
              <a:rPr lang="en-CA" sz="2400" dirty="0"/>
              <a:t>Reach a conclusion about which approach is better</a:t>
            </a:r>
          </a:p>
          <a:p>
            <a:pPr marL="0" indent="0">
              <a:buNone/>
            </a:pPr>
            <a:r>
              <a:rPr lang="en-CA" sz="1400" dirty="0"/>
              <a:t>e.g. Use ‘</a:t>
            </a:r>
            <a:r>
              <a:rPr lang="en-CA" sz="1400" dirty="0" err="1">
                <a:solidFill>
                  <a:srgbClr val="F42CF4"/>
                </a:solidFill>
              </a:rPr>
              <a:t>OUTPUT_baselineVNS_no_reservation.mat</a:t>
            </a:r>
            <a:r>
              <a:rPr lang="en-CA" sz="1400" dirty="0"/>
              <a:t>’ and ‘</a:t>
            </a:r>
            <a:r>
              <a:rPr lang="en-CA" sz="1400" dirty="0" err="1">
                <a:solidFill>
                  <a:srgbClr val="F42CF4"/>
                </a:solidFill>
              </a:rPr>
              <a:t>Arrangement_baselineVNS_no_reservation.mat</a:t>
            </a:r>
            <a:r>
              <a:rPr lang="en-CA" sz="1400" dirty="0"/>
              <a:t>’ to see results of baseline VNS</a:t>
            </a: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67732"/>
              </p:ext>
            </p:extLst>
          </p:nvPr>
        </p:nvGraphicFramePr>
        <p:xfrm>
          <a:off x="1435100" y="3328136"/>
          <a:ext cx="9321799" cy="142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98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Baseline VNS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3A4B4E2-A12D-4E6B-A832-EB9BA7B41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0" y="1416368"/>
            <a:ext cx="634746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6285"/>
              </p:ext>
            </p:extLst>
          </p:nvPr>
        </p:nvGraphicFramePr>
        <p:xfrm>
          <a:off x="3709669" y="1587655"/>
          <a:ext cx="4772661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2157466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846581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Iteration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206.8898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8576310" y="536749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F66A-4DBE-46A3-A9CF-DB34D6B4F561}"/>
              </a:ext>
            </a:extLst>
          </p:cNvPr>
          <p:cNvSpPr txBox="1"/>
          <p:nvPr/>
        </p:nvSpPr>
        <p:spPr>
          <a:xfrm>
            <a:off x="8482330" y="305966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4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B39126D-C6B5-4E2C-A83A-56AB682D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66" y="1127760"/>
            <a:ext cx="10519634" cy="504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1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2725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$13,662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14 tables</a:t>
                      </a:r>
                    </a:p>
                    <a:p>
                      <a:pPr algn="ctr"/>
                      <a:r>
                        <a:rPr lang="en-CA" dirty="0"/>
                        <a:t>Size 3: 17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12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$13,781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93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Ideas</a:t>
            </a:r>
          </a:p>
          <a:p>
            <a:r>
              <a:rPr lang="en-CA" sz="2400" dirty="0"/>
              <a:t>Distributions of profits overlaid</a:t>
            </a:r>
          </a:p>
          <a:p>
            <a:r>
              <a:rPr lang="en-CA" sz="2400" dirty="0"/>
              <a:t>Comparison table</a:t>
            </a:r>
          </a:p>
          <a:p>
            <a:r>
              <a:rPr lang="en-CA" sz="2400" dirty="0"/>
              <a:t>Number of admitted groups by customer size</a:t>
            </a:r>
          </a:p>
          <a:p>
            <a:r>
              <a:rPr lang="en-CA" sz="2400" dirty="0"/>
              <a:t>Odds of abandonment by customer size</a:t>
            </a:r>
          </a:p>
          <a:p>
            <a:pPr marL="0" indent="0">
              <a:buNone/>
            </a:pPr>
            <a:r>
              <a:rPr lang="en-CA" sz="2400" dirty="0">
                <a:solidFill>
                  <a:schemeClr val="bg2">
                    <a:lumMod val="75000"/>
                  </a:schemeClr>
                </a:solidFill>
              </a:rPr>
              <a:t>(My guess is that more customer groups of size 5 are admitted while the rest remain more or less constant)</a:t>
            </a:r>
          </a:p>
          <a:p>
            <a:r>
              <a:rPr lang="en-CA" sz="2400" dirty="0"/>
              <a:t>Comment on the differences (profit, table arrangement, number of seats)</a:t>
            </a:r>
          </a:p>
          <a:p>
            <a:r>
              <a:rPr lang="en-CA" sz="2400" dirty="0"/>
              <a:t>Reach a conclusion about which policy is better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</p:spTree>
    <p:extLst>
      <p:ext uri="{BB962C8B-B14F-4D97-AF65-F5344CB8AC3E}">
        <p14:creationId xmlns:p14="http://schemas.microsoft.com/office/powerpoint/2010/main" val="69760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7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ACBD0354-8EBE-430F-B062-26548E50E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7645"/>
            <a:ext cx="10515600" cy="49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97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823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Policy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$13,781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Reservation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$13,865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19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11 tables</a:t>
                      </a:r>
                    </a:p>
                    <a:p>
                      <a:pPr algn="ctr"/>
                      <a:r>
                        <a:rPr lang="en-CA" dirty="0"/>
                        <a:t>Size 5: 15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2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DCD92A-7A22-4789-B7A9-52B9265D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608"/>
            <a:ext cx="6274008" cy="4705506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FEDC58-C562-4008-AF66-736ACB2E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91" y="1299608"/>
            <a:ext cx="6274009" cy="4705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A811AF-D1A8-451D-9ED2-A896B06F4A5B}"/>
              </a:ext>
            </a:extLst>
          </p:cNvPr>
          <p:cNvSpPr txBox="1"/>
          <p:nvPr/>
        </p:nvSpPr>
        <p:spPr>
          <a:xfrm>
            <a:off x="2491844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9E8A1-129D-4038-B018-BA723551899A}"/>
              </a:ext>
            </a:extLst>
          </p:cNvPr>
          <p:cNvSpPr txBox="1"/>
          <p:nvPr/>
        </p:nvSpPr>
        <p:spPr>
          <a:xfrm>
            <a:off x="8399678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32EE17-87DB-4B00-9B56-CD2CDBFE5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934"/>
            <a:ext cx="6190826" cy="46431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D46D61-0DA8-4170-BCF6-6167271C1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72" y="1257934"/>
            <a:ext cx="6190828" cy="46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9FECF4-9FC0-4462-A432-28E11A5F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8008DE-4DF9-4429-9ABF-0378FFA46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913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Limitation of baseline VNS</a:t>
            </a:r>
          </a:p>
          <a:p>
            <a:r>
              <a:rPr lang="en-CA" sz="2400" dirty="0"/>
              <a:t>The neighborhood size for </a:t>
            </a:r>
            <a:r>
              <a:rPr lang="en-CA" sz="2400" b="1" dirty="0"/>
              <a:t>adding/removing tables</a:t>
            </a:r>
            <a:r>
              <a:rPr lang="en-CA" sz="2400" dirty="0"/>
              <a:t> grows non-linearly. </a:t>
            </a:r>
            <a:r>
              <a:rPr lang="en-CA" sz="2400" dirty="0">
                <a:solidFill>
                  <a:schemeClr val="accent2"/>
                </a:solidFill>
              </a:rPr>
              <a:t>E.g.</a:t>
            </a:r>
            <a:endParaRPr lang="en-CA" sz="2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1 table: 4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2 tables: 4</a:t>
            </a:r>
            <a:r>
              <a:rPr lang="en-CA" sz="2000" baseline="30000" dirty="0">
                <a:solidFill>
                  <a:schemeClr val="accent2"/>
                </a:solidFill>
              </a:rPr>
              <a:t>2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Adding 3 tables: 4</a:t>
            </a:r>
            <a:r>
              <a:rPr lang="en-CA" sz="2000" baseline="30000" dirty="0">
                <a:solidFill>
                  <a:schemeClr val="accent2"/>
                </a:solidFill>
              </a:rPr>
              <a:t>3</a:t>
            </a:r>
            <a:r>
              <a:rPr lang="en-CA" sz="2000" dirty="0">
                <a:solidFill>
                  <a:schemeClr val="accent2"/>
                </a:solidFill>
              </a:rPr>
              <a:t> neighbors</a:t>
            </a:r>
          </a:p>
          <a:p>
            <a:pPr marL="0" indent="0" algn="ctr">
              <a:buNone/>
            </a:pPr>
            <a:r>
              <a:rPr lang="en-CA" sz="2000" dirty="0">
                <a:solidFill>
                  <a:schemeClr val="accent2"/>
                </a:solidFill>
              </a:rPr>
              <a:t>…</a:t>
            </a:r>
          </a:p>
          <a:p>
            <a:r>
              <a:rPr lang="en-CA" sz="2400" dirty="0"/>
              <a:t>Costly to check a sufficiently large number of neighbors.</a:t>
            </a:r>
          </a:p>
          <a:p>
            <a:r>
              <a:rPr lang="en-CA" sz="2400" dirty="0"/>
              <a:t>Limiting the neighborhood size will likely lead to suboptimal profit.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708</Words>
  <Application>Microsoft Office PowerPoint</Application>
  <PresentationFormat>Widescreen</PresentationFormat>
  <Paragraphs>173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Restaurant Design</vt:lpstr>
      <vt:lpstr>Problem Description</vt:lpstr>
      <vt:lpstr>PowerPoint Presentation</vt:lpstr>
      <vt:lpstr>PowerPoint Presentation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Park Jangwon</cp:lastModifiedBy>
  <cp:revision>69</cp:revision>
  <dcterms:created xsi:type="dcterms:W3CDTF">2019-05-21T13:32:52Z</dcterms:created>
  <dcterms:modified xsi:type="dcterms:W3CDTF">2019-05-27T07:40:46Z</dcterms:modified>
</cp:coreProperties>
</file>