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83" r:id="rId3"/>
    <p:sldId id="284" r:id="rId4"/>
    <p:sldId id="285" r:id="rId5"/>
    <p:sldId id="286" r:id="rId6"/>
    <p:sldId id="257" r:id="rId7"/>
    <p:sldId id="287" r:id="rId8"/>
    <p:sldId id="293" r:id="rId9"/>
    <p:sldId id="294" r:id="rId10"/>
    <p:sldId id="295" r:id="rId11"/>
    <p:sldId id="296" r:id="rId12"/>
    <p:sldId id="288" r:id="rId13"/>
    <p:sldId id="289" r:id="rId14"/>
    <p:sldId id="292" r:id="rId15"/>
    <p:sldId id="297" r:id="rId16"/>
    <p:sldId id="258" r:id="rId17"/>
    <p:sldId id="282" r:id="rId18"/>
    <p:sldId id="290" r:id="rId19"/>
    <p:sldId id="291" r:id="rId20"/>
    <p:sldId id="301" r:id="rId21"/>
    <p:sldId id="302" r:id="rId22"/>
    <p:sldId id="303" r:id="rId23"/>
    <p:sldId id="304" r:id="rId24"/>
    <p:sldId id="273" r:id="rId25"/>
    <p:sldId id="261" r:id="rId26"/>
    <p:sldId id="264" r:id="rId27"/>
    <p:sldId id="266" r:id="rId28"/>
    <p:sldId id="267" r:id="rId29"/>
    <p:sldId id="268" r:id="rId30"/>
    <p:sldId id="270" r:id="rId31"/>
    <p:sldId id="276" r:id="rId32"/>
    <p:sldId id="272" r:id="rId33"/>
    <p:sldId id="277" r:id="rId34"/>
    <p:sldId id="278" r:id="rId35"/>
    <p:sldId id="279" r:id="rId36"/>
    <p:sldId id="280" r:id="rId37"/>
    <p:sldId id="281" r:id="rId38"/>
    <p:sldId id="305" r:id="rId39"/>
    <p:sldId id="29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CF4"/>
    <a:srgbClr val="1DFF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2A660-2FC5-4103-967E-B19F76250BEA}" type="datetimeFigureOut">
              <a:rPr lang="en-US" smtClean="0"/>
              <a:t>5/28/2019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A9D5-A264-4B80-8400-78E45D6652AF}" type="slidenum">
              <a:rPr lang="en-US" smtClean="0"/>
              <a:t>‹#›</a:t>
            </a:fld>
            <a:endParaRPr lang="en-US"/>
          </a:p>
        </p:txBody>
      </p:sp>
    </p:spTree>
    <p:extLst>
      <p:ext uri="{BB962C8B-B14F-4D97-AF65-F5344CB8AC3E}">
        <p14:creationId xmlns:p14="http://schemas.microsoft.com/office/powerpoint/2010/main" val="278365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problem definition we have only one objective: maximize the profit</a:t>
            </a:r>
          </a:p>
          <a:p>
            <a:r>
              <a:rPr lang="en-US" dirty="0"/>
              <a:t>The mean profit we get for a day is the best proxy of the total profits in a week or a month. We have already seen that the distribution of the profit is unimodal, so the mean is a good indicator.</a:t>
            </a:r>
          </a:p>
          <a:p>
            <a:endParaRPr lang="en-US" dirty="0"/>
          </a:p>
          <a:p>
            <a:r>
              <a:rPr lang="en-US" dirty="0"/>
              <a:t>In the long-run the number of abandonments could impact the business. The unserved customers are clearly unsatisfied and they may not want to visit again the restaurant in the future. Therefore, we also analyze the impact of the different table arrangements and seating policies in the number of abandonments. A high number of abandonments will impact negatively our future demand.</a:t>
            </a:r>
          </a:p>
          <a:p>
            <a:endParaRPr lang="en-US" dirty="0"/>
          </a:p>
          <a:p>
            <a:r>
              <a:rPr lang="en-US" dirty="0"/>
              <a:t>As there’s no clear way to compare profit &amp; abandonments, epsilon constrained optimization could be a good option. But first, we need to analyze the trade-offs between profit and abandonments. Then we can impose an upper bound for the abandonments.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19</a:t>
            </a:fld>
            <a:endParaRPr lang="en-US"/>
          </a:p>
        </p:txBody>
      </p:sp>
    </p:spTree>
    <p:extLst>
      <p:ext uri="{BB962C8B-B14F-4D97-AF65-F5344CB8AC3E}">
        <p14:creationId xmlns:p14="http://schemas.microsoft.com/office/powerpoint/2010/main" val="232873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20</a:t>
            </a:fld>
            <a:endParaRPr lang="en-US"/>
          </a:p>
        </p:txBody>
      </p:sp>
    </p:spTree>
    <p:extLst>
      <p:ext uri="{BB962C8B-B14F-4D97-AF65-F5344CB8AC3E}">
        <p14:creationId xmlns:p14="http://schemas.microsoft.com/office/powerpoint/2010/main" val="409775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21</a:t>
            </a:fld>
            <a:endParaRPr lang="en-US"/>
          </a:p>
        </p:txBody>
      </p:sp>
    </p:spTree>
    <p:extLst>
      <p:ext uri="{BB962C8B-B14F-4D97-AF65-F5344CB8AC3E}">
        <p14:creationId xmlns:p14="http://schemas.microsoft.com/office/powerpoint/2010/main" val="355437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22</a:t>
            </a:fld>
            <a:endParaRPr lang="en-US"/>
          </a:p>
        </p:txBody>
      </p:sp>
    </p:spTree>
    <p:extLst>
      <p:ext uri="{BB962C8B-B14F-4D97-AF65-F5344CB8AC3E}">
        <p14:creationId xmlns:p14="http://schemas.microsoft.com/office/powerpoint/2010/main" val="286411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23</a:t>
            </a:fld>
            <a:endParaRPr lang="en-US"/>
          </a:p>
        </p:txBody>
      </p:sp>
    </p:spTree>
    <p:extLst>
      <p:ext uri="{BB962C8B-B14F-4D97-AF65-F5344CB8AC3E}">
        <p14:creationId xmlns:p14="http://schemas.microsoft.com/office/powerpoint/2010/main" val="178232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tables of size 2 and 4 by two and gave them all to size 5 tables.</a:t>
            </a:r>
          </a:p>
          <a:p>
            <a:r>
              <a:rPr lang="en-CA" dirty="0"/>
              <a:t>Otherwise, the number of seats remain more or less the same.</a:t>
            </a:r>
            <a:endParaRPr lang="en-US" dirty="0"/>
          </a:p>
        </p:txBody>
      </p:sp>
      <p:sp>
        <p:nvSpPr>
          <p:cNvPr id="4" name="Slide Number Placeholder 3"/>
          <p:cNvSpPr>
            <a:spLocks noGrp="1"/>
          </p:cNvSpPr>
          <p:nvPr>
            <p:ph type="sldNum" sz="quarter" idx="5"/>
          </p:nvPr>
        </p:nvSpPr>
        <p:spPr/>
        <p:txBody>
          <a:bodyPr/>
          <a:lstStyle/>
          <a:p>
            <a:fld id="{F337A9D5-A264-4B80-8400-78E45D6652AF}" type="slidenum">
              <a:rPr lang="en-US" smtClean="0"/>
              <a:t>36</a:t>
            </a:fld>
            <a:endParaRPr lang="en-US"/>
          </a:p>
        </p:txBody>
      </p:sp>
    </p:spTree>
    <p:extLst>
      <p:ext uri="{BB962C8B-B14F-4D97-AF65-F5344CB8AC3E}">
        <p14:creationId xmlns:p14="http://schemas.microsoft.com/office/powerpoint/2010/main" val="4406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proportion of customer groups of size 5 who abandoned by roughly 13%</a:t>
            </a:r>
            <a:r>
              <a:rPr lang="en-US" dirty="0"/>
              <a:t> at a relatively small cost of losing 1.5% more of customer groups of size 3. The rest remains more or less the same.</a:t>
            </a:r>
            <a:endParaRPr lang="en-CA" dirty="0"/>
          </a:p>
        </p:txBody>
      </p:sp>
      <p:sp>
        <p:nvSpPr>
          <p:cNvPr id="4" name="Slide Number Placeholder 3"/>
          <p:cNvSpPr>
            <a:spLocks noGrp="1"/>
          </p:cNvSpPr>
          <p:nvPr>
            <p:ph type="sldNum" sz="quarter" idx="5"/>
          </p:nvPr>
        </p:nvSpPr>
        <p:spPr/>
        <p:txBody>
          <a:bodyPr/>
          <a:lstStyle/>
          <a:p>
            <a:fld id="{F337A9D5-A264-4B80-8400-78E45D6652AF}" type="slidenum">
              <a:rPr lang="en-US" smtClean="0"/>
              <a:t>37</a:t>
            </a:fld>
            <a:endParaRPr lang="en-US"/>
          </a:p>
        </p:txBody>
      </p:sp>
    </p:spTree>
    <p:extLst>
      <p:ext uri="{BB962C8B-B14F-4D97-AF65-F5344CB8AC3E}">
        <p14:creationId xmlns:p14="http://schemas.microsoft.com/office/powerpoint/2010/main" val="34290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53100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9482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04850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9847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17495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98988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BFB83-AAA2-427D-8458-5FB692FCFF84}"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89790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BFB83-AAA2-427D-8458-5FB692FCFF84}"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49778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FB83-AAA2-427D-8458-5FB692FCFF84}"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1282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76254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10380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FB83-AAA2-427D-8458-5FB692FCFF84}"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BCAD-B2B4-4479-9ADA-60455B8DAEAE}" type="slidenum">
              <a:rPr lang="en-US" smtClean="0"/>
              <a:t>‹#›</a:t>
            </a:fld>
            <a:endParaRPr lang="en-US"/>
          </a:p>
        </p:txBody>
      </p:sp>
    </p:spTree>
    <p:extLst>
      <p:ext uri="{BB962C8B-B14F-4D97-AF65-F5344CB8AC3E}">
        <p14:creationId xmlns:p14="http://schemas.microsoft.com/office/powerpoint/2010/main" val="3298364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a:t>Restaurant Design</a:t>
            </a:r>
            <a:endParaRPr lang="en-US" dirty="0"/>
          </a:p>
        </p:txBody>
      </p:sp>
      <p:sp>
        <p:nvSpPr>
          <p:cNvPr id="3" name="Subtitle 2">
            <a:extLst>
              <a:ext uri="{FF2B5EF4-FFF2-40B4-BE49-F238E27FC236}">
                <a16:creationId xmlns:a16="http://schemas.microsoft.com/office/drawing/2014/main" id="{82FA86D0-24A4-4C1F-9CA6-6A3D02CD7BAF}"/>
              </a:ext>
            </a:extLst>
          </p:cNvPr>
          <p:cNvSpPr>
            <a:spLocks noGrp="1"/>
          </p:cNvSpPr>
          <p:nvPr>
            <p:ph type="subTitle" idx="1"/>
          </p:nvPr>
        </p:nvSpPr>
        <p:spPr>
          <a:xfrm>
            <a:off x="2370667" y="4670258"/>
            <a:ext cx="5293449" cy="1371405"/>
          </a:xfrm>
        </p:spPr>
        <p:txBody>
          <a:bodyPr>
            <a:normAutofit/>
          </a:bodyPr>
          <a:lstStyle/>
          <a:p>
            <a:pPr algn="l"/>
            <a:r>
              <a:rPr lang="en-CA" sz="1100" b="1" u="sng"/>
              <a:t>Group 2</a:t>
            </a:r>
          </a:p>
          <a:p>
            <a:pPr algn="l"/>
            <a:r>
              <a:rPr lang="en-CA" sz="1100"/>
              <a:t>Caio Beojone</a:t>
            </a:r>
          </a:p>
          <a:p>
            <a:pPr algn="l"/>
            <a:r>
              <a:rPr lang="en-CA" sz="1100"/>
              <a:t>Murat Genc</a:t>
            </a:r>
          </a:p>
          <a:p>
            <a:pPr algn="l"/>
            <a:r>
              <a:rPr lang="en-CA" sz="1100"/>
              <a:t>Marti Montesinos</a:t>
            </a:r>
          </a:p>
          <a:p>
            <a:pPr algn="l"/>
            <a:r>
              <a:rPr lang="en-CA" sz="1100"/>
              <a:t>Jangwon Park</a:t>
            </a:r>
            <a:endParaRPr lang="en-US" sz="1100" dirty="0"/>
          </a:p>
        </p:txBody>
      </p:sp>
      <p:pic>
        <p:nvPicPr>
          <p:cNvPr id="7" name="Graphic 6" descr="Fork and knife">
            <a:extLst>
              <a:ext uri="{FF2B5EF4-FFF2-40B4-BE49-F238E27FC236}">
                <a16:creationId xmlns:a16="http://schemas.microsoft.com/office/drawing/2014/main" id="{8428DE4A-00D0-4F03-A149-E66F80A42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5086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Tree>
    <p:extLst>
      <p:ext uri="{BB962C8B-B14F-4D97-AF65-F5344CB8AC3E}">
        <p14:creationId xmlns:p14="http://schemas.microsoft.com/office/powerpoint/2010/main" val="22098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
        <p:nvSpPr>
          <p:cNvPr id="7" name="Rectangle: Rounded Corners 8">
            <a:extLst>
              <a:ext uri="{FF2B5EF4-FFF2-40B4-BE49-F238E27FC236}">
                <a16:creationId xmlns:a16="http://schemas.microsoft.com/office/drawing/2014/main" id="{B864C251-C64B-9647-9BDE-19EFFEE0B60F}"/>
              </a:ext>
            </a:extLst>
          </p:cNvPr>
          <p:cNvSpPr/>
          <p:nvPr/>
        </p:nvSpPr>
        <p:spPr>
          <a:xfrm>
            <a:off x="1873405" y="5140711"/>
            <a:ext cx="4282068" cy="434899"/>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442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Initial approach:</a:t>
            </a:r>
          </a:p>
          <a:p>
            <a:pPr lvl="1"/>
            <a:r>
              <a:rPr lang="en-CA" sz="2000" dirty="0"/>
              <a:t>First-come, First-served basis</a:t>
            </a:r>
          </a:p>
        </p:txBody>
      </p:sp>
      <p:pic>
        <p:nvPicPr>
          <p:cNvPr id="4" name="Picture 3">
            <a:extLst>
              <a:ext uri="{FF2B5EF4-FFF2-40B4-BE49-F238E27FC236}">
                <a16:creationId xmlns:a16="http://schemas.microsoft.com/office/drawing/2014/main" id="{E69B5CD5-57DF-A043-8C11-AF2895189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566" y="2067152"/>
            <a:ext cx="7438867" cy="4758309"/>
          </a:xfrm>
          <a:prstGeom prst="rect">
            <a:avLst/>
          </a:prstGeom>
        </p:spPr>
      </p:pic>
    </p:spTree>
    <p:extLst>
      <p:ext uri="{BB962C8B-B14F-4D97-AF65-F5344CB8AC3E}">
        <p14:creationId xmlns:p14="http://schemas.microsoft.com/office/powerpoint/2010/main" val="394646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599" y="1380450"/>
            <a:ext cx="3838575" cy="4948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Modified approach:</a:t>
            </a:r>
          </a:p>
          <a:p>
            <a:pPr lvl="1">
              <a:lnSpc>
                <a:spcPct val="100000"/>
              </a:lnSpc>
            </a:pPr>
            <a:r>
              <a:rPr lang="en-CA" sz="2000" dirty="0"/>
              <a:t>Reservation Policy</a:t>
            </a:r>
          </a:p>
          <a:p>
            <a:pPr lvl="1">
              <a:lnSpc>
                <a:spcPct val="100000"/>
              </a:lnSpc>
            </a:pPr>
            <a:r>
              <a:rPr lang="en-CA" sz="2000" dirty="0"/>
              <a:t>Consisting the reservation of a table (size n) to a group (size n)</a:t>
            </a:r>
          </a:p>
          <a:p>
            <a:pPr lvl="1">
              <a:lnSpc>
                <a:spcPct val="100000"/>
              </a:lnSpc>
            </a:pPr>
            <a:r>
              <a:rPr lang="en-CA" sz="2000" dirty="0"/>
              <a:t>First-come, first-served policy except the “prioritized customers” </a:t>
            </a:r>
          </a:p>
        </p:txBody>
      </p:sp>
      <p:pic>
        <p:nvPicPr>
          <p:cNvPr id="55" name="Picture 54">
            <a:extLst>
              <a:ext uri="{FF2B5EF4-FFF2-40B4-BE49-F238E27FC236}">
                <a16:creationId xmlns:a16="http://schemas.microsoft.com/office/drawing/2014/main" id="{6980704D-E096-8541-8F9A-7431FBD2A993}"/>
              </a:ext>
            </a:extLst>
          </p:cNvPr>
          <p:cNvPicPr>
            <a:picLocks noChangeAspect="1"/>
          </p:cNvPicPr>
          <p:nvPr/>
        </p:nvPicPr>
        <p:blipFill rotWithShape="1">
          <a:blip r:embed="rId3">
            <a:extLst>
              <a:ext uri="{28A0092B-C50C-407E-A947-70E740481C1C}">
                <a14:useLocalDpi xmlns:a14="http://schemas.microsoft.com/office/drawing/2010/main" val="0"/>
              </a:ext>
            </a:extLst>
          </a:blip>
          <a:srcRect l="3069" t="1369" r="2563" b="2583"/>
          <a:stretch/>
        </p:blipFill>
        <p:spPr>
          <a:xfrm>
            <a:off x="4873214" y="1032878"/>
            <a:ext cx="7318786" cy="5644056"/>
          </a:xfrm>
          <a:prstGeom prst="rect">
            <a:avLst/>
          </a:prstGeom>
        </p:spPr>
      </p:pic>
    </p:spTree>
    <p:extLst>
      <p:ext uri="{BB962C8B-B14F-4D97-AF65-F5344CB8AC3E}">
        <p14:creationId xmlns:p14="http://schemas.microsoft.com/office/powerpoint/2010/main" val="10482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Method:</a:t>
            </a:r>
          </a:p>
          <a:p>
            <a:pPr lvl="1"/>
            <a:r>
              <a:rPr lang="en-CA" sz="2000" dirty="0"/>
              <a:t>Control Variate;</a:t>
            </a:r>
          </a:p>
          <a:p>
            <a:pPr lvl="1"/>
            <a:r>
              <a:rPr lang="en-CA" sz="2000" dirty="0"/>
              <a:t>Number of groups that arrived;</a:t>
            </a:r>
          </a:p>
          <a:p>
            <a:r>
              <a:rPr lang="en-CA" sz="2400" dirty="0"/>
              <a:t>Usual number of runs: 100 (minimum accepted);</a:t>
            </a:r>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Variance Reduction</a:t>
            </a:r>
            <a:endParaRPr lang="en-US" sz="3600" dirty="0"/>
          </a:p>
        </p:txBody>
      </p:sp>
      <p:pic>
        <p:nvPicPr>
          <p:cNvPr id="6" name="Picture 5"/>
          <p:cNvPicPr>
            <a:picLocks noChangeAspect="1"/>
          </p:cNvPicPr>
          <p:nvPr/>
        </p:nvPicPr>
        <p:blipFill>
          <a:blip r:embed="rId3"/>
          <a:stretch>
            <a:fillRect/>
          </a:stretch>
        </p:blipFill>
        <p:spPr>
          <a:xfrm>
            <a:off x="1107768" y="2828298"/>
            <a:ext cx="4856251" cy="3240000"/>
          </a:xfrm>
          <a:prstGeom prst="rect">
            <a:avLst/>
          </a:prstGeom>
        </p:spPr>
      </p:pic>
      <p:pic>
        <p:nvPicPr>
          <p:cNvPr id="10" name="Picture 9"/>
          <p:cNvPicPr>
            <a:picLocks noChangeAspect="1"/>
          </p:cNvPicPr>
          <p:nvPr/>
        </p:nvPicPr>
        <p:blipFill>
          <a:blip r:embed="rId4"/>
          <a:stretch>
            <a:fillRect/>
          </a:stretch>
        </p:blipFill>
        <p:spPr>
          <a:xfrm>
            <a:off x="5964019" y="2828298"/>
            <a:ext cx="4856250" cy="3240000"/>
          </a:xfrm>
          <a:prstGeom prst="rect">
            <a:avLst/>
          </a:prstGeom>
        </p:spPr>
      </p:pic>
    </p:spTree>
    <p:extLst>
      <p:ext uri="{BB962C8B-B14F-4D97-AF65-F5344CB8AC3E}">
        <p14:creationId xmlns:p14="http://schemas.microsoft.com/office/powerpoint/2010/main" val="52932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Table arrangement:</a:t>
            </a:r>
          </a:p>
          <a:p>
            <a:pPr lvl="1"/>
            <a:r>
              <a:rPr lang="en-CA" sz="2000" dirty="0"/>
              <a:t>200 seats;</a:t>
            </a:r>
          </a:p>
          <a:p>
            <a:pPr lvl="1"/>
            <a:r>
              <a:rPr lang="en-CA" sz="2000" dirty="0"/>
              <a:t>40 tables size 5;</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Simulation results</a:t>
            </a:r>
            <a:endParaRPr lang="en-US" sz="3600" dirty="0"/>
          </a:p>
        </p:txBody>
      </p:sp>
      <p:pic>
        <p:nvPicPr>
          <p:cNvPr id="2" name="Picture 1"/>
          <p:cNvPicPr>
            <a:picLocks noChangeAspect="1"/>
          </p:cNvPicPr>
          <p:nvPr/>
        </p:nvPicPr>
        <p:blipFill>
          <a:blip r:embed="rId3"/>
          <a:stretch>
            <a:fillRect/>
          </a:stretch>
        </p:blipFill>
        <p:spPr>
          <a:xfrm>
            <a:off x="-55231" y="2980415"/>
            <a:ext cx="4046880" cy="2700000"/>
          </a:xfrm>
          <a:prstGeom prst="rect">
            <a:avLst/>
          </a:prstGeom>
        </p:spPr>
      </p:pic>
      <p:pic>
        <p:nvPicPr>
          <p:cNvPr id="9" name="Picture 8"/>
          <p:cNvPicPr>
            <a:picLocks noChangeAspect="1"/>
          </p:cNvPicPr>
          <p:nvPr/>
        </p:nvPicPr>
        <p:blipFill>
          <a:blip r:embed="rId4"/>
          <a:stretch>
            <a:fillRect/>
          </a:stretch>
        </p:blipFill>
        <p:spPr>
          <a:xfrm>
            <a:off x="8038529" y="2980415"/>
            <a:ext cx="4046882" cy="2700000"/>
          </a:xfrm>
          <a:prstGeom prst="rect">
            <a:avLst/>
          </a:prstGeom>
        </p:spPr>
      </p:pic>
      <p:pic>
        <p:nvPicPr>
          <p:cNvPr id="10" name="Picture 9"/>
          <p:cNvPicPr>
            <a:picLocks noChangeAspect="1"/>
          </p:cNvPicPr>
          <p:nvPr/>
        </p:nvPicPr>
        <p:blipFill>
          <a:blip r:embed="rId5"/>
          <a:stretch>
            <a:fillRect/>
          </a:stretch>
        </p:blipFill>
        <p:spPr>
          <a:xfrm>
            <a:off x="3991649" y="2980415"/>
            <a:ext cx="4046880" cy="2700000"/>
          </a:xfrm>
          <a:prstGeom prst="rect">
            <a:avLst/>
          </a:prstGeom>
        </p:spPr>
      </p:pic>
    </p:spTree>
    <p:extLst>
      <p:ext uri="{BB962C8B-B14F-4D97-AF65-F5344CB8AC3E}">
        <p14:creationId xmlns:p14="http://schemas.microsoft.com/office/powerpoint/2010/main" val="283521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generated with very high confidence">
            <a:extLst>
              <a:ext uri="{FF2B5EF4-FFF2-40B4-BE49-F238E27FC236}">
                <a16:creationId xmlns:a16="http://schemas.microsoft.com/office/drawing/2014/main" id="{9432EE17-87DB-4B00-9B56-CD2CDBFE5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7934"/>
            <a:ext cx="6190826" cy="4643120"/>
          </a:xfrm>
        </p:spPr>
      </p:pic>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12" name="Picture 11" descr="A screenshot of a cell phone&#10;&#10;Description generated with very high confidence">
            <a:extLst>
              <a:ext uri="{FF2B5EF4-FFF2-40B4-BE49-F238E27FC236}">
                <a16:creationId xmlns:a16="http://schemas.microsoft.com/office/drawing/2014/main" id="{7BD46D61-0DA8-4170-BCF6-6167271C1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172" y="1257934"/>
            <a:ext cx="6190828" cy="4643121"/>
          </a:xfrm>
          <a:prstGeom prst="rect">
            <a:avLst/>
          </a:prstGeom>
        </p:spPr>
      </p:pic>
    </p:spTree>
    <p:extLst>
      <p:ext uri="{BB962C8B-B14F-4D97-AF65-F5344CB8AC3E}">
        <p14:creationId xmlns:p14="http://schemas.microsoft.com/office/powerpoint/2010/main" val="42592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6" name="Content Placeholder 5" descr="A screenshot of a cell phone&#10;&#10;Description generated with very high confidence">
            <a:extLst>
              <a:ext uri="{FF2B5EF4-FFF2-40B4-BE49-F238E27FC236}">
                <a16:creationId xmlns:a16="http://schemas.microsoft.com/office/drawing/2014/main" id="{399FECF4-9FC0-4462-A432-28E11A5F98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6096000" cy="4572000"/>
          </a:xfrm>
        </p:spPr>
      </p:pic>
      <p:pic>
        <p:nvPicPr>
          <p:cNvPr id="8" name="Picture 7" descr="A screenshot of a cell phone&#10;&#10;Description generated with very high confidence">
            <a:extLst>
              <a:ext uri="{FF2B5EF4-FFF2-40B4-BE49-F238E27FC236}">
                <a16:creationId xmlns:a16="http://schemas.microsoft.com/office/drawing/2014/main" id="{4F8008DE-4DF9-4429-9ABF-0378FFA46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43000"/>
            <a:ext cx="6096000" cy="4572000"/>
          </a:xfrm>
          <a:prstGeom prst="rect">
            <a:avLst/>
          </a:prstGeom>
        </p:spPr>
      </p:pic>
    </p:spTree>
    <p:extLst>
      <p:ext uri="{BB962C8B-B14F-4D97-AF65-F5344CB8AC3E}">
        <p14:creationId xmlns:p14="http://schemas.microsoft.com/office/powerpoint/2010/main" val="2278741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EF65AA-5892-404D-82FC-C9F1A634C4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8201" y="2743200"/>
            <a:ext cx="1413668" cy="1413668"/>
          </a:xfrm>
          <a:prstGeom prst="rect">
            <a:avLst/>
          </a:prstGeom>
        </p:spPr>
      </p:pic>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Optimization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08808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r>
                  <a:rPr lang="en-CA" sz="2400" dirty="0"/>
                  <a:t>Decision variables</a:t>
                </a:r>
              </a:p>
              <a:p>
                <a:pPr lvl="1">
                  <a:lnSpc>
                    <a:spcPct val="150000"/>
                  </a:lnSpc>
                </a:pPr>
                <a:r>
                  <a:rPr lang="en-US" sz="2000" dirty="0"/>
                  <a:t>Number of tables of each type: </a:t>
                </a:r>
                <a14:m>
                  <m:oMath xmlns:m="http://schemas.openxmlformats.org/officeDocument/2006/math">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𝟒</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𝟓</m:t>
                        </m:r>
                      </m:sub>
                    </m:sSub>
                    <m:r>
                      <a:rPr lang="en-US" sz="2000" b="1" i="1" smtClean="0">
                        <a:latin typeface="Cambria Math" panose="02040503050406030204" pitchFamily="18" charset="0"/>
                      </a:rPr>
                      <m:t>]</m:t>
                    </m:r>
                  </m:oMath>
                </a14:m>
                <a:r>
                  <a:rPr lang="en-US" sz="2000" b="1" dirty="0"/>
                  <a:t> </a:t>
                </a:r>
                <a:endParaRPr lang="en-US" sz="1600" b="1" dirty="0"/>
              </a:p>
              <a:p>
                <a:pPr lvl="1">
                  <a:lnSpc>
                    <a:spcPct val="150000"/>
                  </a:lnSpc>
                  <a:buFont typeface="Wingdings" panose="05000000000000000000" pitchFamily="2" charset="2"/>
                  <a:buChar char="Ø"/>
                </a:pPr>
                <a:r>
                  <a:rPr lang="en-US" sz="2000" dirty="0"/>
                  <a:t>Seating policy for arriving customers is fixed</a:t>
                </a:r>
              </a:p>
              <a:p>
                <a:pPr marL="457200" lvl="1" indent="0">
                  <a:lnSpc>
                    <a:spcPct val="150000"/>
                  </a:lnSpc>
                  <a:buNone/>
                </a:pPr>
                <a:endParaRPr lang="en-US" sz="2000" dirty="0"/>
              </a:p>
              <a:p>
                <a:r>
                  <a:rPr lang="en-CA" sz="2400" dirty="0"/>
                  <a:t>Single-objective function: </a:t>
                </a:r>
                <a14:m>
                  <m:oMath xmlns:m="http://schemas.openxmlformats.org/officeDocument/2006/math">
                    <m:r>
                      <a:rPr lang="en-US" sz="2400" b="1" i="1">
                        <a:latin typeface="Cambria Math" panose="02040503050406030204" pitchFamily="18" charset="0"/>
                      </a:rPr>
                      <m:t>𝒎𝒂𝒙</m:t>
                    </m:r>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𝑷𝒓𝒐𝒇𝒊𝒕</m:t>
                        </m:r>
                      </m:e>
                    </m:acc>
                  </m:oMath>
                </a14:m>
                <a:endParaRPr lang="en-CA" sz="2400" dirty="0"/>
              </a:p>
              <a:p>
                <a:pPr lvl="1">
                  <a:lnSpc>
                    <a:spcPct val="150000"/>
                  </a:lnSpc>
                </a:pPr>
                <a:r>
                  <a:rPr lang="en-CA" sz="2000" dirty="0"/>
                  <a:t>Customer revenues – Operation costs</a:t>
                </a:r>
              </a:p>
              <a:p>
                <a:pPr lvl="1">
                  <a:lnSpc>
                    <a:spcPct val="150000"/>
                  </a:lnSpc>
                  <a:buFont typeface="Wingdings" panose="05000000000000000000" pitchFamily="2" charset="2"/>
                  <a:buChar char="Ø"/>
                </a:pPr>
                <a:r>
                  <a:rPr lang="en-US" sz="2000" dirty="0"/>
                  <a:t> Other indicators may impact the long-term profit </a:t>
                </a:r>
              </a:p>
              <a:p>
                <a:pPr lvl="2">
                  <a:lnSpc>
                    <a:spcPct val="150000"/>
                  </a:lnSpc>
                </a:pPr>
                <a:r>
                  <a:rPr lang="en-US" sz="1600" dirty="0"/>
                  <a:t>e.g.         </a:t>
                </a:r>
                <a:r>
                  <a:rPr lang="en-US" sz="1600" b="1" dirty="0"/>
                  <a:t>abandonments</a:t>
                </a:r>
                <a:r>
                  <a:rPr lang="en-US" sz="1600" dirty="0"/>
                  <a:t>    </a:t>
                </a:r>
                <a:r>
                  <a:rPr lang="en-US" sz="1600" dirty="0">
                    <a:sym typeface="Wingdings" panose="05000000000000000000" pitchFamily="2" charset="2"/>
                  </a:rPr>
                  <a:t>       customer satisfaction            Future demand</a:t>
                </a:r>
              </a:p>
              <a:p>
                <a:pPr lvl="2">
                  <a:lnSpc>
                    <a:spcPct val="150000"/>
                  </a:lnSpc>
                </a:pPr>
                <a:r>
                  <a:rPr lang="en-US" sz="1600" dirty="0"/>
                  <a:t>Approach: sensitivity analysis (&amp; </a:t>
                </a:r>
                <a:r>
                  <a:rPr lang="el-GR" sz="1600" dirty="0"/>
                  <a:t>ε</a:t>
                </a:r>
                <a:r>
                  <a:rPr lang="en-US" sz="1600" dirty="0"/>
                  <a:t>-constrained opt)</a:t>
                </a:r>
                <a:endParaRPr lang="en-US" sz="2000" dirty="0"/>
              </a:p>
              <a:p>
                <a:pPr lvl="1"/>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799"/>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Problem Description</a:t>
            </a:r>
            <a:endParaRPr lang="en-US" sz="3600" dirty="0"/>
          </a:p>
        </p:txBody>
      </p:sp>
      <p:sp>
        <p:nvSpPr>
          <p:cNvPr id="6" name="Arrow: Down 5">
            <a:extLst>
              <a:ext uri="{FF2B5EF4-FFF2-40B4-BE49-F238E27FC236}">
                <a16:creationId xmlns:a16="http://schemas.microsoft.com/office/drawing/2014/main" id="{1577CF60-6FED-4C1D-9B6E-3047A5893A6F}"/>
              </a:ext>
            </a:extLst>
          </p:cNvPr>
          <p:cNvSpPr/>
          <p:nvPr/>
        </p:nvSpPr>
        <p:spPr>
          <a:xfrm>
            <a:off x="45148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Arrow: Down 6">
            <a:extLst>
              <a:ext uri="{FF2B5EF4-FFF2-40B4-BE49-F238E27FC236}">
                <a16:creationId xmlns:a16="http://schemas.microsoft.com/office/drawing/2014/main" id="{06CCA0EE-B4B2-4BCB-8549-50F895541F03}"/>
              </a:ext>
            </a:extLst>
          </p:cNvPr>
          <p:cNvSpPr/>
          <p:nvPr/>
        </p:nvSpPr>
        <p:spPr>
          <a:xfrm>
            <a:off x="70294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Arrow: Down 8">
            <a:extLst>
              <a:ext uri="{FF2B5EF4-FFF2-40B4-BE49-F238E27FC236}">
                <a16:creationId xmlns:a16="http://schemas.microsoft.com/office/drawing/2014/main" id="{1FF2D2C9-077C-4B95-850C-8D536BA94C4D}"/>
              </a:ext>
            </a:extLst>
          </p:cNvPr>
          <p:cNvSpPr/>
          <p:nvPr/>
        </p:nvSpPr>
        <p:spPr>
          <a:xfrm rot="10800000">
            <a:off x="2581275"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3754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A restaurant</a:t>
            </a:r>
          </a:p>
          <a:p>
            <a:pPr lvl="1">
              <a:lnSpc>
                <a:spcPct val="150000"/>
              </a:lnSpc>
            </a:pPr>
            <a:r>
              <a:rPr lang="en-US" sz="2000" dirty="0"/>
              <a:t>has space for up to 400 seats</a:t>
            </a:r>
          </a:p>
          <a:p>
            <a:pPr lvl="1">
              <a:lnSpc>
                <a:spcPct val="150000"/>
              </a:lnSpc>
            </a:pPr>
            <a:r>
              <a:rPr lang="en-US" sz="2000" dirty="0"/>
              <a:t>various table sizes (for 2, 3, 4 and 5 customers)</a:t>
            </a:r>
          </a:p>
          <a:p>
            <a:pPr lvl="2">
              <a:lnSpc>
                <a:spcPct val="150000"/>
              </a:lnSpc>
            </a:pPr>
            <a:r>
              <a:rPr lang="en-US" dirty="0"/>
              <a:t>different table arrangements constrained by the number of seats</a:t>
            </a:r>
          </a:p>
          <a:p>
            <a:pPr lvl="1">
              <a:lnSpc>
                <a:spcPct val="150000"/>
              </a:lnSpc>
            </a:pPr>
            <a:r>
              <a:rPr lang="en-US" sz="2000" dirty="0"/>
              <a:t>table arrangements to be made at the beginning of the opening time</a:t>
            </a:r>
          </a:p>
          <a:p>
            <a:pPr lvl="2">
              <a:lnSpc>
                <a:spcPct val="150000"/>
              </a:lnSpc>
            </a:pPr>
            <a:r>
              <a:rPr lang="en-US" dirty="0"/>
              <a:t>not possible to split a group into different tables</a:t>
            </a:r>
          </a:p>
          <a:p>
            <a:pPr lvl="2">
              <a:lnSpc>
                <a:spcPct val="150000"/>
              </a:lnSpc>
            </a:pPr>
            <a:r>
              <a:rPr lang="en-US" dirty="0"/>
              <a:t>not possible to merge the tables</a:t>
            </a:r>
          </a:p>
          <a:p>
            <a:pPr lvl="2">
              <a:lnSpc>
                <a:spcPct val="150000"/>
              </a:lnSpc>
            </a:pPr>
            <a:r>
              <a:rPr lang="en-US" dirty="0"/>
              <a:t>groups can sit together</a:t>
            </a:r>
          </a:p>
          <a:p>
            <a:pPr lvl="1">
              <a:lnSpc>
                <a:spcPct val="150000"/>
              </a:lnSpc>
            </a:pPr>
            <a:endParaRPr lang="en-US"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spTree>
    <p:extLst>
      <p:ext uri="{BB962C8B-B14F-4D97-AF65-F5344CB8AC3E}">
        <p14:creationId xmlns:p14="http://schemas.microsoft.com/office/powerpoint/2010/main" val="273185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06038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extBox 5">
            <a:extLst>
              <a:ext uri="{FF2B5EF4-FFF2-40B4-BE49-F238E27FC236}">
                <a16:creationId xmlns:a16="http://schemas.microsoft.com/office/drawing/2014/main" id="{60BCD9A3-BDD5-4ABB-8876-A70087342939}"/>
              </a:ext>
            </a:extLst>
          </p:cNvPr>
          <p:cNvSpPr txBox="1"/>
          <p:nvPr/>
        </p:nvSpPr>
        <p:spPr>
          <a:xfrm>
            <a:off x="10447734" y="2533650"/>
            <a:ext cx="2096055" cy="369332"/>
          </a:xfrm>
          <a:prstGeom prst="rect">
            <a:avLst/>
          </a:prstGeom>
          <a:noFill/>
        </p:spPr>
        <p:txBody>
          <a:bodyPr wrap="square" rtlCol="0">
            <a:spAutoFit/>
          </a:bodyPr>
          <a:lstStyle/>
          <a:p>
            <a:r>
              <a:rPr lang="en-US" b="1" i="1" dirty="0"/>
              <a:t>Refine a solution</a:t>
            </a:r>
            <a:endParaRPr lang="en-CH" b="1" i="1" dirty="0"/>
          </a:p>
        </p:txBody>
      </p:sp>
      <p:sp>
        <p:nvSpPr>
          <p:cNvPr id="138" name="TextBox 137">
            <a:extLst>
              <a:ext uri="{FF2B5EF4-FFF2-40B4-BE49-F238E27FC236}">
                <a16:creationId xmlns:a16="http://schemas.microsoft.com/office/drawing/2014/main" id="{D601CD0A-0B0C-451B-9E12-474856448B5E}"/>
              </a:ext>
            </a:extLst>
          </p:cNvPr>
          <p:cNvSpPr txBox="1"/>
          <p:nvPr/>
        </p:nvSpPr>
        <p:spPr>
          <a:xfrm>
            <a:off x="10450990" y="5048575"/>
            <a:ext cx="2096055" cy="646331"/>
          </a:xfrm>
          <a:prstGeom prst="rect">
            <a:avLst/>
          </a:prstGeom>
          <a:noFill/>
        </p:spPr>
        <p:txBody>
          <a:bodyPr wrap="square" rtlCol="0">
            <a:spAutoFit/>
          </a:bodyPr>
          <a:lstStyle/>
          <a:p>
            <a:r>
              <a:rPr lang="en-US" b="1" i="1" dirty="0"/>
              <a:t>Escape from a</a:t>
            </a:r>
          </a:p>
          <a:p>
            <a:r>
              <a:rPr lang="en-US" b="1" i="1" dirty="0"/>
              <a:t>local optimum </a:t>
            </a:r>
          </a:p>
        </p:txBody>
      </p:sp>
    </p:spTree>
    <p:extLst>
      <p:ext uri="{BB962C8B-B14F-4D97-AF65-F5344CB8AC3E}">
        <p14:creationId xmlns:p14="http://schemas.microsoft.com/office/powerpoint/2010/main" val="141558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lnSpcReduction="10000"/>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421" t="-244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477328"/>
          </a:xfrm>
          <a:prstGeom prst="rect">
            <a:avLst/>
          </a:prstGeom>
          <a:noFill/>
        </p:spPr>
        <p:txBody>
          <a:bodyPr wrap="square" rtlCol="0">
            <a:spAutoFit/>
          </a:bodyPr>
          <a:lstStyle/>
          <a:p>
            <a:r>
              <a:rPr lang="en-US" dirty="0" err="1"/>
              <a:t>Caio’s</a:t>
            </a:r>
            <a:r>
              <a:rPr lang="en-US" dirty="0"/>
              <a:t> new graph: </a:t>
            </a:r>
          </a:p>
          <a:p>
            <a:r>
              <a:rPr lang="en-US" dirty="0"/>
              <a:t>Replicate this class figure </a:t>
            </a:r>
            <a:r>
              <a:rPr lang="en-US" dirty="0">
                <a:solidFill>
                  <a:srgbClr val="FF0000"/>
                </a:solidFill>
              </a:rPr>
              <a:t>with n=300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8" y="3047999"/>
            <a:ext cx="4614863" cy="2543175"/>
          </a:xfrm>
          <a:prstGeom prst="rect">
            <a:avLst/>
          </a:prstGeom>
        </p:spPr>
      </p:pic>
    </p:spTree>
    <p:extLst>
      <p:ext uri="{BB962C8B-B14F-4D97-AF65-F5344CB8AC3E}">
        <p14:creationId xmlns:p14="http://schemas.microsoft.com/office/powerpoint/2010/main" val="37884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lnSpcReduction="10000"/>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421" t="-244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754326"/>
          </a:xfrm>
          <a:prstGeom prst="rect">
            <a:avLst/>
          </a:prstGeom>
          <a:noFill/>
        </p:spPr>
        <p:txBody>
          <a:bodyPr wrap="square" rtlCol="0">
            <a:spAutoFit/>
          </a:bodyPr>
          <a:lstStyle/>
          <a:p>
            <a:r>
              <a:rPr lang="en-US" dirty="0" err="1"/>
              <a:t>Caio’s</a:t>
            </a:r>
            <a:r>
              <a:rPr lang="en-US" dirty="0"/>
              <a:t> new graph: </a:t>
            </a:r>
          </a:p>
          <a:p>
            <a:r>
              <a:rPr lang="en-US" dirty="0"/>
              <a:t>Replicate this class figure with </a:t>
            </a:r>
            <a:r>
              <a:rPr lang="en-US" dirty="0">
                <a:solidFill>
                  <a:srgbClr val="FF0000"/>
                </a:solidFill>
              </a:rPr>
              <a:t>n=200 or 210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7" y="3429000"/>
            <a:ext cx="4614863" cy="2543175"/>
          </a:xfrm>
          <a:prstGeom prst="rect">
            <a:avLst/>
          </a:prstGeom>
        </p:spPr>
      </p:pic>
    </p:spTree>
    <p:extLst>
      <p:ext uri="{BB962C8B-B14F-4D97-AF65-F5344CB8AC3E}">
        <p14:creationId xmlns:p14="http://schemas.microsoft.com/office/powerpoint/2010/main" val="9859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Limitation of baseline VNS</a:t>
            </a:r>
          </a:p>
          <a:p>
            <a:r>
              <a:rPr lang="en-CA" sz="2400" dirty="0"/>
              <a:t>Size of the neighborhood grows non-linearly. Example: </a:t>
            </a:r>
            <a:r>
              <a:rPr lang="en-CA" sz="2400" dirty="0">
                <a:solidFill>
                  <a:schemeClr val="accent2"/>
                </a:solidFill>
              </a:rPr>
              <a:t>“adding tables”</a:t>
            </a:r>
          </a:p>
          <a:p>
            <a:endParaRPr lang="en-CA" sz="2400" dirty="0"/>
          </a:p>
          <a:p>
            <a:endParaRPr lang="en-CA" sz="2400" dirty="0"/>
          </a:p>
          <a:p>
            <a:endParaRPr lang="en-CA" sz="2400" dirty="0"/>
          </a:p>
          <a:p>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Reducing the Neighborhood Size</a:t>
            </a:r>
            <a:endParaRPr lang="en-US" sz="3600" dirty="0"/>
          </a:p>
        </p:txBody>
      </p:sp>
      <p:pic>
        <p:nvPicPr>
          <p:cNvPr id="4" name="Picture 3" descr="A screenshot of a cell phone&#10;&#10;Description generated with high confidence">
            <a:extLst>
              <a:ext uri="{FF2B5EF4-FFF2-40B4-BE49-F238E27FC236}">
                <a16:creationId xmlns:a16="http://schemas.microsoft.com/office/drawing/2014/main" id="{342937A0-38F1-466F-9280-112CBEE2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6140"/>
            <a:ext cx="5808980" cy="4356735"/>
          </a:xfrm>
          <a:prstGeom prst="rect">
            <a:avLst/>
          </a:prstGeom>
        </p:spPr>
      </p:pic>
      <p:sp>
        <p:nvSpPr>
          <p:cNvPr id="9" name="TextBox 8">
            <a:extLst>
              <a:ext uri="{FF2B5EF4-FFF2-40B4-BE49-F238E27FC236}">
                <a16:creationId xmlns:a16="http://schemas.microsoft.com/office/drawing/2014/main" id="{2D3CA527-BFF0-4D51-889E-120C295EFCA8}"/>
              </a:ext>
            </a:extLst>
          </p:cNvPr>
          <p:cNvSpPr txBox="1"/>
          <p:nvPr/>
        </p:nvSpPr>
        <p:spPr>
          <a:xfrm>
            <a:off x="6553200" y="2387600"/>
            <a:ext cx="4800600" cy="3939540"/>
          </a:xfrm>
          <a:prstGeom prst="rect">
            <a:avLst/>
          </a:prstGeom>
          <a:noFill/>
        </p:spPr>
        <p:txBody>
          <a:bodyPr wrap="square" rtlCol="0">
            <a:spAutoFit/>
          </a:bodyPr>
          <a:lstStyle/>
          <a:p>
            <a:pPr marL="342900" indent="-342900">
              <a:buFont typeface="Arial" panose="020B0604020202020204" pitchFamily="34" charset="0"/>
              <a:buChar char="•"/>
            </a:pPr>
            <a:r>
              <a:rPr lang="en-CA" sz="2400" b="1" baseline="-25000" dirty="0"/>
              <a:t> </a:t>
            </a:r>
            <a:r>
              <a:rPr lang="en-CA" sz="2400" b="1" baseline="-25000" dirty="0">
                <a:solidFill>
                  <a:schemeClr val="accent2"/>
                </a:solidFill>
              </a:rPr>
              <a:t>4</a:t>
            </a:r>
            <a:r>
              <a:rPr lang="en-US" sz="2400" b="1" baseline="-25000" dirty="0">
                <a:solidFill>
                  <a:schemeClr val="accent2"/>
                </a:solidFill>
              </a:rPr>
              <a:t>+</a:t>
            </a:r>
            <a:r>
              <a:rPr lang="en-US" sz="2400" b="1" i="1" baseline="-25000" dirty="0">
                <a:solidFill>
                  <a:schemeClr val="accent2"/>
                </a:solidFill>
              </a:rPr>
              <a:t>n</a:t>
            </a:r>
            <a:r>
              <a:rPr lang="en-US" sz="2400" b="1" baseline="-25000" dirty="0">
                <a:solidFill>
                  <a:schemeClr val="accent2"/>
                </a:solidFill>
              </a:rPr>
              <a:t>-1</a:t>
            </a:r>
            <a:r>
              <a:rPr lang="en-US" sz="2400" b="1" dirty="0">
                <a:solidFill>
                  <a:schemeClr val="accent2"/>
                </a:solidFill>
              </a:rPr>
              <a:t>C</a:t>
            </a:r>
            <a:r>
              <a:rPr lang="en-US" sz="2400" b="1" i="1" baseline="-25000" dirty="0">
                <a:solidFill>
                  <a:schemeClr val="accent2"/>
                </a:solidFill>
              </a:rPr>
              <a:t>n</a:t>
            </a:r>
            <a:r>
              <a:rPr lang="en-US" sz="2400" i="1" dirty="0">
                <a:solidFill>
                  <a:schemeClr val="accent2"/>
                </a:solidFill>
              </a:rPr>
              <a:t> </a:t>
            </a:r>
          </a:p>
          <a:p>
            <a:r>
              <a:rPr lang="en-US" sz="2400" dirty="0"/>
              <a:t>where </a:t>
            </a:r>
            <a:r>
              <a:rPr lang="en-US" sz="2400" i="1" dirty="0">
                <a:solidFill>
                  <a:schemeClr val="accent2"/>
                </a:solidFill>
              </a:rPr>
              <a:t>n</a:t>
            </a:r>
            <a:r>
              <a:rPr lang="en-US" sz="2400" dirty="0"/>
              <a:t> = number of tables to add </a:t>
            </a:r>
          </a:p>
          <a:p>
            <a:endParaRPr lang="en-CA" sz="2400" baseline="-25000" dirty="0"/>
          </a:p>
          <a:p>
            <a:pPr marL="342900" indent="-342900">
              <a:buFont typeface="Arial" panose="020B0604020202020204" pitchFamily="34" charset="0"/>
              <a:buChar char="•"/>
            </a:pPr>
            <a:r>
              <a:rPr lang="en-CA" sz="2400" dirty="0"/>
              <a:t>Increasingly more costly to check a sufficiently large number of neighbors.</a:t>
            </a:r>
          </a:p>
          <a:p>
            <a:pPr marL="342900" indent="-342900">
              <a:buFont typeface="Arial" panose="020B0604020202020204" pitchFamily="34" charset="0"/>
              <a:buChar char="•"/>
            </a:pPr>
            <a:endParaRPr lang="en-CA" sz="2400" dirty="0"/>
          </a:p>
          <a:p>
            <a:pPr marL="342900" indent="-342900">
              <a:buFont typeface="Arial" panose="020B0604020202020204" pitchFamily="34" charset="0"/>
              <a:buChar char="•"/>
            </a:pPr>
            <a:r>
              <a:rPr lang="en-CA" sz="2400" dirty="0"/>
              <a:t>Limiting the neighborhood size will likely lead to suboptimal profit.</a:t>
            </a:r>
          </a:p>
          <a:p>
            <a:endParaRPr lang="en-US" dirty="0"/>
          </a:p>
        </p:txBody>
      </p:sp>
    </p:spTree>
    <p:extLst>
      <p:ext uri="{BB962C8B-B14F-4D97-AF65-F5344CB8AC3E}">
        <p14:creationId xmlns:p14="http://schemas.microsoft.com/office/powerpoint/2010/main" val="367877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Idea</a:t>
            </a:r>
          </a:p>
          <a:p>
            <a:r>
              <a:rPr lang="en-CA" sz="2400" dirty="0"/>
              <a:t>The new restaurant can have anywhere from 200 to 400 seats. </a:t>
            </a:r>
          </a:p>
          <a:p>
            <a:r>
              <a:rPr lang="en-CA" sz="2400" dirty="0"/>
              <a:t>Successively narrow this interval by optimizing mean profit at discrete points.</a:t>
            </a:r>
          </a:p>
          <a:p>
            <a:r>
              <a:rPr lang="en-CA" sz="2400" dirty="0"/>
              <a:t>In the beginning, use a greedy heuristic to quickly narrow down the interval.</a:t>
            </a:r>
          </a:p>
          <a:p>
            <a:r>
              <a:rPr lang="en-CA" sz="2400" dirty="0"/>
              <a:t>When the interval becomes “small enough”, use VNS.</a:t>
            </a:r>
          </a:p>
          <a:p>
            <a:r>
              <a:rPr lang="en-CA" sz="2400" dirty="0"/>
              <a:t>We can eliminate the neighborhood structure for adding/removing tables.</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409343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Conditions</a:t>
            </a:r>
          </a:p>
          <a:p>
            <a:r>
              <a:rPr lang="en-CA" sz="2400" dirty="0"/>
              <a:t>Mean profit as a function of number of seats must be concave </a:t>
            </a:r>
            <a:r>
              <a:rPr lang="en-CA" sz="2400"/>
              <a:t>(unimodal).</a:t>
            </a:r>
            <a:endParaRPr lang="en-CA" sz="2400" dirty="0"/>
          </a:p>
          <a:p>
            <a:r>
              <a:rPr lang="en-CA" sz="2400" dirty="0"/>
              <a:t>In the interval that greedy heuristic eliminates, its results must be consistent with the results of VNS. </a:t>
            </a:r>
          </a:p>
          <a:p>
            <a:pPr marL="0" indent="0" algn="ctr">
              <a:buNone/>
            </a:pPr>
            <a:r>
              <a:rPr lang="en-CA" sz="2400" i="1" dirty="0"/>
              <a:t>e.g.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(300) &gt;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(350) </a:t>
            </a:r>
            <a:r>
              <a:rPr lang="en-CA" sz="2400" dirty="0">
                <a:solidFill>
                  <a:schemeClr val="accent6">
                    <a:lumMod val="75000"/>
                  </a:schemeClr>
                </a:solidFill>
                <a:sym typeface="Wingdings" panose="05000000000000000000" pitchFamily="2" charset="2"/>
              </a:rPr>
              <a: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(300) &gt;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(350)</a:t>
            </a:r>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3961735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Tree>
    <p:extLst>
      <p:ext uri="{BB962C8B-B14F-4D97-AF65-F5344CB8AC3E}">
        <p14:creationId xmlns:p14="http://schemas.microsoft.com/office/powerpoint/2010/main" val="2306792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017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CFD1252-8AB0-404E-BF86-F6F20545BFE3}"/>
              </a:ext>
            </a:extLst>
          </p:cNvPr>
          <p:cNvSpPr/>
          <p:nvPr/>
        </p:nvSpPr>
        <p:spPr>
          <a:xfrm>
            <a:off x="8239760" y="2438400"/>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A6D520A-E7A6-4F09-8D27-844FBFAB895C}"/>
              </a:ext>
            </a:extLst>
          </p:cNvPr>
          <p:cNvSpPr/>
          <p:nvPr/>
        </p:nvSpPr>
        <p:spPr>
          <a:xfrm>
            <a:off x="8239760" y="3778091"/>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8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Customer Arrival (arrival rate: c)</a:t>
            </a:r>
          </a:p>
          <a:p>
            <a:pPr lvl="1">
              <a:lnSpc>
                <a:spcPct val="150000"/>
              </a:lnSpc>
            </a:pPr>
            <a:r>
              <a:rPr lang="en-US" sz="2000" dirty="0"/>
              <a:t>are non-homogenous and vary among group sizes (group size: g)</a:t>
            </a:r>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r>
              <a:rPr lang="en-US" sz="2000" dirty="0"/>
              <a:t>Groups start arriving at 19:00 till 22:00</a:t>
            </a:r>
          </a:p>
          <a:p>
            <a:pPr lvl="2">
              <a:lnSpc>
                <a:spcPct val="150000"/>
              </a:lnSpc>
            </a:pPr>
            <a:r>
              <a:rPr lang="en-US" dirty="0"/>
              <a:t>No arrival after 22:00 –&gt;</a:t>
            </a:r>
            <a:r>
              <a:rPr lang="en-US" dirty="0">
                <a:sym typeface="Wingdings" pitchFamily="2" charset="2"/>
              </a:rPr>
              <a:t> available service for customers in the queue</a:t>
            </a:r>
            <a:endParaRPr lang="en-US" dirty="0"/>
          </a:p>
          <a:p>
            <a:pPr lvl="1">
              <a:lnSpc>
                <a:spcPct val="150000"/>
              </a:lnSpc>
            </a:pPr>
            <a:endParaRPr lang="en-US" sz="2000" dirty="0"/>
          </a:p>
          <a:p>
            <a:pPr lvl="1">
              <a:lnSpc>
                <a:spcPct val="150000"/>
              </a:lnSpc>
            </a:pPr>
            <a:endParaRPr lang="en-US" sz="2000"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pic>
        <p:nvPicPr>
          <p:cNvPr id="3" name="Picture 2">
            <a:extLst>
              <a:ext uri="{FF2B5EF4-FFF2-40B4-BE49-F238E27FC236}">
                <a16:creationId xmlns:a16="http://schemas.microsoft.com/office/drawing/2014/main" id="{2D59FC4D-7649-9340-8F6F-DB35505CA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712" y="2470151"/>
            <a:ext cx="5718176" cy="1744044"/>
          </a:xfrm>
          <a:prstGeom prst="rect">
            <a:avLst/>
          </a:prstGeom>
        </p:spPr>
      </p:pic>
    </p:spTree>
    <p:extLst>
      <p:ext uri="{BB962C8B-B14F-4D97-AF65-F5344CB8AC3E}">
        <p14:creationId xmlns:p14="http://schemas.microsoft.com/office/powerpoint/2010/main" val="159242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generated with very high confidence">
            <a:extLst>
              <a:ext uri="{FF2B5EF4-FFF2-40B4-BE49-F238E27FC236}">
                <a16:creationId xmlns:a16="http://schemas.microsoft.com/office/drawing/2014/main" id="{6A03346C-E2B1-43B8-A0C1-2FDC1FC75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8381"/>
            <a:ext cx="5317279" cy="3987959"/>
          </a:xfrm>
          <a:prstGeom prst="rect">
            <a:avLst/>
          </a:prstGeom>
        </p:spPr>
      </p:pic>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Our parameters</a:t>
            </a:r>
          </a:p>
          <a:p>
            <a:r>
              <a:rPr lang="en-CA" sz="2400" dirty="0"/>
              <a:t>Threshold for switching: 50</a:t>
            </a:r>
          </a:p>
          <a:p>
            <a:r>
              <a:rPr lang="en-CA" sz="2400" dirty="0"/>
              <a:t>Tolerance for termination: 5</a:t>
            </a: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cxnSp>
        <p:nvCxnSpPr>
          <p:cNvPr id="12" name="Straight Connector 11">
            <a:extLst>
              <a:ext uri="{FF2B5EF4-FFF2-40B4-BE49-F238E27FC236}">
                <a16:creationId xmlns:a16="http://schemas.microsoft.com/office/drawing/2014/main" id="{10B21CA4-8CA2-4402-AB89-9F229F47109F}"/>
              </a:ext>
            </a:extLst>
          </p:cNvPr>
          <p:cNvCxnSpPr>
            <a:cxnSpLocks/>
          </p:cNvCxnSpPr>
          <p:nvPr/>
        </p:nvCxnSpPr>
        <p:spPr>
          <a:xfrm>
            <a:off x="694944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4A77A5-2588-4317-AC5B-B140834B4157}"/>
              </a:ext>
            </a:extLst>
          </p:cNvPr>
          <p:cNvCxnSpPr>
            <a:cxnSpLocks/>
          </p:cNvCxnSpPr>
          <p:nvPr/>
        </p:nvCxnSpPr>
        <p:spPr>
          <a:xfrm>
            <a:off x="683768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27FC9-44FA-4D94-85FC-A8C0C9BBAA7A}"/>
              </a:ext>
            </a:extLst>
          </p:cNvPr>
          <p:cNvCxnSpPr>
            <a:cxnSpLocks/>
          </p:cNvCxnSpPr>
          <p:nvPr/>
        </p:nvCxnSpPr>
        <p:spPr>
          <a:xfrm>
            <a:off x="7813040" y="1960880"/>
            <a:ext cx="0" cy="3251200"/>
          </a:xfrm>
          <a:prstGeom prst="line">
            <a:avLst/>
          </a:prstGeom>
          <a:ln w="19050">
            <a:solidFill>
              <a:srgbClr val="1DFF5E"/>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1203CD-3CDF-4188-80B2-B76EBAF0FEAE}"/>
              </a:ext>
            </a:extLst>
          </p:cNvPr>
          <p:cNvSpPr txBox="1"/>
          <p:nvPr/>
        </p:nvSpPr>
        <p:spPr>
          <a:xfrm>
            <a:off x="7813041" y="4043680"/>
            <a:ext cx="1432560" cy="584775"/>
          </a:xfrm>
          <a:prstGeom prst="rect">
            <a:avLst/>
          </a:prstGeom>
          <a:noFill/>
        </p:spPr>
        <p:txBody>
          <a:bodyPr wrap="square" rtlCol="0">
            <a:spAutoFit/>
          </a:bodyPr>
          <a:lstStyle/>
          <a:p>
            <a:r>
              <a:rPr lang="en-CA" sz="1600" dirty="0"/>
              <a:t>Threshold:</a:t>
            </a:r>
          </a:p>
          <a:p>
            <a:r>
              <a:rPr lang="en-CA" sz="1600" dirty="0"/>
              <a:t>Greedy =&gt; VNS</a:t>
            </a:r>
            <a:endParaRPr lang="en-US" sz="1600" dirty="0"/>
          </a:p>
        </p:txBody>
      </p:sp>
      <p:sp>
        <p:nvSpPr>
          <p:cNvPr id="17" name="TextBox 16">
            <a:extLst>
              <a:ext uri="{FF2B5EF4-FFF2-40B4-BE49-F238E27FC236}">
                <a16:creationId xmlns:a16="http://schemas.microsoft.com/office/drawing/2014/main" id="{103FBC69-A2A3-4A32-B49B-1BFA0FCDECBE}"/>
              </a:ext>
            </a:extLst>
          </p:cNvPr>
          <p:cNvSpPr txBox="1"/>
          <p:nvPr/>
        </p:nvSpPr>
        <p:spPr>
          <a:xfrm>
            <a:off x="6248406" y="5895101"/>
            <a:ext cx="1381746" cy="338554"/>
          </a:xfrm>
          <a:prstGeom prst="rect">
            <a:avLst/>
          </a:prstGeom>
          <a:noFill/>
        </p:spPr>
        <p:txBody>
          <a:bodyPr wrap="square" rtlCol="0">
            <a:spAutoFit/>
          </a:bodyPr>
          <a:lstStyle/>
          <a:p>
            <a:r>
              <a:rPr lang="en-CA" sz="1600" dirty="0"/>
              <a:t>Final interval</a:t>
            </a:r>
            <a:endParaRPr lang="en-US" sz="1600" dirty="0"/>
          </a:p>
        </p:txBody>
      </p:sp>
      <p:cxnSp>
        <p:nvCxnSpPr>
          <p:cNvPr id="19" name="Straight Arrow Connector 18">
            <a:extLst>
              <a:ext uri="{FF2B5EF4-FFF2-40B4-BE49-F238E27FC236}">
                <a16:creationId xmlns:a16="http://schemas.microsoft.com/office/drawing/2014/main" id="{FD1C4ADF-8C25-4919-B0EC-1CDBB416D2F7}"/>
              </a:ext>
            </a:extLst>
          </p:cNvPr>
          <p:cNvCxnSpPr>
            <a:cxnSpLocks/>
          </p:cNvCxnSpPr>
          <p:nvPr/>
        </p:nvCxnSpPr>
        <p:spPr>
          <a:xfrm flipV="1">
            <a:off x="6939279" y="5412978"/>
            <a:ext cx="0" cy="46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155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Baseline VNS</a:t>
            </a:r>
          </a:p>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close up of a map&#10;&#10;Description generated with very high confidence">
            <a:extLst>
              <a:ext uri="{FF2B5EF4-FFF2-40B4-BE49-F238E27FC236}">
                <a16:creationId xmlns:a16="http://schemas.microsoft.com/office/drawing/2014/main" id="{A3A4B4E2-A12D-4E6B-A832-EB9BA7B41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270" y="1416368"/>
            <a:ext cx="6347460" cy="4760595"/>
          </a:xfrm>
          <a:prstGeom prst="rect">
            <a:avLst/>
          </a:prstGeom>
        </p:spPr>
      </p:pic>
    </p:spTree>
    <p:extLst>
      <p:ext uri="{BB962C8B-B14F-4D97-AF65-F5344CB8AC3E}">
        <p14:creationId xmlns:p14="http://schemas.microsoft.com/office/powerpoint/2010/main" val="2495134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Golden section VNS </a:t>
            </a:r>
          </a:p>
          <a:p>
            <a:pPr marL="0" indent="0">
              <a:buNone/>
            </a:pPr>
            <a:endParaRPr lang="en-US" sz="2400" dirty="0">
              <a:solidFill>
                <a:schemeClr val="accent1"/>
              </a:solidFill>
            </a:endParaRPr>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D00BD308-A77B-460E-9C89-935AB0AE267D}"/>
              </a:ext>
            </a:extLst>
          </p:cNvPr>
          <p:cNvGraphicFramePr>
            <a:graphicFrameLocks noGrp="1"/>
          </p:cNvGraphicFramePr>
          <p:nvPr>
            <p:extLst>
              <p:ext uri="{D42A27DB-BD31-4B8C-83A1-F6EECF244321}">
                <p14:modId xmlns:p14="http://schemas.microsoft.com/office/powerpoint/2010/main" val="3188286285"/>
              </p:ext>
            </p:extLst>
          </p:nvPr>
        </p:nvGraphicFramePr>
        <p:xfrm>
          <a:off x="3709669" y="1587655"/>
          <a:ext cx="4772661" cy="425434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21574665"/>
                    </a:ext>
                  </a:extLst>
                </a:gridCol>
                <a:gridCol w="1706880">
                  <a:extLst>
                    <a:ext uri="{9D8B030D-6E8A-4147-A177-3AD203B41FA5}">
                      <a16:colId xmlns:a16="http://schemas.microsoft.com/office/drawing/2014/main" val="1605159683"/>
                    </a:ext>
                  </a:extLst>
                </a:gridCol>
                <a:gridCol w="1846581">
                  <a:extLst>
                    <a:ext uri="{9D8B030D-6E8A-4147-A177-3AD203B41FA5}">
                      <a16:colId xmlns:a16="http://schemas.microsoft.com/office/drawing/2014/main" val="3215839801"/>
                    </a:ext>
                  </a:extLst>
                </a:gridCol>
              </a:tblGrid>
              <a:tr h="472705">
                <a:tc>
                  <a:txBody>
                    <a:bodyPr/>
                    <a:lstStyle/>
                    <a:p>
                      <a:pPr algn="ctr"/>
                      <a:r>
                        <a:rPr lang="en-CA" sz="1600" dirty="0"/>
                        <a:t>Iteration</a:t>
                      </a:r>
                      <a:endParaRPr lang="en-US" sz="1600" dirty="0"/>
                    </a:p>
                  </a:txBody>
                  <a:tcPr anchor="ctr"/>
                </a:tc>
                <a:tc>
                  <a:txBody>
                    <a:bodyPr/>
                    <a:lstStyle/>
                    <a:p>
                      <a:pPr algn="ctr"/>
                      <a:r>
                        <a:rPr lang="en-CA" sz="1600" dirty="0"/>
                        <a:t>Left Extreme</a:t>
                      </a:r>
                      <a:endParaRPr lang="en-US" sz="1600" dirty="0"/>
                    </a:p>
                  </a:txBody>
                  <a:tcPr anchor="ctr"/>
                </a:tc>
                <a:tc>
                  <a:txBody>
                    <a:bodyPr/>
                    <a:lstStyle/>
                    <a:p>
                      <a:pPr algn="ctr"/>
                      <a:r>
                        <a:rPr lang="en-CA" sz="1600" dirty="0"/>
                        <a:t>Right Extreme</a:t>
                      </a:r>
                      <a:endParaRPr lang="en-US" sz="1600" dirty="0"/>
                    </a:p>
                  </a:txBody>
                  <a:tcPr anchor="ctr"/>
                </a:tc>
                <a:extLst>
                  <a:ext uri="{0D108BD9-81ED-4DB2-BD59-A6C34878D82A}">
                    <a16:rowId xmlns:a16="http://schemas.microsoft.com/office/drawing/2014/main" val="2613083884"/>
                  </a:ext>
                </a:extLst>
              </a:tr>
              <a:tr h="472705">
                <a:tc>
                  <a:txBody>
                    <a:bodyPr/>
                    <a:lstStyle/>
                    <a:p>
                      <a:pPr algn="ctr"/>
                      <a:r>
                        <a:rPr lang="en-CA" sz="1600" dirty="0"/>
                        <a:t>1</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323.6</a:t>
                      </a:r>
                      <a:endParaRPr lang="en-US" sz="1600" dirty="0"/>
                    </a:p>
                  </a:txBody>
                  <a:tcPr anchor="ctr"/>
                </a:tc>
                <a:extLst>
                  <a:ext uri="{0D108BD9-81ED-4DB2-BD59-A6C34878D82A}">
                    <a16:rowId xmlns:a16="http://schemas.microsoft.com/office/drawing/2014/main" val="1043954191"/>
                  </a:ext>
                </a:extLst>
              </a:tr>
              <a:tr h="472705">
                <a:tc>
                  <a:txBody>
                    <a:bodyPr/>
                    <a:lstStyle/>
                    <a:p>
                      <a:pPr algn="ctr"/>
                      <a:r>
                        <a:rPr lang="en-CA" sz="1600" dirty="0"/>
                        <a:t>2</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276.4</a:t>
                      </a:r>
                      <a:endParaRPr lang="en-US" sz="1600" dirty="0"/>
                    </a:p>
                  </a:txBody>
                  <a:tcPr anchor="ctr"/>
                </a:tc>
                <a:extLst>
                  <a:ext uri="{0D108BD9-81ED-4DB2-BD59-A6C34878D82A}">
                    <a16:rowId xmlns:a16="http://schemas.microsoft.com/office/drawing/2014/main" val="4192509726"/>
                  </a:ext>
                </a:extLst>
              </a:tr>
              <a:tr h="472705">
                <a:tc>
                  <a:txBody>
                    <a:bodyPr/>
                    <a:lstStyle/>
                    <a:p>
                      <a:pPr algn="ctr"/>
                      <a:r>
                        <a:rPr lang="en-CA" sz="1600" dirty="0"/>
                        <a:t>3</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247.2152</a:t>
                      </a:r>
                      <a:endParaRPr lang="en-US" sz="1600" dirty="0"/>
                    </a:p>
                  </a:txBody>
                  <a:tcPr anchor="ctr"/>
                </a:tc>
                <a:extLst>
                  <a:ext uri="{0D108BD9-81ED-4DB2-BD59-A6C34878D82A}">
                    <a16:rowId xmlns:a16="http://schemas.microsoft.com/office/drawing/2014/main" val="4113450718"/>
                  </a:ext>
                </a:extLst>
              </a:tr>
              <a:tr h="472705">
                <a:tc>
                  <a:txBody>
                    <a:bodyPr/>
                    <a:lstStyle/>
                    <a:p>
                      <a:pPr algn="ctr"/>
                      <a:r>
                        <a:rPr lang="en-CA" sz="1600" dirty="0"/>
                        <a:t>4</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229.1848</a:t>
                      </a:r>
                      <a:endParaRPr lang="en-US" sz="1600" dirty="0"/>
                    </a:p>
                  </a:txBody>
                  <a:tcPr anchor="ctr"/>
                </a:tc>
                <a:extLst>
                  <a:ext uri="{0D108BD9-81ED-4DB2-BD59-A6C34878D82A}">
                    <a16:rowId xmlns:a16="http://schemas.microsoft.com/office/drawing/2014/main" val="1718326295"/>
                  </a:ext>
                </a:extLst>
              </a:tr>
              <a:tr h="472705">
                <a:tc>
                  <a:txBody>
                    <a:bodyPr/>
                    <a:lstStyle/>
                    <a:p>
                      <a:pPr algn="ctr"/>
                      <a:r>
                        <a:rPr lang="en-CA" sz="1600" dirty="0"/>
                        <a:t>5</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218.0362</a:t>
                      </a:r>
                      <a:endParaRPr lang="en-US" sz="1600" dirty="0"/>
                    </a:p>
                  </a:txBody>
                  <a:tcPr anchor="ctr"/>
                </a:tc>
                <a:extLst>
                  <a:ext uri="{0D108BD9-81ED-4DB2-BD59-A6C34878D82A}">
                    <a16:rowId xmlns:a16="http://schemas.microsoft.com/office/drawing/2014/main" val="3377329922"/>
                  </a:ext>
                </a:extLst>
              </a:tr>
              <a:tr h="472705">
                <a:tc>
                  <a:txBody>
                    <a:bodyPr/>
                    <a:lstStyle/>
                    <a:p>
                      <a:pPr algn="ctr"/>
                      <a:r>
                        <a:rPr lang="en-CA" sz="1600" dirty="0"/>
                        <a:t>6</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211.1486</a:t>
                      </a:r>
                      <a:endParaRPr lang="en-US" sz="1600" dirty="0"/>
                    </a:p>
                  </a:txBody>
                  <a:tcPr anchor="ctr"/>
                </a:tc>
                <a:extLst>
                  <a:ext uri="{0D108BD9-81ED-4DB2-BD59-A6C34878D82A}">
                    <a16:rowId xmlns:a16="http://schemas.microsoft.com/office/drawing/2014/main" val="3477452710"/>
                  </a:ext>
                </a:extLst>
              </a:tr>
              <a:tr h="472705">
                <a:tc>
                  <a:txBody>
                    <a:bodyPr/>
                    <a:lstStyle/>
                    <a:p>
                      <a:pPr algn="ctr"/>
                      <a:r>
                        <a:rPr lang="en-CA" sz="1600" dirty="0"/>
                        <a:t>7</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206.8898</a:t>
                      </a:r>
                      <a:endParaRPr lang="en-US" sz="1600" dirty="0"/>
                    </a:p>
                  </a:txBody>
                  <a:tcPr anchor="ctr"/>
                </a:tc>
                <a:extLst>
                  <a:ext uri="{0D108BD9-81ED-4DB2-BD59-A6C34878D82A}">
                    <a16:rowId xmlns:a16="http://schemas.microsoft.com/office/drawing/2014/main" val="3274065174"/>
                  </a:ext>
                </a:extLst>
              </a:tr>
              <a:tr h="472705">
                <a:tc>
                  <a:txBody>
                    <a:bodyPr/>
                    <a:lstStyle/>
                    <a:p>
                      <a:pPr algn="ctr"/>
                      <a:r>
                        <a:rPr lang="en-CA" sz="1600" dirty="0"/>
                        <a:t>8</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204.2588</a:t>
                      </a:r>
                      <a:endParaRPr lang="en-US" sz="1600" dirty="0"/>
                    </a:p>
                  </a:txBody>
                  <a:tcPr anchor="ctr"/>
                </a:tc>
                <a:extLst>
                  <a:ext uri="{0D108BD9-81ED-4DB2-BD59-A6C34878D82A}">
                    <a16:rowId xmlns:a16="http://schemas.microsoft.com/office/drawing/2014/main" val="497736335"/>
                  </a:ext>
                </a:extLst>
              </a:tr>
            </a:tbl>
          </a:graphicData>
        </a:graphic>
      </p:graphicFrame>
      <p:sp>
        <p:nvSpPr>
          <p:cNvPr id="12" name="TextBox 11">
            <a:extLst>
              <a:ext uri="{FF2B5EF4-FFF2-40B4-BE49-F238E27FC236}">
                <a16:creationId xmlns:a16="http://schemas.microsoft.com/office/drawing/2014/main" id="{C27FF117-6B16-463F-BE27-CEE341B8AD4B}"/>
              </a:ext>
            </a:extLst>
          </p:cNvPr>
          <p:cNvSpPr txBox="1"/>
          <p:nvPr/>
        </p:nvSpPr>
        <p:spPr>
          <a:xfrm>
            <a:off x="8576310" y="5367496"/>
            <a:ext cx="680720" cy="369332"/>
          </a:xfrm>
          <a:prstGeom prst="rect">
            <a:avLst/>
          </a:prstGeom>
          <a:noFill/>
        </p:spPr>
        <p:txBody>
          <a:bodyPr wrap="square" rtlCol="0">
            <a:spAutoFit/>
          </a:bodyPr>
          <a:lstStyle/>
          <a:p>
            <a:r>
              <a:rPr lang="en-CA" dirty="0"/>
              <a:t>STOP</a:t>
            </a:r>
            <a:endParaRPr lang="en-US" dirty="0"/>
          </a:p>
        </p:txBody>
      </p:sp>
      <p:sp>
        <p:nvSpPr>
          <p:cNvPr id="4" name="TextBox 3">
            <a:extLst>
              <a:ext uri="{FF2B5EF4-FFF2-40B4-BE49-F238E27FC236}">
                <a16:creationId xmlns:a16="http://schemas.microsoft.com/office/drawing/2014/main" id="{E12EF66A-4DBE-46A3-A9CF-DB34D6B4F561}"/>
              </a:ext>
            </a:extLst>
          </p:cNvPr>
          <p:cNvSpPr txBox="1"/>
          <p:nvPr/>
        </p:nvSpPr>
        <p:spPr>
          <a:xfrm>
            <a:off x="8482330" y="3059668"/>
            <a:ext cx="868680" cy="369332"/>
          </a:xfrm>
          <a:prstGeom prst="rect">
            <a:avLst/>
          </a:prstGeom>
          <a:noFill/>
        </p:spPr>
        <p:txBody>
          <a:bodyPr wrap="square" rtlCol="0">
            <a:spAutoFit/>
          </a:bodyPr>
          <a:lstStyle/>
          <a:p>
            <a:pPr algn="ctr"/>
            <a:r>
              <a:rPr lang="en-CA" dirty="0"/>
              <a:t>Switch</a:t>
            </a:r>
            <a:endParaRPr lang="en-US" dirty="0"/>
          </a:p>
        </p:txBody>
      </p:sp>
    </p:spTree>
    <p:extLst>
      <p:ext uri="{BB962C8B-B14F-4D97-AF65-F5344CB8AC3E}">
        <p14:creationId xmlns:p14="http://schemas.microsoft.com/office/powerpoint/2010/main" val="879336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picture containing screenshot&#10;&#10;Description generated with high confidence">
            <a:extLst>
              <a:ext uri="{FF2B5EF4-FFF2-40B4-BE49-F238E27FC236}">
                <a16:creationId xmlns:a16="http://schemas.microsoft.com/office/drawing/2014/main" id="{C43C9459-252D-4B19-93F8-E55C0426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 y="1127760"/>
            <a:ext cx="10901680" cy="5232577"/>
          </a:xfrm>
          <a:prstGeom prst="rect">
            <a:avLst/>
          </a:prstGeom>
        </p:spPr>
      </p:pic>
    </p:spTree>
    <p:extLst>
      <p:ext uri="{BB962C8B-B14F-4D97-AF65-F5344CB8AC3E}">
        <p14:creationId xmlns:p14="http://schemas.microsoft.com/office/powerpoint/2010/main" val="1216261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66142725"/>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Method</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Baseline</a:t>
                      </a:r>
                      <a:endParaRPr lang="en-US" dirty="0"/>
                    </a:p>
                  </a:txBody>
                  <a:tcPr anchor="ctr"/>
                </a:tc>
                <a:tc>
                  <a:txBody>
                    <a:bodyPr/>
                    <a:lstStyle/>
                    <a:p>
                      <a:pPr algn="ctr"/>
                      <a:r>
                        <a:rPr lang="en-CA" dirty="0"/>
                        <a:t>$13,662</a:t>
                      </a:r>
                      <a:endParaRPr lang="en-US" dirty="0"/>
                    </a:p>
                  </a:txBody>
                  <a:tcPr anchor="ctr"/>
                </a:tc>
                <a:tc>
                  <a:txBody>
                    <a:bodyPr/>
                    <a:lstStyle/>
                    <a:p>
                      <a:pPr algn="ctr"/>
                      <a:r>
                        <a:rPr lang="en-CA" dirty="0"/>
                        <a:t>Size 2: 14 tables</a:t>
                      </a:r>
                    </a:p>
                    <a:p>
                      <a:pPr algn="ctr"/>
                      <a:r>
                        <a:rPr lang="en-CA" dirty="0"/>
                        <a:t>Size 3: 17 tables</a:t>
                      </a:r>
                    </a:p>
                    <a:p>
                      <a:pPr algn="ctr"/>
                      <a:r>
                        <a:rPr lang="en-CA" dirty="0"/>
                        <a:t>Size 4: 13 tables</a:t>
                      </a:r>
                    </a:p>
                    <a:p>
                      <a:pPr algn="ctr"/>
                      <a:r>
                        <a:rPr lang="en-CA" dirty="0"/>
                        <a:t>Size 5: 12 tables</a:t>
                      </a:r>
                      <a:endParaRPr lang="en-US" dirty="0"/>
                    </a:p>
                  </a:txBody>
                  <a:tcPr anchor="ctr"/>
                </a:tc>
                <a:tc>
                  <a:txBody>
                    <a:bodyPr/>
                    <a:lstStyle/>
                    <a:p>
                      <a:pPr algn="ctr"/>
                      <a:r>
                        <a:rPr lang="en-CA" dirty="0">
                          <a:solidFill>
                            <a:srgbClr val="FF0000"/>
                          </a:solidFill>
                        </a:rPr>
                        <a:t>191</a:t>
                      </a:r>
                      <a:endParaRPr lang="en-US" dirty="0">
                        <a:solidFill>
                          <a:srgbClr val="FF0000"/>
                        </a:solidFill>
                      </a:endParaRPr>
                    </a:p>
                  </a:txBody>
                  <a:tcPr anchor="ctr"/>
                </a:tc>
                <a:extLst>
                  <a:ext uri="{0D108BD9-81ED-4DB2-BD59-A6C34878D82A}">
                    <a16:rowId xmlns:a16="http://schemas.microsoft.com/office/drawing/2014/main" val="352941571"/>
                  </a:ext>
                </a:extLst>
              </a:tr>
              <a:tr h="382202">
                <a:tc>
                  <a:txBody>
                    <a:bodyPr/>
                    <a:lstStyle/>
                    <a:p>
                      <a:pPr algn="ctr"/>
                      <a:r>
                        <a:rPr lang="en-CA" dirty="0"/>
                        <a:t>Golden Section</a:t>
                      </a:r>
                      <a:endParaRPr lang="en-US" dirty="0"/>
                    </a:p>
                  </a:txBody>
                  <a:tcPr anchor="ctr"/>
                </a:tc>
                <a:tc>
                  <a:txBody>
                    <a:bodyPr/>
                    <a:lstStyle/>
                    <a:p>
                      <a:pPr algn="ctr"/>
                      <a:r>
                        <a:rPr lang="en-CA" b="0" dirty="0"/>
                        <a:t>$13,781</a:t>
                      </a:r>
                      <a:endParaRPr lang="en-US" b="0"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1133693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4" name="Picture 3">
            <a:extLst>
              <a:ext uri="{FF2B5EF4-FFF2-40B4-BE49-F238E27FC236}">
                <a16:creationId xmlns:a16="http://schemas.microsoft.com/office/drawing/2014/main" id="{1CB7B68B-D97E-441C-81CD-2BA0E53C7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043290"/>
            <a:ext cx="11353800" cy="5449585"/>
          </a:xfrm>
          <a:prstGeom prst="rect">
            <a:avLst/>
          </a:prstGeom>
        </p:spPr>
      </p:pic>
    </p:spTree>
    <p:extLst>
      <p:ext uri="{BB962C8B-B14F-4D97-AF65-F5344CB8AC3E}">
        <p14:creationId xmlns:p14="http://schemas.microsoft.com/office/powerpoint/2010/main" val="850986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074298823"/>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Policy</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Default</a:t>
                      </a:r>
                      <a:endParaRPr lang="en-US" dirty="0"/>
                    </a:p>
                  </a:txBody>
                  <a:tcPr anchor="ctr"/>
                </a:tc>
                <a:tc>
                  <a:txBody>
                    <a:bodyPr/>
                    <a:lstStyle/>
                    <a:p>
                      <a:pPr algn="ctr"/>
                      <a:r>
                        <a:rPr lang="en-CA" dirty="0"/>
                        <a:t>$13,781</a:t>
                      </a:r>
                      <a:endParaRPr lang="en-US"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352941571"/>
                  </a:ext>
                </a:extLst>
              </a:tr>
              <a:tr h="382202">
                <a:tc>
                  <a:txBody>
                    <a:bodyPr/>
                    <a:lstStyle/>
                    <a:p>
                      <a:pPr algn="ctr"/>
                      <a:r>
                        <a:rPr lang="en-CA" dirty="0"/>
                        <a:t>Reservation</a:t>
                      </a:r>
                      <a:endParaRPr lang="en-US" dirty="0"/>
                    </a:p>
                  </a:txBody>
                  <a:tcPr anchor="ctr"/>
                </a:tc>
                <a:tc>
                  <a:txBody>
                    <a:bodyPr/>
                    <a:lstStyle/>
                    <a:p>
                      <a:pPr algn="ctr"/>
                      <a:r>
                        <a:rPr lang="en-CA" b="0" dirty="0"/>
                        <a:t>$13,865</a:t>
                      </a:r>
                      <a:endParaRPr lang="en-US" b="0" dirty="0"/>
                    </a:p>
                  </a:txBody>
                  <a:tcPr anchor="ctr"/>
                </a:tc>
                <a:tc>
                  <a:txBody>
                    <a:bodyPr/>
                    <a:lstStyle/>
                    <a:p>
                      <a:pPr algn="ctr"/>
                      <a:r>
                        <a:rPr lang="en-CA" dirty="0"/>
                        <a:t>Size 2: 19 tables</a:t>
                      </a:r>
                    </a:p>
                    <a:p>
                      <a:pPr algn="ctr"/>
                      <a:r>
                        <a:rPr lang="en-CA" dirty="0"/>
                        <a:t>Size 3: 15 tables</a:t>
                      </a:r>
                    </a:p>
                    <a:p>
                      <a:pPr algn="ctr"/>
                      <a:r>
                        <a:rPr lang="en-CA" dirty="0"/>
                        <a:t>Size 4: 11 tables</a:t>
                      </a:r>
                    </a:p>
                    <a:p>
                      <a:pPr algn="ctr"/>
                      <a:r>
                        <a:rPr lang="en-CA" dirty="0"/>
                        <a:t>Size 5: 15 tables</a:t>
                      </a:r>
                      <a:endParaRPr lang="en-US" dirty="0"/>
                    </a:p>
                  </a:txBody>
                  <a:tcPr anchor="ctr"/>
                </a:tc>
                <a:tc>
                  <a:txBody>
                    <a:bodyPr/>
                    <a:lstStyle/>
                    <a:p>
                      <a:pPr algn="ctr"/>
                      <a:r>
                        <a:rPr lang="en-CA" dirty="0"/>
                        <a:t>202</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3739929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11" name="Picture 10" descr="A screenshot of a cell phone&#10;&#10;Description generated with very high confidence">
            <a:extLst>
              <a:ext uri="{FF2B5EF4-FFF2-40B4-BE49-F238E27FC236}">
                <a16:creationId xmlns:a16="http://schemas.microsoft.com/office/drawing/2014/main" id="{CBDCD92A-7A22-4789-B7A9-52B9265D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9608"/>
            <a:ext cx="6274008" cy="470550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ADFEDC58-C562-4008-AF66-736ACB2E6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991" y="1299608"/>
            <a:ext cx="6274009" cy="4705507"/>
          </a:xfrm>
          <a:prstGeom prst="rect">
            <a:avLst/>
          </a:prstGeom>
        </p:spPr>
      </p:pic>
      <p:sp>
        <p:nvSpPr>
          <p:cNvPr id="17" name="TextBox 16">
            <a:extLst>
              <a:ext uri="{FF2B5EF4-FFF2-40B4-BE49-F238E27FC236}">
                <a16:creationId xmlns:a16="http://schemas.microsoft.com/office/drawing/2014/main" id="{D8A811AF-D1A8-451D-9ED2-A896B06F4A5B}"/>
              </a:ext>
            </a:extLst>
          </p:cNvPr>
          <p:cNvSpPr txBox="1"/>
          <p:nvPr/>
        </p:nvSpPr>
        <p:spPr>
          <a:xfrm>
            <a:off x="2491844" y="6110446"/>
            <a:ext cx="1656080" cy="369332"/>
          </a:xfrm>
          <a:prstGeom prst="rect">
            <a:avLst/>
          </a:prstGeom>
          <a:noFill/>
        </p:spPr>
        <p:txBody>
          <a:bodyPr wrap="square" rtlCol="0">
            <a:spAutoFit/>
          </a:bodyPr>
          <a:lstStyle/>
          <a:p>
            <a:r>
              <a:rPr lang="en-CA" dirty="0"/>
              <a:t>Seating Policy 1</a:t>
            </a:r>
            <a:endParaRPr lang="en-US" dirty="0"/>
          </a:p>
        </p:txBody>
      </p:sp>
      <p:sp>
        <p:nvSpPr>
          <p:cNvPr id="18" name="TextBox 17">
            <a:extLst>
              <a:ext uri="{FF2B5EF4-FFF2-40B4-BE49-F238E27FC236}">
                <a16:creationId xmlns:a16="http://schemas.microsoft.com/office/drawing/2014/main" id="{A2C9E8A1-129D-4038-B018-BA723551899A}"/>
              </a:ext>
            </a:extLst>
          </p:cNvPr>
          <p:cNvSpPr txBox="1"/>
          <p:nvPr/>
        </p:nvSpPr>
        <p:spPr>
          <a:xfrm>
            <a:off x="8399678" y="6110446"/>
            <a:ext cx="1656080" cy="369332"/>
          </a:xfrm>
          <a:prstGeom prst="rect">
            <a:avLst/>
          </a:prstGeom>
          <a:noFill/>
        </p:spPr>
        <p:txBody>
          <a:bodyPr wrap="square" rtlCol="0">
            <a:spAutoFit/>
          </a:bodyPr>
          <a:lstStyle/>
          <a:p>
            <a:r>
              <a:rPr lang="en-CA" dirty="0"/>
              <a:t>Seating Policy 2</a:t>
            </a:r>
            <a:endParaRPr lang="en-US" dirty="0"/>
          </a:p>
        </p:txBody>
      </p:sp>
    </p:spTree>
    <p:extLst>
      <p:ext uri="{BB962C8B-B14F-4D97-AF65-F5344CB8AC3E}">
        <p14:creationId xmlns:p14="http://schemas.microsoft.com/office/powerpoint/2010/main" val="202069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generated with very high confidence">
            <a:extLst>
              <a:ext uri="{FF2B5EF4-FFF2-40B4-BE49-F238E27FC236}">
                <a16:creationId xmlns:a16="http://schemas.microsoft.com/office/drawing/2014/main" id="{CDA0C752-0EF3-4A8B-BFBF-72387CB63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502" y="1144905"/>
            <a:ext cx="6090920" cy="4568190"/>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3046988"/>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the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p:txBody>
      </p:sp>
      <p:sp>
        <p:nvSpPr>
          <p:cNvPr id="14" name="TextBox 13">
            <a:extLst>
              <a:ext uri="{FF2B5EF4-FFF2-40B4-BE49-F238E27FC236}">
                <a16:creationId xmlns:a16="http://schemas.microsoft.com/office/drawing/2014/main" id="{F1592D17-EAD6-4761-B571-1F97A55D070D}"/>
              </a:ext>
            </a:extLst>
          </p:cNvPr>
          <p:cNvSpPr txBox="1"/>
          <p:nvPr/>
        </p:nvSpPr>
        <p:spPr>
          <a:xfrm>
            <a:off x="4164408" y="4633777"/>
            <a:ext cx="1706880" cy="400110"/>
          </a:xfrm>
          <a:prstGeom prst="rect">
            <a:avLst/>
          </a:prstGeom>
          <a:noFill/>
        </p:spPr>
        <p:txBody>
          <a:bodyPr wrap="square" rtlCol="0">
            <a:spAutoFit/>
          </a:bodyPr>
          <a:lstStyle/>
          <a:p>
            <a:r>
              <a:rPr lang="en-CA" sz="1000" dirty="0">
                <a:solidFill>
                  <a:schemeClr val="accent1"/>
                </a:solidFill>
              </a:rPr>
              <a:t>Golden section VNS (policy 2)</a:t>
            </a:r>
          </a:p>
          <a:p>
            <a:r>
              <a:rPr lang="en-CA" sz="1000" dirty="0">
                <a:solidFill>
                  <a:schemeClr val="accent1"/>
                </a:solidFill>
              </a:rPr>
              <a:t>Mean Profit: 13,865</a:t>
            </a:r>
          </a:p>
        </p:txBody>
      </p:sp>
      <p:sp>
        <p:nvSpPr>
          <p:cNvPr id="15" name="TextBox 14">
            <a:extLst>
              <a:ext uri="{FF2B5EF4-FFF2-40B4-BE49-F238E27FC236}">
                <a16:creationId xmlns:a16="http://schemas.microsoft.com/office/drawing/2014/main" id="{DAC1DB3D-F7B1-4B8A-A503-9A7E003FE741}"/>
              </a:ext>
            </a:extLst>
          </p:cNvPr>
          <p:cNvSpPr txBox="1"/>
          <p:nvPr/>
        </p:nvSpPr>
        <p:spPr>
          <a:xfrm>
            <a:off x="2273420" y="4833832"/>
            <a:ext cx="1706880" cy="400110"/>
          </a:xfrm>
          <a:prstGeom prst="rect">
            <a:avLst/>
          </a:prstGeom>
          <a:noFill/>
        </p:spPr>
        <p:txBody>
          <a:bodyPr wrap="square" rtlCol="0">
            <a:spAutoFit/>
          </a:bodyPr>
          <a:lstStyle/>
          <a:p>
            <a:pPr algn="r"/>
            <a:r>
              <a:rPr lang="en-CA" sz="1000" dirty="0">
                <a:solidFill>
                  <a:srgbClr val="FF0000"/>
                </a:solidFill>
              </a:rPr>
              <a:t>Golden section VNS (policy 1)</a:t>
            </a:r>
          </a:p>
          <a:p>
            <a:pPr algn="r"/>
            <a:r>
              <a:rPr lang="en-CA" sz="1000" dirty="0">
                <a:solidFill>
                  <a:srgbClr val="FF0000"/>
                </a:solidFill>
              </a:rPr>
              <a:t>Mean Profit: 13,781</a:t>
            </a:r>
          </a:p>
        </p:txBody>
      </p:sp>
      <p:sp>
        <p:nvSpPr>
          <p:cNvPr id="16" name="TextBox 15">
            <a:extLst>
              <a:ext uri="{FF2B5EF4-FFF2-40B4-BE49-F238E27FC236}">
                <a16:creationId xmlns:a16="http://schemas.microsoft.com/office/drawing/2014/main" id="{3C0E9117-EA43-4BB0-B8DA-9E72C874A8C0}"/>
              </a:ext>
            </a:extLst>
          </p:cNvPr>
          <p:cNvSpPr txBox="1"/>
          <p:nvPr/>
        </p:nvSpPr>
        <p:spPr>
          <a:xfrm>
            <a:off x="4506715" y="1645741"/>
            <a:ext cx="1706880" cy="400110"/>
          </a:xfrm>
          <a:prstGeom prst="rect">
            <a:avLst/>
          </a:prstGeom>
          <a:noFill/>
        </p:spPr>
        <p:txBody>
          <a:bodyPr wrap="square" rtlCol="0">
            <a:spAutoFit/>
          </a:bodyPr>
          <a:lstStyle/>
          <a:p>
            <a:pPr algn="r"/>
            <a:r>
              <a:rPr lang="en-CA" sz="1000" dirty="0"/>
              <a:t>Naïve Solution</a:t>
            </a:r>
          </a:p>
          <a:p>
            <a:pPr algn="r"/>
            <a:r>
              <a:rPr lang="en-CA" sz="1000" dirty="0"/>
              <a:t>Mean Profit: 11,419</a:t>
            </a:r>
          </a:p>
        </p:txBody>
      </p:sp>
      <p:sp>
        <p:nvSpPr>
          <p:cNvPr id="17" name="TextBox 16">
            <a:extLst>
              <a:ext uri="{FF2B5EF4-FFF2-40B4-BE49-F238E27FC236}">
                <a16:creationId xmlns:a16="http://schemas.microsoft.com/office/drawing/2014/main" id="{022E4CC2-0710-4AE6-B690-CCF6BCAFB3A6}"/>
              </a:ext>
            </a:extLst>
          </p:cNvPr>
          <p:cNvSpPr txBox="1"/>
          <p:nvPr/>
        </p:nvSpPr>
        <p:spPr>
          <a:xfrm>
            <a:off x="1312" y="4760882"/>
            <a:ext cx="1706880" cy="400110"/>
          </a:xfrm>
          <a:prstGeom prst="rect">
            <a:avLst/>
          </a:prstGeom>
          <a:noFill/>
        </p:spPr>
        <p:txBody>
          <a:bodyPr wrap="square" rtlCol="0">
            <a:spAutoFit/>
          </a:bodyPr>
          <a:lstStyle/>
          <a:p>
            <a:pPr algn="r"/>
            <a:r>
              <a:rPr lang="en-CA" sz="1000" dirty="0"/>
              <a:t>Greedy Solution</a:t>
            </a:r>
          </a:p>
          <a:p>
            <a:pPr algn="r"/>
            <a:r>
              <a:rPr lang="en-CA" sz="1000" dirty="0"/>
              <a:t>Mean Profit: 12,238</a:t>
            </a:r>
          </a:p>
        </p:txBody>
      </p:sp>
      <p:cxnSp>
        <p:nvCxnSpPr>
          <p:cNvPr id="27" name="Straight Connector 26">
            <a:extLst>
              <a:ext uri="{FF2B5EF4-FFF2-40B4-BE49-F238E27FC236}">
                <a16:creationId xmlns:a16="http://schemas.microsoft.com/office/drawing/2014/main" id="{B92E047F-1276-46CB-ACFB-D8D354D4239B}"/>
              </a:ext>
            </a:extLst>
          </p:cNvPr>
          <p:cNvCxnSpPr>
            <a:cxnSpLocks/>
          </p:cNvCxnSpPr>
          <p:nvPr/>
        </p:nvCxnSpPr>
        <p:spPr>
          <a:xfrm flipV="1">
            <a:off x="3967718" y="1503680"/>
            <a:ext cx="0" cy="3657312"/>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C4ED095-9640-4151-81C1-3FA2E46A7322}"/>
              </a:ext>
            </a:extLst>
          </p:cNvPr>
          <p:cNvCxnSpPr>
            <a:cxnSpLocks/>
          </p:cNvCxnSpPr>
          <p:nvPr/>
        </p:nvCxnSpPr>
        <p:spPr>
          <a:xfrm flipH="1">
            <a:off x="1618100" y="3352512"/>
            <a:ext cx="4724399" cy="0"/>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4645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5CB1BE-2568-4D36-962B-9B304C3A7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7760"/>
            <a:ext cx="6733117" cy="5049838"/>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4955203"/>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our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a:p>
            <a:pPr lvl="1">
              <a:spcAft>
                <a:spcPts val="1200"/>
              </a:spcAft>
            </a:pPr>
            <a:r>
              <a:rPr lang="en-CA" sz="1600" dirty="0">
                <a:solidFill>
                  <a:schemeClr val="accent2"/>
                </a:solidFill>
              </a:rPr>
              <a:t>Avg. number of customers who share tables (per day): </a:t>
            </a:r>
          </a:p>
          <a:p>
            <a:r>
              <a:rPr lang="en-CA" sz="1600" dirty="0">
                <a:solidFill>
                  <a:schemeClr val="accent2"/>
                </a:solidFill>
              </a:rPr>
              <a:t>	Naïve solution: </a:t>
            </a:r>
            <a:r>
              <a:rPr lang="en-CA" sz="1600" b="1" dirty="0">
                <a:solidFill>
                  <a:schemeClr val="accent2"/>
                </a:solidFill>
              </a:rPr>
              <a:t>6.5</a:t>
            </a:r>
          </a:p>
          <a:p>
            <a:r>
              <a:rPr lang="en-CA" sz="1600" dirty="0">
                <a:solidFill>
                  <a:schemeClr val="accent2"/>
                </a:solidFill>
              </a:rPr>
              <a:t>	Greedy solution: </a:t>
            </a:r>
            <a:r>
              <a:rPr lang="en-CA" sz="1600" b="1" dirty="0">
                <a:solidFill>
                  <a:schemeClr val="accent2"/>
                </a:solidFill>
              </a:rPr>
              <a:t>1.1</a:t>
            </a:r>
          </a:p>
          <a:p>
            <a:r>
              <a:rPr lang="en-CA" sz="1600" dirty="0">
                <a:solidFill>
                  <a:schemeClr val="accent2"/>
                </a:solidFill>
              </a:rPr>
              <a:t>	Golden section VNS (policy 1): </a:t>
            </a:r>
            <a:r>
              <a:rPr lang="en-CA" sz="1600" b="1" dirty="0">
                <a:solidFill>
                  <a:schemeClr val="accent2"/>
                </a:solidFill>
              </a:rPr>
              <a:t>1.1</a:t>
            </a:r>
          </a:p>
          <a:p>
            <a:r>
              <a:rPr lang="en-CA" sz="1600" dirty="0">
                <a:solidFill>
                  <a:schemeClr val="accent2"/>
                </a:solidFill>
              </a:rPr>
              <a:t>	Golden section VNS (policy 2): </a:t>
            </a:r>
            <a:r>
              <a:rPr lang="en-CA" sz="1600" b="1" dirty="0">
                <a:solidFill>
                  <a:schemeClr val="accent2"/>
                </a:solidFill>
              </a:rPr>
              <a:t>1.3</a:t>
            </a:r>
          </a:p>
        </p:txBody>
      </p:sp>
    </p:spTree>
    <p:extLst>
      <p:ext uri="{BB962C8B-B14F-4D97-AF65-F5344CB8AC3E}">
        <p14:creationId xmlns:p14="http://schemas.microsoft.com/office/powerpoint/2010/main" val="384101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Service and Customer Behavior</a:t>
            </a:r>
          </a:p>
          <a:p>
            <a:pPr lvl="1">
              <a:lnSpc>
                <a:spcPct val="150000"/>
              </a:lnSpc>
            </a:pPr>
            <a:r>
              <a:rPr lang="en-US" sz="2000" dirty="0"/>
              <a:t>Customer Abandonment: customers in the queue may decide to wait or leave (every five minutes) </a:t>
            </a:r>
          </a:p>
          <a:p>
            <a:pPr lvl="1">
              <a:lnSpc>
                <a:spcPct val="150000"/>
              </a:lnSpc>
            </a:pPr>
            <a:endParaRPr lang="en-US" dirty="0"/>
          </a:p>
          <a:p>
            <a:pPr lvl="1">
              <a:lnSpc>
                <a:spcPct val="150000"/>
              </a:lnSpc>
            </a:pPr>
            <a:endParaRPr lang="en-US" dirty="0"/>
          </a:p>
          <a:p>
            <a:pPr lvl="1">
              <a:lnSpc>
                <a:spcPct val="150000"/>
              </a:lnSpc>
            </a:pPr>
            <a:r>
              <a:rPr lang="en-US" sz="2000" dirty="0"/>
              <a:t>duration of a dinner (d)</a:t>
            </a:r>
          </a:p>
          <a:p>
            <a:pPr lvl="2">
              <a:lnSpc>
                <a:spcPct val="150000"/>
              </a:lnSpc>
            </a:pPr>
            <a:r>
              <a:rPr lang="en-US" dirty="0"/>
              <a:t>40 + t ~ </a:t>
            </a:r>
            <a:r>
              <a:rPr lang="en-US" dirty="0" err="1"/>
              <a:t>exp</a:t>
            </a:r>
            <a:r>
              <a:rPr lang="en-US" dirty="0"/>
              <a:t> (0.05) minutes</a:t>
            </a:r>
          </a:p>
          <a:p>
            <a:pPr lvl="1">
              <a:lnSpc>
                <a:spcPct val="150000"/>
              </a:lnSpc>
            </a:pPr>
            <a:r>
              <a:rPr lang="en-US" sz="2000" dirty="0"/>
              <a:t>immediate table availability for the next customer</a:t>
            </a:r>
          </a:p>
          <a:p>
            <a:pPr lvl="1">
              <a:lnSpc>
                <a:spcPct val="150000"/>
              </a:lnSpc>
            </a:pPr>
            <a:r>
              <a:rPr lang="en-US" sz="2000" dirty="0"/>
              <a:t>assumption: adequate staff capability and capacity</a:t>
            </a:r>
          </a:p>
          <a:p>
            <a:pPr lvl="1">
              <a:lnSpc>
                <a:spcPct val="150000"/>
              </a:lnSpc>
            </a:pPr>
            <a:endParaRPr lang="en-US" sz="2000" dirty="0"/>
          </a:p>
        </p:txBody>
      </p:sp>
      <p:pic>
        <p:nvPicPr>
          <p:cNvPr id="7" name="Picture 6">
            <a:extLst>
              <a:ext uri="{FF2B5EF4-FFF2-40B4-BE49-F238E27FC236}">
                <a16:creationId xmlns:a16="http://schemas.microsoft.com/office/drawing/2014/main" id="{68B93479-BE14-CC4D-B300-A11AEDC81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31" y="2339499"/>
            <a:ext cx="8423129" cy="1181752"/>
          </a:xfrm>
          <a:prstGeom prst="rect">
            <a:avLst/>
          </a:prstGeom>
        </p:spPr>
      </p:pic>
    </p:spTree>
    <p:extLst>
      <p:ext uri="{BB962C8B-B14F-4D97-AF65-F5344CB8AC3E}">
        <p14:creationId xmlns:p14="http://schemas.microsoft.com/office/powerpoint/2010/main" val="414288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Billing</a:t>
            </a:r>
          </a:p>
          <a:p>
            <a:pPr lvl="1">
              <a:lnSpc>
                <a:spcPct val="150000"/>
              </a:lnSpc>
            </a:pPr>
            <a:r>
              <a:rPr lang="en-US" sz="2000" dirty="0"/>
              <a:t>Bill per person: b</a:t>
            </a:r>
          </a:p>
          <a:p>
            <a:pPr lvl="2">
              <a:lnSpc>
                <a:spcPct val="150000"/>
              </a:lnSpc>
            </a:pPr>
            <a:r>
              <a:rPr lang="en-US" dirty="0"/>
              <a:t>Proportional to the dinner duration (d) –&gt; b = d * r</a:t>
            </a:r>
          </a:p>
          <a:p>
            <a:pPr lvl="1">
              <a:lnSpc>
                <a:spcPct val="150000"/>
              </a:lnSpc>
            </a:pPr>
            <a:r>
              <a:rPr lang="en-US" sz="2000" dirty="0"/>
              <a:t>Customer-specific consumption rate (r)</a:t>
            </a:r>
          </a:p>
          <a:p>
            <a:pPr lvl="2">
              <a:lnSpc>
                <a:spcPct val="150000"/>
              </a:lnSpc>
            </a:pPr>
            <a:r>
              <a:rPr lang="en-US" dirty="0"/>
              <a:t>r ~ </a:t>
            </a:r>
            <a:r>
              <a:rPr lang="en-US" dirty="0" err="1"/>
              <a:t>unif</a:t>
            </a:r>
            <a:r>
              <a:rPr lang="en-US" dirty="0"/>
              <a:t> (0.5, 1.2) –&gt; € / minute</a:t>
            </a:r>
          </a:p>
          <a:p>
            <a:pPr lvl="1">
              <a:lnSpc>
                <a:spcPct val="150000"/>
              </a:lnSpc>
            </a:pPr>
            <a:r>
              <a:rPr lang="en-US" sz="2000" dirty="0"/>
              <a:t>Sharing a table</a:t>
            </a:r>
          </a:p>
          <a:p>
            <a:pPr lvl="2">
              <a:lnSpc>
                <a:spcPct val="150000"/>
              </a:lnSpc>
            </a:pPr>
            <a:r>
              <a:rPr lang="en-US" dirty="0"/>
              <a:t>decreased dinner duration –&gt;</a:t>
            </a:r>
            <a:r>
              <a:rPr lang="en-US" dirty="0">
                <a:sym typeface="Wingdings" pitchFamily="2" charset="2"/>
              </a:rPr>
              <a:t> d’ = d * 0.5 </a:t>
            </a:r>
          </a:p>
          <a:p>
            <a:pPr lvl="2">
              <a:lnSpc>
                <a:spcPct val="150000"/>
              </a:lnSpc>
            </a:pPr>
            <a:r>
              <a:rPr lang="en-US" dirty="0">
                <a:sym typeface="Wingdings" pitchFamily="2" charset="2"/>
              </a:rPr>
              <a:t>decreased consumption rate </a:t>
            </a:r>
            <a:r>
              <a:rPr lang="en-US" dirty="0"/>
              <a:t>–&gt;</a:t>
            </a:r>
            <a:r>
              <a:rPr lang="en-US" dirty="0">
                <a:sym typeface="Wingdings" pitchFamily="2" charset="2"/>
              </a:rPr>
              <a:t> r’ = r * 0.8</a:t>
            </a:r>
            <a:endParaRPr lang="en-US" dirty="0"/>
          </a:p>
          <a:p>
            <a:pPr marL="0" indent="0">
              <a:lnSpc>
                <a:spcPct val="150000"/>
              </a:lnSpc>
              <a:buNone/>
            </a:pPr>
            <a:r>
              <a:rPr lang="en-US" sz="2400" dirty="0"/>
              <a:t>Profit = b * ( # of customers served ) – ( € 0.10 * total operating time)</a:t>
            </a:r>
            <a:endParaRPr lang="en-US" dirty="0"/>
          </a:p>
          <a:p>
            <a:pPr lvl="1">
              <a:lnSpc>
                <a:spcPct val="150000"/>
              </a:lnSpc>
            </a:pPr>
            <a:endParaRPr lang="en-US" sz="2000" dirty="0"/>
          </a:p>
        </p:txBody>
      </p:sp>
    </p:spTree>
    <p:extLst>
      <p:ext uri="{BB962C8B-B14F-4D97-AF65-F5344CB8AC3E}">
        <p14:creationId xmlns:p14="http://schemas.microsoft.com/office/powerpoint/2010/main" val="111443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Problem Description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049203"/>
          </a:xfrm>
        </p:spPr>
        <p:txBody>
          <a:bodyPr/>
          <a:lstStyle/>
          <a:p>
            <a:pPr marL="0" indent="0">
              <a:lnSpc>
                <a:spcPct val="150000"/>
              </a:lnSpc>
              <a:buNone/>
            </a:pPr>
            <a:r>
              <a:rPr lang="en-US" sz="2400" dirty="0"/>
              <a:t>Running a successful business by </a:t>
            </a:r>
          </a:p>
          <a:p>
            <a:pPr lvl="1">
              <a:lnSpc>
                <a:spcPct val="150000"/>
              </a:lnSpc>
            </a:pPr>
            <a:r>
              <a:rPr lang="en-US" sz="2000" dirty="0"/>
              <a:t>Maximizing the total profit of a restaurant</a:t>
            </a:r>
            <a:endParaRPr lang="en-US" dirty="0"/>
          </a:p>
          <a:p>
            <a:pPr marL="0" indent="0">
              <a:lnSpc>
                <a:spcPct val="150000"/>
              </a:lnSpc>
              <a:buNone/>
            </a:pPr>
            <a:r>
              <a:rPr lang="en-US" sz="2400" dirty="0"/>
              <a:t>Decision variables:</a:t>
            </a:r>
          </a:p>
          <a:p>
            <a:pPr lvl="1">
              <a:lnSpc>
                <a:spcPct val="150000"/>
              </a:lnSpc>
            </a:pPr>
            <a:r>
              <a:rPr lang="en-US" sz="2000" dirty="0"/>
              <a:t>Table arrangement (table size and quantity)</a:t>
            </a:r>
          </a:p>
          <a:p>
            <a:pPr lvl="1">
              <a:lnSpc>
                <a:spcPct val="150000"/>
              </a:lnSpc>
            </a:pPr>
            <a:r>
              <a:rPr lang="en-US" sz="2000" dirty="0"/>
              <a:t>Seating policy for arriving customers</a:t>
            </a:r>
          </a:p>
          <a:p>
            <a:pPr marL="0" indent="0">
              <a:lnSpc>
                <a:spcPct val="150000"/>
              </a:lnSpc>
              <a:buNone/>
            </a:pPr>
            <a:r>
              <a:rPr lang="en-US" sz="2400" dirty="0"/>
              <a:t>Evaluation of success</a:t>
            </a:r>
          </a:p>
          <a:p>
            <a:pPr lvl="1">
              <a:lnSpc>
                <a:spcPct val="150000"/>
              </a:lnSpc>
            </a:pPr>
            <a:r>
              <a:rPr lang="en-US" sz="2000" dirty="0"/>
              <a:t>Defined parameters (described in the Simulation part)</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178496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Simulation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pic>
        <p:nvPicPr>
          <p:cNvPr id="8" name="Picture 7">
            <a:extLst>
              <a:ext uri="{FF2B5EF4-FFF2-40B4-BE49-F238E27FC236}">
                <a16:creationId xmlns:a16="http://schemas.microsoft.com/office/drawing/2014/main" id="{B0659A20-1919-9042-A9D7-91BAD71914DB}"/>
              </a:ext>
            </a:extLst>
          </p:cNvPr>
          <p:cNvPicPr>
            <a:picLocks noChangeAspect="1"/>
          </p:cNvPicPr>
          <p:nvPr/>
        </p:nvPicPr>
        <p:blipFill rotWithShape="1">
          <a:blip r:embed="rId3">
            <a:extLst>
              <a:ext uri="{28A0092B-C50C-407E-A947-70E740481C1C}">
                <a14:useLocalDpi xmlns:a14="http://schemas.microsoft.com/office/drawing/2010/main" val="0"/>
              </a:ext>
            </a:extLst>
          </a:blip>
          <a:srcRect r="11435"/>
          <a:stretch/>
        </p:blipFill>
        <p:spPr>
          <a:xfrm>
            <a:off x="608623" y="2571750"/>
            <a:ext cx="1578738" cy="1757745"/>
          </a:xfrm>
          <a:prstGeom prst="rect">
            <a:avLst/>
          </a:prstGeom>
        </p:spPr>
      </p:pic>
    </p:spTree>
    <p:extLst>
      <p:ext uri="{BB962C8B-B14F-4D97-AF65-F5344CB8AC3E}">
        <p14:creationId xmlns:p14="http://schemas.microsoft.com/office/powerpoint/2010/main" val="139080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Running a simulation of a scenario</a:t>
            </a:r>
          </a:p>
          <a:p>
            <a:pPr lvl="1">
              <a:lnSpc>
                <a:spcPct val="150000"/>
              </a:lnSpc>
            </a:pPr>
            <a:r>
              <a:rPr lang="en-US" sz="2000" dirty="0"/>
              <a:t>Input parameters described in the previous section</a:t>
            </a:r>
          </a:p>
          <a:p>
            <a:pPr lvl="1">
              <a:lnSpc>
                <a:spcPct val="150000"/>
              </a:lnSpc>
            </a:pPr>
            <a:r>
              <a:rPr lang="en-US" sz="2000" dirty="0"/>
              <a:t>Different scenarios for varying table arrangement and seating policy</a:t>
            </a:r>
          </a:p>
          <a:p>
            <a:pPr marL="0" indent="0">
              <a:lnSpc>
                <a:spcPct val="150000"/>
              </a:lnSpc>
              <a:buNone/>
            </a:pPr>
            <a:r>
              <a:rPr lang="en-US" sz="2400" dirty="0"/>
              <a:t>Returning the variables:</a:t>
            </a:r>
          </a:p>
          <a:p>
            <a:pPr lvl="1">
              <a:lnSpc>
                <a:spcPct val="150000"/>
              </a:lnSpc>
            </a:pPr>
            <a:r>
              <a:rPr lang="en-US" sz="2000" dirty="0"/>
              <a:t>Customers</a:t>
            </a:r>
          </a:p>
          <a:p>
            <a:pPr lvl="1">
              <a:lnSpc>
                <a:spcPct val="150000"/>
              </a:lnSpc>
            </a:pPr>
            <a:r>
              <a:rPr lang="en-US" sz="2000" dirty="0"/>
              <a:t>Tables </a:t>
            </a:r>
          </a:p>
          <a:p>
            <a:pPr lvl="1">
              <a:lnSpc>
                <a:spcPct val="150000"/>
              </a:lnSpc>
            </a:pPr>
            <a:r>
              <a:rPr lang="en-US" sz="2000" dirty="0"/>
              <a:t>Time </a:t>
            </a:r>
          </a:p>
          <a:p>
            <a:pPr lvl="1">
              <a:lnSpc>
                <a:spcPct val="150000"/>
              </a:lnSpc>
            </a:pPr>
            <a:r>
              <a:rPr lang="en-US" sz="2000" dirty="0"/>
              <a:t>Queue (s)</a:t>
            </a:r>
          </a:p>
          <a:p>
            <a:pPr lvl="1">
              <a:lnSpc>
                <a:spcPct val="150000"/>
              </a:lnSpc>
            </a:pPr>
            <a:r>
              <a:rPr lang="en-US" sz="2000" dirty="0"/>
              <a:t># of busy seats (for each table size)</a:t>
            </a:r>
          </a:p>
          <a:p>
            <a:pPr lvl="1">
              <a:lnSpc>
                <a:spcPct val="150000"/>
              </a:lnSpc>
            </a:pPr>
            <a:r>
              <a:rPr lang="en-US" sz="2000" dirty="0"/>
              <a:t># of busy tables (at the event times)</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28537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 (cont.)</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Events</a:t>
            </a:r>
          </a:p>
          <a:p>
            <a:pPr lvl="1">
              <a:lnSpc>
                <a:spcPct val="150000"/>
              </a:lnSpc>
            </a:pPr>
            <a:r>
              <a:rPr lang="en-US" sz="2000" dirty="0"/>
              <a:t>Events that occur at time “t”</a:t>
            </a:r>
          </a:p>
          <a:p>
            <a:pPr marL="1371600" lvl="2" indent="-457200">
              <a:lnSpc>
                <a:spcPct val="150000"/>
              </a:lnSpc>
              <a:buFont typeface="+mj-lt"/>
              <a:buAutoNum type="arabicParenR"/>
            </a:pPr>
            <a:r>
              <a:rPr lang="en-US" dirty="0"/>
              <a:t>Arrival </a:t>
            </a:r>
          </a:p>
          <a:p>
            <a:pPr lvl="3">
              <a:lnSpc>
                <a:spcPct val="150000"/>
              </a:lnSpc>
            </a:pPr>
            <a:r>
              <a:rPr lang="en-US" dirty="0"/>
              <a:t>always the first event </a:t>
            </a:r>
          </a:p>
          <a:p>
            <a:pPr marL="1371600" lvl="2" indent="-457200">
              <a:lnSpc>
                <a:spcPct val="150000"/>
              </a:lnSpc>
              <a:buFont typeface="+mj-lt"/>
              <a:buAutoNum type="arabicParenR"/>
            </a:pPr>
            <a:r>
              <a:rPr lang="en-US" dirty="0"/>
              <a:t>Duration</a:t>
            </a:r>
          </a:p>
          <a:p>
            <a:pPr lvl="3">
              <a:lnSpc>
                <a:spcPct val="150000"/>
              </a:lnSpc>
            </a:pPr>
            <a:r>
              <a:rPr lang="en-US" dirty="0"/>
              <a:t>refers to being in the queue or being served</a:t>
            </a:r>
          </a:p>
          <a:p>
            <a:pPr marL="1371600" lvl="2" indent="-457200">
              <a:lnSpc>
                <a:spcPct val="150000"/>
              </a:lnSpc>
              <a:buFont typeface="+mj-lt"/>
              <a:buAutoNum type="arabicParenR"/>
            </a:pPr>
            <a:r>
              <a:rPr lang="en-US" dirty="0"/>
              <a:t>Abandonment</a:t>
            </a:r>
          </a:p>
          <a:p>
            <a:pPr lvl="3">
              <a:lnSpc>
                <a:spcPct val="150000"/>
              </a:lnSpc>
            </a:pPr>
            <a:r>
              <a:rPr lang="en-US" dirty="0"/>
              <a:t>A customer leaves the system</a:t>
            </a:r>
          </a:p>
          <a:p>
            <a:pPr marL="1371600" lvl="2" indent="-457200">
              <a:lnSpc>
                <a:spcPct val="150000"/>
              </a:lnSpc>
              <a:buFont typeface="+mj-lt"/>
              <a:buAutoNum type="arabicParenR"/>
            </a:pPr>
            <a:r>
              <a:rPr lang="en-US" dirty="0"/>
              <a:t>Simulation End</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3830576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1014</TotalTime>
  <Words>1862</Words>
  <Application>Microsoft Office PowerPoint</Application>
  <PresentationFormat>Widescreen</PresentationFormat>
  <Paragraphs>425</Paragraphs>
  <Slides>39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Wingdings</vt:lpstr>
      <vt:lpstr>Office Theme</vt:lpstr>
      <vt:lpstr>Restaurant Design</vt:lpstr>
      <vt:lpstr>PowerPoint Presentation</vt:lpstr>
      <vt:lpstr>PowerPoint Presentation</vt:lpstr>
      <vt:lpstr>PowerPoint Presentation</vt:lpstr>
      <vt:lpstr>PowerPoint Presentation</vt:lpstr>
      <vt:lpstr>Problem Description</vt:lpstr>
      <vt:lpstr>Simulation</vt:lpstr>
      <vt:lpstr>Discrete Event Simulation</vt:lpstr>
      <vt:lpstr>Discrete Event Simulation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vt:lpstr>
      <vt:lpstr>PowerPoint Presentation</vt:lpstr>
      <vt:lpstr>PowerPoint Presentation</vt:lpstr>
      <vt:lpstr>PowerPoint Presentation</vt:lpstr>
      <vt:lpstr>PowerPoint Presentation</vt:lpstr>
      <vt:lpstr>PowerPoint Presentation</vt:lpstr>
      <vt:lpstr>PowerPoint Presentation</vt:lpstr>
      <vt:lpstr>Golden Section Method</vt:lpstr>
      <vt:lpstr>Golden Section Method</vt:lpstr>
      <vt:lpstr>Golden Section Method</vt:lpstr>
      <vt:lpstr>Golden Section Method</vt:lpstr>
      <vt:lpstr>Golden Section Method</vt:lpstr>
      <vt:lpstr>Golden Section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Design</dc:title>
  <dc:creator>Park Jangwon</dc:creator>
  <cp:lastModifiedBy>Park Jangwon</cp:lastModifiedBy>
  <cp:revision>108</cp:revision>
  <dcterms:created xsi:type="dcterms:W3CDTF">2019-05-21T13:32:52Z</dcterms:created>
  <dcterms:modified xsi:type="dcterms:W3CDTF">2019-05-28T09:16:24Z</dcterms:modified>
</cp:coreProperties>
</file>