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83" r:id="rId3"/>
    <p:sldId id="284" r:id="rId4"/>
    <p:sldId id="285" r:id="rId5"/>
    <p:sldId id="286" r:id="rId6"/>
    <p:sldId id="257" r:id="rId7"/>
    <p:sldId id="287" r:id="rId8"/>
    <p:sldId id="293" r:id="rId9"/>
    <p:sldId id="294" r:id="rId10"/>
    <p:sldId id="295" r:id="rId11"/>
    <p:sldId id="296" r:id="rId12"/>
    <p:sldId id="288" r:id="rId13"/>
    <p:sldId id="289" r:id="rId14"/>
    <p:sldId id="292" r:id="rId15"/>
    <p:sldId id="297" r:id="rId16"/>
    <p:sldId id="258" r:id="rId17"/>
    <p:sldId id="282" r:id="rId18"/>
    <p:sldId id="290" r:id="rId19"/>
    <p:sldId id="291" r:id="rId20"/>
    <p:sldId id="273" r:id="rId21"/>
    <p:sldId id="261" r:id="rId22"/>
    <p:sldId id="264" r:id="rId23"/>
    <p:sldId id="266" r:id="rId24"/>
    <p:sldId id="267" r:id="rId25"/>
    <p:sldId id="268" r:id="rId26"/>
    <p:sldId id="270" r:id="rId27"/>
    <p:sldId id="276" r:id="rId28"/>
    <p:sldId id="272" r:id="rId29"/>
    <p:sldId id="277" r:id="rId30"/>
    <p:sldId id="278" r:id="rId31"/>
    <p:sldId id="279" r:id="rId32"/>
    <p:sldId id="280" r:id="rId33"/>
    <p:sldId id="281" r:id="rId34"/>
    <p:sldId id="29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CF4"/>
    <a:srgbClr val="1D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2A660-2FC5-4103-967E-B19F76250BEA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7A9D5-A264-4B80-8400-78E45D66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5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tables of size 2 and 4 by two and gave them all to size 5 tables.</a:t>
            </a:r>
          </a:p>
          <a:p>
            <a:r>
              <a:rPr lang="en-CA" dirty="0"/>
              <a:t>Otherwise, the number of seats remain more or less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proportion of customer groups of size 5 who abandoned by roughly 13%</a:t>
            </a:r>
            <a:r>
              <a:rPr lang="en-US" dirty="0"/>
              <a:t> at a relatively small cost of losing 1.5% more of customer groups of size 3. The rest remains more or less the same.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/>
              <a:t>Restaurant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A86D0-24A4-4C1F-9CA6-6A3D02CD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CA" sz="1100" b="1" u="sng"/>
              <a:t>Group 2</a:t>
            </a:r>
          </a:p>
          <a:p>
            <a:pPr algn="l"/>
            <a:r>
              <a:rPr lang="en-CA" sz="1100"/>
              <a:t>Caio Beojone</a:t>
            </a:r>
          </a:p>
          <a:p>
            <a:pPr algn="l"/>
            <a:r>
              <a:rPr lang="en-CA" sz="1100"/>
              <a:t>Murat Genc</a:t>
            </a:r>
          </a:p>
          <a:p>
            <a:pPr algn="l"/>
            <a:r>
              <a:rPr lang="en-CA" sz="1100"/>
              <a:t>Marti Montesinos</a:t>
            </a:r>
          </a:p>
          <a:p>
            <a:pPr algn="l"/>
            <a:r>
              <a:rPr lang="en-CA" sz="1100"/>
              <a:t>Jangwon Park</a:t>
            </a:r>
            <a:endParaRPr lang="en-US" sz="1100" dirty="0"/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8428DE4A-00D0-4F03-A149-E66F80A4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Table Arrangement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Default arrangements</a:t>
            </a:r>
          </a:p>
          <a:p>
            <a:pPr lvl="1"/>
            <a:r>
              <a:rPr lang="en-CA" sz="2000" dirty="0"/>
              <a:t># of tables [size 1, size 2, size 3, size 4, size 5]</a:t>
            </a:r>
            <a:r>
              <a:rPr lang="en-CA" sz="1600" dirty="0"/>
              <a:t> </a:t>
            </a:r>
          </a:p>
          <a:p>
            <a:pPr marL="914400" lvl="1" indent="-457200">
              <a:buFont typeface="+mj-lt"/>
              <a:buAutoNum type="arabicParenR"/>
            </a:pPr>
            <a:endParaRPr lang="en-CA" sz="2000" dirty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1: [0, 0, 0, 0, 40]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2: [0, 50, 0, 0, 20]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/>
              <a:t>Modified arrangements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3: [19, 28, 15, 10, 8]</a:t>
            </a:r>
          </a:p>
          <a:p>
            <a:pPr lvl="3">
              <a:lnSpc>
                <a:spcPct val="150000"/>
              </a:lnSpc>
            </a:pPr>
            <a:r>
              <a:rPr lang="en-CA" sz="2000" dirty="0"/>
              <a:t>Arranged according to the arrival rate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4: [1, 28, 15, 12, 10]</a:t>
            </a:r>
          </a:p>
          <a:p>
            <a:pPr lvl="3">
              <a:lnSpc>
                <a:spcPct val="150000"/>
              </a:lnSpc>
            </a:pPr>
            <a:r>
              <a:rPr lang="en-CA" dirty="0"/>
              <a:t>Modified the number of size 1</a:t>
            </a:r>
          </a:p>
        </p:txBody>
      </p:sp>
    </p:spTree>
    <p:extLst>
      <p:ext uri="{BB962C8B-B14F-4D97-AF65-F5344CB8AC3E}">
        <p14:creationId xmlns:p14="http://schemas.microsoft.com/office/powerpoint/2010/main" val="220984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Table Arrangement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Default arrangements</a:t>
            </a:r>
          </a:p>
          <a:p>
            <a:pPr lvl="1"/>
            <a:r>
              <a:rPr lang="en-CA" sz="2000" dirty="0"/>
              <a:t># of tables [size 1, size 2, size 3, size 4, size 5]</a:t>
            </a:r>
            <a:r>
              <a:rPr lang="en-CA" sz="1600" dirty="0"/>
              <a:t> </a:t>
            </a:r>
          </a:p>
          <a:p>
            <a:pPr marL="914400" lvl="1" indent="-457200">
              <a:buFont typeface="+mj-lt"/>
              <a:buAutoNum type="arabicParenR"/>
            </a:pPr>
            <a:endParaRPr lang="en-CA" sz="2000" dirty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1: [0, 0, 0, 0, 40]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2: [0, 50, 0, 0, 20]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/>
              <a:t>Modified arrangements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3: [19, 28, 15, 10, 8]</a:t>
            </a:r>
          </a:p>
          <a:p>
            <a:pPr lvl="3">
              <a:lnSpc>
                <a:spcPct val="150000"/>
              </a:lnSpc>
            </a:pPr>
            <a:r>
              <a:rPr lang="en-CA" sz="2000" dirty="0"/>
              <a:t>Arranged according to the arrival rate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4: [1, 28, 15, 12, 10]</a:t>
            </a:r>
          </a:p>
          <a:p>
            <a:pPr lvl="3">
              <a:lnSpc>
                <a:spcPct val="150000"/>
              </a:lnSpc>
            </a:pPr>
            <a:r>
              <a:rPr lang="en-CA" dirty="0"/>
              <a:t>Modified the number of size 1</a:t>
            </a: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B864C251-C64B-9647-9BDE-19EFFEE0B60F}"/>
              </a:ext>
            </a:extLst>
          </p:cNvPr>
          <p:cNvSpPr/>
          <p:nvPr/>
        </p:nvSpPr>
        <p:spPr>
          <a:xfrm>
            <a:off x="1873405" y="5140711"/>
            <a:ext cx="4282068" cy="4348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9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Seating Policy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Initial approach:</a:t>
            </a:r>
          </a:p>
          <a:p>
            <a:pPr lvl="1"/>
            <a:r>
              <a:rPr lang="en-CA" sz="2000" dirty="0"/>
              <a:t>First-come, First-served basis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B5CD5-57DF-A043-8C11-AF2895189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66" y="2067152"/>
            <a:ext cx="7438867" cy="475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6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Seating Policy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599" y="1380450"/>
            <a:ext cx="3838575" cy="494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Modified approach: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Reservation Policy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Consisting the reservation of a table (size n) to a group (size n)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First-come, first-served policy except the “prioritized customers” 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980704D-E096-8541-8F9A-7431FBD2A9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t="1369" r="2563" b="2583"/>
          <a:stretch/>
        </p:blipFill>
        <p:spPr>
          <a:xfrm>
            <a:off x="4873214" y="1032878"/>
            <a:ext cx="7318786" cy="56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0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Method:</a:t>
            </a:r>
          </a:p>
          <a:p>
            <a:pPr lvl="1"/>
            <a:r>
              <a:rPr lang="en-CA" sz="2000" dirty="0"/>
              <a:t>Control Variate;</a:t>
            </a:r>
          </a:p>
          <a:p>
            <a:pPr lvl="1"/>
            <a:r>
              <a:rPr lang="en-CA" sz="2000" dirty="0"/>
              <a:t>Number of groups that arrived;</a:t>
            </a:r>
          </a:p>
          <a:p>
            <a:r>
              <a:rPr lang="en-CA" sz="2400" dirty="0"/>
              <a:t>Usual number of runs: 100 (minimum accepted);</a:t>
            </a:r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Variance Reduction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68" y="2828298"/>
            <a:ext cx="4856251" cy="32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019" y="2828298"/>
            <a:ext cx="485625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2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Table arrangement:</a:t>
            </a:r>
          </a:p>
          <a:p>
            <a:pPr lvl="1"/>
            <a:r>
              <a:rPr lang="en-CA" sz="2000" dirty="0"/>
              <a:t>200 seats;</a:t>
            </a:r>
          </a:p>
          <a:p>
            <a:pPr lvl="1"/>
            <a:r>
              <a:rPr lang="en-CA" sz="2000" dirty="0"/>
              <a:t>40 tables size 5;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Simulation results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231" y="2980415"/>
            <a:ext cx="4046880" cy="27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529" y="2980415"/>
            <a:ext cx="4046882" cy="27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649" y="2980415"/>
            <a:ext cx="404688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1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32EE17-87DB-4B00-9B56-CD2CDBFE5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934"/>
            <a:ext cx="6190826" cy="464312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D46D61-0DA8-4170-BCF6-6167271C1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72" y="1257934"/>
            <a:ext cx="6190828" cy="464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9FECF4-9FC0-4462-A432-28E11A5F9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096000" cy="4572000"/>
          </a:xfr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8008DE-4DF9-4429-9ABF-0378FFA46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41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EF65AA-5892-404D-82FC-C9F1A634C44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43200"/>
            <a:ext cx="1413668" cy="1413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Optimization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8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Decision variables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Objective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Problem Description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540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 restaurant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has space for up to 400 seats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various table sizes (for 2, 3, 4 and 5 customers)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different table arrangements constrained by the number of seats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 arrangements to be made at the beginning of the opening time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not possible to split a group into different tables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not possible to merge the tables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groups can sit together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1856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Limitation of baseline VNS</a:t>
            </a:r>
          </a:p>
          <a:p>
            <a:r>
              <a:rPr lang="en-CA" sz="2400" dirty="0"/>
              <a:t>Costly to check a sufficiently large number of neighbors.</a:t>
            </a:r>
          </a:p>
          <a:p>
            <a:r>
              <a:rPr lang="en-CA" sz="2400" dirty="0"/>
              <a:t>Limiting the neighborhood size will likely lead to suboptimal profit.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Reducing the Neighborhood Size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8772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Idea</a:t>
            </a:r>
          </a:p>
          <a:p>
            <a:r>
              <a:rPr lang="en-CA" sz="2400" dirty="0"/>
              <a:t>The new restaurant can have anywhere from 200 to 400 seats. </a:t>
            </a:r>
          </a:p>
          <a:p>
            <a:r>
              <a:rPr lang="en-CA" sz="2400" dirty="0"/>
              <a:t>Successively narrow this interval by optimizing mean profit at discrete points.</a:t>
            </a:r>
          </a:p>
          <a:p>
            <a:r>
              <a:rPr lang="en-CA" sz="2400" dirty="0"/>
              <a:t>In the beginning, use a greedy heuristic to quickly narrow down the interval.</a:t>
            </a:r>
          </a:p>
          <a:p>
            <a:r>
              <a:rPr lang="en-CA" sz="2400" dirty="0"/>
              <a:t>When the interval becomes “small enough”, use VNS.</a:t>
            </a:r>
          </a:p>
          <a:p>
            <a:r>
              <a:rPr lang="en-CA" sz="2400" dirty="0"/>
              <a:t>We can eliminate the neighborhood structure for adding/removing tables.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343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Conditions</a:t>
            </a:r>
          </a:p>
          <a:p>
            <a:r>
              <a:rPr lang="en-CA" sz="2400" dirty="0"/>
              <a:t>Mean profit as a function of number of seats must be concave </a:t>
            </a:r>
            <a:r>
              <a:rPr lang="en-CA" sz="2400"/>
              <a:t>(unimodal).</a:t>
            </a:r>
            <a:endParaRPr lang="en-CA" sz="2400" dirty="0"/>
          </a:p>
          <a:p>
            <a:r>
              <a:rPr lang="en-CA" sz="2400" dirty="0"/>
              <a:t>In the interval that greedy heuristic eliminates, its results must be consistent with the results of VNS. </a:t>
            </a:r>
          </a:p>
          <a:p>
            <a:pPr marL="0" indent="0" algn="ctr">
              <a:buNone/>
            </a:pPr>
            <a:r>
              <a:rPr lang="en-CA" sz="2400" i="1" dirty="0"/>
              <a:t>e.g.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(350)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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(350)</a:t>
            </a:r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173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2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FD1252-8AB0-404E-BF86-F6F20545BFE3}"/>
              </a:ext>
            </a:extLst>
          </p:cNvPr>
          <p:cNvSpPr/>
          <p:nvPr/>
        </p:nvSpPr>
        <p:spPr>
          <a:xfrm>
            <a:off x="8239760" y="2438400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6D520A-E7A6-4F09-8D27-844FBFAB895C}"/>
              </a:ext>
            </a:extLst>
          </p:cNvPr>
          <p:cNvSpPr/>
          <p:nvPr/>
        </p:nvSpPr>
        <p:spPr>
          <a:xfrm>
            <a:off x="8239760" y="3778091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5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A03346C-E2B1-43B8-A0C1-2FDC1FC7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381"/>
            <a:ext cx="5317279" cy="39879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Our parameters</a:t>
            </a:r>
          </a:p>
          <a:p>
            <a:r>
              <a:rPr lang="en-CA" sz="2400" dirty="0"/>
              <a:t>Threshold for switching: 50</a:t>
            </a:r>
          </a:p>
          <a:p>
            <a:r>
              <a:rPr lang="en-CA" sz="2400" dirty="0"/>
              <a:t>Tolerance for termination: 5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B21CA4-8CA2-4402-AB89-9F229F47109F}"/>
              </a:ext>
            </a:extLst>
          </p:cNvPr>
          <p:cNvCxnSpPr>
            <a:cxnSpLocks/>
          </p:cNvCxnSpPr>
          <p:nvPr/>
        </p:nvCxnSpPr>
        <p:spPr>
          <a:xfrm>
            <a:off x="694944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A77A5-2588-4317-AC5B-B140834B4157}"/>
              </a:ext>
            </a:extLst>
          </p:cNvPr>
          <p:cNvCxnSpPr>
            <a:cxnSpLocks/>
          </p:cNvCxnSpPr>
          <p:nvPr/>
        </p:nvCxnSpPr>
        <p:spPr>
          <a:xfrm>
            <a:off x="683768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27FC9-44FA-4D94-85FC-A8C0C9BBAA7A}"/>
              </a:ext>
            </a:extLst>
          </p:cNvPr>
          <p:cNvCxnSpPr>
            <a:cxnSpLocks/>
          </p:cNvCxnSpPr>
          <p:nvPr/>
        </p:nvCxnSpPr>
        <p:spPr>
          <a:xfrm>
            <a:off x="7813040" y="1960880"/>
            <a:ext cx="0" cy="3251200"/>
          </a:xfrm>
          <a:prstGeom prst="line">
            <a:avLst/>
          </a:prstGeom>
          <a:ln w="19050">
            <a:solidFill>
              <a:srgbClr val="1DFF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1203CD-3CDF-4188-80B2-B76EBAF0FEAE}"/>
              </a:ext>
            </a:extLst>
          </p:cNvPr>
          <p:cNvSpPr txBox="1"/>
          <p:nvPr/>
        </p:nvSpPr>
        <p:spPr>
          <a:xfrm>
            <a:off x="7813041" y="4043680"/>
            <a:ext cx="143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Threshold:</a:t>
            </a:r>
          </a:p>
          <a:p>
            <a:r>
              <a:rPr lang="en-CA" sz="1600" dirty="0"/>
              <a:t>Greedy =&gt; VNS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FBC69-A2A3-4A32-B49B-1BFA0FCDECBE}"/>
              </a:ext>
            </a:extLst>
          </p:cNvPr>
          <p:cNvSpPr txBox="1"/>
          <p:nvPr/>
        </p:nvSpPr>
        <p:spPr>
          <a:xfrm>
            <a:off x="6248406" y="5895101"/>
            <a:ext cx="1381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Final interval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1C4ADF-8C25-4919-B0EC-1CDBB416D2F7}"/>
              </a:ext>
            </a:extLst>
          </p:cNvPr>
          <p:cNvCxnSpPr>
            <a:cxnSpLocks/>
          </p:cNvCxnSpPr>
          <p:nvPr/>
        </p:nvCxnSpPr>
        <p:spPr>
          <a:xfrm flipV="1">
            <a:off x="6939279" y="5412978"/>
            <a:ext cx="0" cy="46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55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Baseline VNS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3A4B4E2-A12D-4E6B-A832-EB9BA7B41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70" y="1416368"/>
            <a:ext cx="6347460" cy="47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3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Golden section VNS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0BD308-A77B-460E-9C89-935AB0A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86285"/>
              </p:ext>
            </p:extLst>
          </p:nvPr>
        </p:nvGraphicFramePr>
        <p:xfrm>
          <a:off x="3709669" y="1587655"/>
          <a:ext cx="4772661" cy="425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21574665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605159683"/>
                    </a:ext>
                  </a:extLst>
                </a:gridCol>
                <a:gridCol w="1846581">
                  <a:extLst>
                    <a:ext uri="{9D8B030D-6E8A-4147-A177-3AD203B41FA5}">
                      <a16:colId xmlns:a16="http://schemas.microsoft.com/office/drawing/2014/main" val="3215839801"/>
                    </a:ext>
                  </a:extLst>
                </a:gridCol>
              </a:tblGrid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Iteration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Left Extreme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Right Extreme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08388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323.6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954191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276.4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509726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247.2152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450718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229.1848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326295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218.0362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329922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211.1486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52710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206.8898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06517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204.2588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73633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7FF117-6B16-463F-BE27-CEE341B8AD4B}"/>
              </a:ext>
            </a:extLst>
          </p:cNvPr>
          <p:cNvSpPr txBox="1"/>
          <p:nvPr/>
        </p:nvSpPr>
        <p:spPr>
          <a:xfrm>
            <a:off x="8576310" y="5367496"/>
            <a:ext cx="6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EF66A-4DBE-46A3-A9CF-DB34D6B4F561}"/>
              </a:ext>
            </a:extLst>
          </p:cNvPr>
          <p:cNvSpPr txBox="1"/>
          <p:nvPr/>
        </p:nvSpPr>
        <p:spPr>
          <a:xfrm>
            <a:off x="8482330" y="3059668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36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7" name="Picture 6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C43C9459-252D-4B19-93F8-E55C04264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27760"/>
            <a:ext cx="10901680" cy="52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Customer Arrival (arrival rate: c)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are non-homogenous and vary among group sizes (group size: g)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Groups start arriving at 19:00 till 22:00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 arrival after 22:00 –&gt;</a:t>
            </a:r>
            <a:r>
              <a:rPr lang="en-US" dirty="0">
                <a:sym typeface="Wingdings" pitchFamily="2" charset="2"/>
              </a:rPr>
              <a:t> available service for customers in the queue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9FC4D-7649-9340-8F6F-DB35505CA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12" y="2470151"/>
            <a:ext cx="5718176" cy="17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3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2725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Baseline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$13,662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14 tables</a:t>
                      </a:r>
                    </a:p>
                    <a:p>
                      <a:pPr algn="ctr"/>
                      <a:r>
                        <a:rPr lang="en-CA" dirty="0"/>
                        <a:t>Size 3: 17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12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191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Golden Section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$13,781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693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7B68B-D97E-441C-81CD-2BA0E53C7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043290"/>
            <a:ext cx="11353800" cy="544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86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823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Policy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$13,781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Reservation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$13,865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19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11 tables</a:t>
                      </a:r>
                    </a:p>
                    <a:p>
                      <a:pPr algn="ctr"/>
                      <a:r>
                        <a:rPr lang="en-CA" dirty="0"/>
                        <a:t>Size 5: 15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929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DCD92A-7A22-4789-B7A9-52B9265DE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608"/>
            <a:ext cx="6274008" cy="4705506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FEDC58-C562-4008-AF66-736ACB2E6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91" y="1299608"/>
            <a:ext cx="6274009" cy="47055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A811AF-D1A8-451D-9ED2-A896B06F4A5B}"/>
              </a:ext>
            </a:extLst>
          </p:cNvPr>
          <p:cNvSpPr txBox="1"/>
          <p:nvPr/>
        </p:nvSpPr>
        <p:spPr>
          <a:xfrm>
            <a:off x="2491844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1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9E8A1-129D-4038-B018-BA723551899A}"/>
              </a:ext>
            </a:extLst>
          </p:cNvPr>
          <p:cNvSpPr txBox="1"/>
          <p:nvPr/>
        </p:nvSpPr>
        <p:spPr>
          <a:xfrm>
            <a:off x="8399678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3634-837C-4F1B-ADE7-79467701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Profit vs. %accepted customers</a:t>
            </a:r>
          </a:p>
          <a:p>
            <a:r>
              <a:rPr lang="en-CA" dirty="0"/>
              <a:t>4 points:</a:t>
            </a:r>
          </a:p>
          <a:p>
            <a:pPr lvl="1"/>
            <a:r>
              <a:rPr lang="en-CA" dirty="0"/>
              <a:t>Vanilla solutions for default policy (2)</a:t>
            </a:r>
          </a:p>
          <a:p>
            <a:pPr lvl="1"/>
            <a:r>
              <a:rPr lang="en-CA" dirty="0"/>
              <a:t>Our optimized solution for both policies (2)</a:t>
            </a:r>
          </a:p>
          <a:p>
            <a:pPr lvl="1"/>
            <a:endParaRPr lang="en-CA" dirty="0"/>
          </a:p>
          <a:p>
            <a:r>
              <a:rPr lang="en-CA" dirty="0"/>
              <a:t>Describe trade off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D9B4B6-A2F7-429A-BC0B-C80004A4CE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Summary</a:t>
            </a:r>
          </a:p>
        </p:txBody>
      </p:sp>
    </p:spTree>
    <p:extLst>
      <p:ext uri="{BB962C8B-B14F-4D97-AF65-F5344CB8AC3E}">
        <p14:creationId xmlns:p14="http://schemas.microsoft.com/office/powerpoint/2010/main" val="384101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Service and Customer Behavior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 Abandonment: customers in the queue may decide to wait or leave (every five minutes)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000" dirty="0"/>
              <a:t>duration of a dinner (d)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40 + t ~ </a:t>
            </a:r>
            <a:r>
              <a:rPr lang="en-US" dirty="0" err="1"/>
              <a:t>exp</a:t>
            </a:r>
            <a:r>
              <a:rPr lang="en-US" dirty="0"/>
              <a:t> (0.05) minutes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immediate table availability for the next customer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assumption: adequate staff capability and capacity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93479-BE14-CC4D-B300-A11AEDC81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31" y="2339499"/>
            <a:ext cx="8423129" cy="11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8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Billing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Bill per person: b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Proportional to the dinner duration (d) –&gt; b = d * 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Customer-specific consumption rate (r)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 ~ </a:t>
            </a:r>
            <a:r>
              <a:rPr lang="en-US" dirty="0" err="1"/>
              <a:t>unif</a:t>
            </a:r>
            <a:r>
              <a:rPr lang="en-US" dirty="0"/>
              <a:t> (0.5, 1.2) –&gt; € / minute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Sharing a table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decreased dinner duration –&gt;</a:t>
            </a:r>
            <a:r>
              <a:rPr lang="en-US" dirty="0">
                <a:sym typeface="Wingdings" pitchFamily="2" charset="2"/>
              </a:rPr>
              <a:t> d’ = d * 0.5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decreased consumption rate </a:t>
            </a:r>
            <a:r>
              <a:rPr lang="en-US" dirty="0"/>
              <a:t>–&gt;</a:t>
            </a:r>
            <a:r>
              <a:rPr lang="en-US" dirty="0">
                <a:sym typeface="Wingdings" pitchFamily="2" charset="2"/>
              </a:rPr>
              <a:t> r’ = r * 0.8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Profit = b * ( # of customers served ) – ( € 0.10 * total operating time)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443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Problem Description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Running a successful business by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Maximizing the total profit of a restaurant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Decision variables: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 arrangement (table size and quantity)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Seating policy for arriving customers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Evaluation of success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Defined parameters (described in the Simulation part)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6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Simulation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659A20-1919-9042-A9D7-91BAD7191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35"/>
          <a:stretch/>
        </p:blipFill>
        <p:spPr>
          <a:xfrm>
            <a:off x="608623" y="2571750"/>
            <a:ext cx="1578738" cy="17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0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Discrete Event Simulation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5406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Running a simulation of a scenario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Input parameters described in the previous section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Different scenarios for varying table arrangement and seating policy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Returning the variables: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Time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Queue (s)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# of busy seats (for each table size)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# of busy tables (at the event times)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7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Discrete Event Simulation (cont.)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5406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Events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Events that occur at time “t”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Arrival 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always the first event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Duration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refers to being in the queue or being served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Abandonment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A customer leaves the system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Simulation End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7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</TotalTime>
  <Words>1177</Words>
  <Application>Microsoft Office PowerPoint</Application>
  <PresentationFormat>Widescreen</PresentationFormat>
  <Paragraphs>262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Restaurant Design</vt:lpstr>
      <vt:lpstr>PowerPoint Presentation</vt:lpstr>
      <vt:lpstr>PowerPoint Presentation</vt:lpstr>
      <vt:lpstr>PowerPoint Presentation</vt:lpstr>
      <vt:lpstr>PowerPoint Presentation</vt:lpstr>
      <vt:lpstr>Problem Description</vt:lpstr>
      <vt:lpstr>Simulation</vt:lpstr>
      <vt:lpstr>Discrete Event Simulation</vt:lpstr>
      <vt:lpstr>Discrete Event Simulation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</vt:lpstr>
      <vt:lpstr>PowerPoint Presentation</vt:lpstr>
      <vt:lpstr>PowerPoint Presentation</vt:lpstr>
      <vt:lpstr>Golden Section Method</vt:lpstr>
      <vt:lpstr>Golden Section Method</vt:lpstr>
      <vt:lpstr>Golden Section Method</vt:lpstr>
      <vt:lpstr>Golden Section Method</vt:lpstr>
      <vt:lpstr>Golden Section Method</vt:lpstr>
      <vt:lpstr>Golden Section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Design</dc:title>
  <dc:creator>Park Jangwon</dc:creator>
  <cp:lastModifiedBy>Park Jangwon</cp:lastModifiedBy>
  <cp:revision>79</cp:revision>
  <dcterms:created xsi:type="dcterms:W3CDTF">2019-05-21T13:32:52Z</dcterms:created>
  <dcterms:modified xsi:type="dcterms:W3CDTF">2019-05-27T10:21:15Z</dcterms:modified>
</cp:coreProperties>
</file>