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6" r:id="rId8"/>
    <p:sldId id="267" r:id="rId9"/>
    <p:sldId id="268" r:id="rId10"/>
    <p:sldId id="270" r:id="rId11"/>
    <p:sldId id="260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F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0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2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0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3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5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8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0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8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2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4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0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BFB83-AAA2-427D-8458-5FB692FCFF8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6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6BE1-4A9B-4E6A-B1EB-DD40AE40E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CA"/>
              <a:t>Restaurant Design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A86D0-24A4-4C1F-9CA6-6A3D02CD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CA" sz="1100" b="1" u="sng"/>
              <a:t>Group 2</a:t>
            </a:r>
          </a:p>
          <a:p>
            <a:pPr algn="l"/>
            <a:r>
              <a:rPr lang="en-CA" sz="1100"/>
              <a:t>Caio Beojone</a:t>
            </a:r>
          </a:p>
          <a:p>
            <a:pPr algn="l"/>
            <a:r>
              <a:rPr lang="en-CA" sz="1100"/>
              <a:t>Murat Genc</a:t>
            </a:r>
          </a:p>
          <a:p>
            <a:pPr algn="l"/>
            <a:r>
              <a:rPr lang="en-CA" sz="1100"/>
              <a:t>Marti Montesinos</a:t>
            </a:r>
          </a:p>
          <a:p>
            <a:pPr algn="l"/>
            <a:r>
              <a:rPr lang="en-CA" sz="1100"/>
              <a:t>Jangwon Park</a:t>
            </a:r>
            <a:endParaRPr lang="en-US" sz="1100" dirty="0"/>
          </a:p>
        </p:txBody>
      </p:sp>
      <p:pic>
        <p:nvPicPr>
          <p:cNvPr id="7" name="Graphic 6" descr="Fork and knife">
            <a:extLst>
              <a:ext uri="{FF2B5EF4-FFF2-40B4-BE49-F238E27FC236}">
                <a16:creationId xmlns:a16="http://schemas.microsoft.com/office/drawing/2014/main" id="{8428DE4A-00D0-4F03-A149-E66F80A42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4DD0F26-D398-4BA6-A21E-83AAEE59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2C85B27-11F7-44C3-880A-3D4700405C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23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A03346C-E2B1-43B8-A0C1-2FDC1FC75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8381"/>
            <a:ext cx="5317279" cy="39879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Our parameters</a:t>
            </a:r>
          </a:p>
          <a:p>
            <a:r>
              <a:rPr lang="en-CA" sz="2400" dirty="0"/>
              <a:t>Threshold for switching: 50</a:t>
            </a:r>
          </a:p>
          <a:p>
            <a:r>
              <a:rPr lang="en-CA" sz="2400" dirty="0"/>
              <a:t>Tolerance for termination: 5</a:t>
            </a: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B21CA4-8CA2-4402-AB89-9F229F47109F}"/>
              </a:ext>
            </a:extLst>
          </p:cNvPr>
          <p:cNvCxnSpPr>
            <a:cxnSpLocks/>
          </p:cNvCxnSpPr>
          <p:nvPr/>
        </p:nvCxnSpPr>
        <p:spPr>
          <a:xfrm>
            <a:off x="6949440" y="1960880"/>
            <a:ext cx="0" cy="325120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A77A5-2588-4317-AC5B-B140834B4157}"/>
              </a:ext>
            </a:extLst>
          </p:cNvPr>
          <p:cNvCxnSpPr>
            <a:cxnSpLocks/>
          </p:cNvCxnSpPr>
          <p:nvPr/>
        </p:nvCxnSpPr>
        <p:spPr>
          <a:xfrm>
            <a:off x="6837680" y="1960880"/>
            <a:ext cx="0" cy="325120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A27FC9-44FA-4D94-85FC-A8C0C9BBAA7A}"/>
              </a:ext>
            </a:extLst>
          </p:cNvPr>
          <p:cNvCxnSpPr>
            <a:cxnSpLocks/>
          </p:cNvCxnSpPr>
          <p:nvPr/>
        </p:nvCxnSpPr>
        <p:spPr>
          <a:xfrm>
            <a:off x="7813040" y="1960880"/>
            <a:ext cx="0" cy="3251200"/>
          </a:xfrm>
          <a:prstGeom prst="line">
            <a:avLst/>
          </a:prstGeom>
          <a:ln w="19050">
            <a:solidFill>
              <a:srgbClr val="1DFF5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1203CD-3CDF-4188-80B2-B76EBAF0FEAE}"/>
              </a:ext>
            </a:extLst>
          </p:cNvPr>
          <p:cNvSpPr txBox="1"/>
          <p:nvPr/>
        </p:nvSpPr>
        <p:spPr>
          <a:xfrm>
            <a:off x="7813041" y="4043680"/>
            <a:ext cx="143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Threshold:</a:t>
            </a:r>
          </a:p>
          <a:p>
            <a:r>
              <a:rPr lang="en-CA" sz="1600" dirty="0"/>
              <a:t>Greedy =&gt; VNS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3FBC69-A2A3-4A32-B49B-1BFA0FCDECBE}"/>
              </a:ext>
            </a:extLst>
          </p:cNvPr>
          <p:cNvSpPr txBox="1"/>
          <p:nvPr/>
        </p:nvSpPr>
        <p:spPr>
          <a:xfrm>
            <a:off x="6248406" y="5895101"/>
            <a:ext cx="1381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Final interval</a:t>
            </a:r>
            <a:endParaRPr lang="en-US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1C4ADF-8C25-4919-B0EC-1CDBB416D2F7}"/>
              </a:ext>
            </a:extLst>
          </p:cNvPr>
          <p:cNvCxnSpPr>
            <a:cxnSpLocks/>
          </p:cNvCxnSpPr>
          <p:nvPr/>
        </p:nvCxnSpPr>
        <p:spPr>
          <a:xfrm flipV="1">
            <a:off x="6939279" y="5412978"/>
            <a:ext cx="0" cy="46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155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Baseline VNS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987988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Golden section VNS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00BD308-A77B-460E-9C89-935AB0AE2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19482"/>
              </p:ext>
            </p:extLst>
          </p:nvPr>
        </p:nvGraphicFramePr>
        <p:xfrm>
          <a:off x="838200" y="1922618"/>
          <a:ext cx="3185160" cy="425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580">
                  <a:extLst>
                    <a:ext uri="{9D8B030D-6E8A-4147-A177-3AD203B41FA5}">
                      <a16:colId xmlns:a16="http://schemas.microsoft.com/office/drawing/2014/main" val="1605159683"/>
                    </a:ext>
                  </a:extLst>
                </a:gridCol>
                <a:gridCol w="1592580">
                  <a:extLst>
                    <a:ext uri="{9D8B030D-6E8A-4147-A177-3AD203B41FA5}">
                      <a16:colId xmlns:a16="http://schemas.microsoft.com/office/drawing/2014/main" val="3215839801"/>
                    </a:ext>
                  </a:extLst>
                </a:gridCol>
              </a:tblGrid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Left Extreme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Right Extreme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083884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323.6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954191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276.4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509726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247.2152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450718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229.1848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326295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218.0362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329922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211.1486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452710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204.2588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211.1486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065174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204.2588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208.5167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3633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27FF117-6B16-463F-BE27-CEE341B8AD4B}"/>
              </a:ext>
            </a:extLst>
          </p:cNvPr>
          <p:cNvSpPr txBox="1"/>
          <p:nvPr/>
        </p:nvSpPr>
        <p:spPr>
          <a:xfrm>
            <a:off x="4109720" y="5730240"/>
            <a:ext cx="6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STOP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45670DB-A2C7-4C8C-8D0B-5C88E6457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836667"/>
              </p:ext>
            </p:extLst>
          </p:nvPr>
        </p:nvGraphicFramePr>
        <p:xfrm>
          <a:off x="6089652" y="1922618"/>
          <a:ext cx="4157979" cy="14020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510380">
                  <a:extLst>
                    <a:ext uri="{9D8B030D-6E8A-4147-A177-3AD203B41FA5}">
                      <a16:colId xmlns:a16="http://schemas.microsoft.com/office/drawing/2014/main" val="3337768235"/>
                    </a:ext>
                  </a:extLst>
                </a:gridCol>
                <a:gridCol w="1647599">
                  <a:extLst>
                    <a:ext uri="{9D8B030D-6E8A-4147-A177-3AD203B41FA5}">
                      <a16:colId xmlns:a16="http://schemas.microsoft.com/office/drawing/2014/main" val="3449321804"/>
                    </a:ext>
                  </a:extLst>
                </a:gridCol>
              </a:tblGrid>
              <a:tr h="316180">
                <a:tc>
                  <a:txBody>
                    <a:bodyPr/>
                    <a:lstStyle/>
                    <a:p>
                      <a:r>
                        <a:rPr lang="en-CA" sz="1600" dirty="0"/>
                        <a:t>Optimal number of seats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dirty="0"/>
                        <a:t>204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425853"/>
                  </a:ext>
                </a:extLst>
              </a:tr>
              <a:tr h="984970">
                <a:tc>
                  <a:txBody>
                    <a:bodyPr/>
                    <a:lstStyle/>
                    <a:p>
                      <a:r>
                        <a:rPr lang="en-CA" sz="1600" b="1" dirty="0"/>
                        <a:t>Optimal table arrangement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Size 2: 22 tables </a:t>
                      </a:r>
                    </a:p>
                    <a:p>
                      <a:r>
                        <a:rPr lang="en-CA" sz="1600" dirty="0"/>
                        <a:t>Size 3: 18 tables</a:t>
                      </a:r>
                    </a:p>
                    <a:p>
                      <a:r>
                        <a:rPr lang="en-CA" sz="1600" dirty="0"/>
                        <a:t>Size 4: 14 tables</a:t>
                      </a:r>
                    </a:p>
                    <a:p>
                      <a:r>
                        <a:rPr lang="en-CA" sz="1600" dirty="0"/>
                        <a:t>Size 5: 15 tables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3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33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C527-3CB8-43EA-A5BB-E295D215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Problem Description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306F-1780-4BF1-86EA-0F38AFC1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17F70-2F7D-44FF-9959-4CBB4081A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9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2649C-9715-496E-B469-48FF23A2D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Simulation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5926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r>
              <a:rPr lang="en-CA" sz="2400" dirty="0"/>
              <a:t>Decision variables</a:t>
            </a:r>
          </a:p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Objective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Problem Description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4913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Idea</a:t>
            </a:r>
          </a:p>
          <a:p>
            <a:r>
              <a:rPr lang="en-CA" sz="2400" dirty="0"/>
              <a:t>The new restaurant can have anywhere from 200 to 400 seats. </a:t>
            </a:r>
          </a:p>
          <a:p>
            <a:r>
              <a:rPr lang="en-CA" sz="2400" dirty="0"/>
              <a:t>Successively narrow this interval by optimizing mean profit at discrete points.</a:t>
            </a:r>
          </a:p>
          <a:p>
            <a:r>
              <a:rPr lang="en-CA" sz="2400" dirty="0"/>
              <a:t>In the beginning, use a greedy heuristic to quickly narrow down the interval.</a:t>
            </a:r>
          </a:p>
          <a:p>
            <a:r>
              <a:rPr lang="en-CA" sz="2400" dirty="0"/>
              <a:t>When the interval becomes “small enough”, use VNS.</a:t>
            </a:r>
          </a:p>
          <a:p>
            <a:r>
              <a:rPr lang="en-CA" sz="2400" dirty="0"/>
              <a:t>Works only for unimodal functions.</a:t>
            </a:r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9343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Conditions</a:t>
            </a:r>
          </a:p>
          <a:p>
            <a:r>
              <a:rPr lang="en-CA" sz="2400" dirty="0"/>
              <a:t>Mean profit as a function of number of seats must be concave.</a:t>
            </a:r>
          </a:p>
          <a:p>
            <a:r>
              <a:rPr lang="en-CA" sz="2400" dirty="0"/>
              <a:t>In the interval that greedy heuristic eliminates, its results must be consistent with the results of VNS. </a:t>
            </a:r>
          </a:p>
          <a:p>
            <a:pPr marL="0" indent="0" algn="ctr">
              <a:buNone/>
            </a:pPr>
            <a:r>
              <a:rPr lang="en-CA" sz="2400" i="1" dirty="0"/>
              <a:t>e.g.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</a:rPr>
              <a:t>greedy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(300) &gt;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</a:rPr>
              <a:t>greedy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(350) 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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VNS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(300) &gt;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VNS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(350)</a:t>
            </a:r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6173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9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EF7A26-F32C-42F4-BCE7-73FD5B42F8FC}"/>
              </a:ext>
            </a:extLst>
          </p:cNvPr>
          <p:cNvSpPr/>
          <p:nvPr/>
        </p:nvSpPr>
        <p:spPr>
          <a:xfrm>
            <a:off x="2489200" y="2438400"/>
            <a:ext cx="3413760" cy="24079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79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EF7A26-F32C-42F4-BCE7-73FD5B42F8FC}"/>
              </a:ext>
            </a:extLst>
          </p:cNvPr>
          <p:cNvSpPr/>
          <p:nvPr/>
        </p:nvSpPr>
        <p:spPr>
          <a:xfrm>
            <a:off x="2489200" y="2438400"/>
            <a:ext cx="3413760" cy="24079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FD1252-8AB0-404E-BF86-F6F20545BFE3}"/>
              </a:ext>
            </a:extLst>
          </p:cNvPr>
          <p:cNvSpPr/>
          <p:nvPr/>
        </p:nvSpPr>
        <p:spPr>
          <a:xfrm>
            <a:off x="8239760" y="2438400"/>
            <a:ext cx="274320" cy="266700"/>
          </a:xfrm>
          <a:prstGeom prst="ellipse">
            <a:avLst/>
          </a:prstGeom>
          <a:noFill/>
          <a:ln w="19050">
            <a:solidFill>
              <a:srgbClr val="1DF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A6D520A-E7A6-4F09-8D27-844FBFAB895C}"/>
              </a:ext>
            </a:extLst>
          </p:cNvPr>
          <p:cNvSpPr/>
          <p:nvPr/>
        </p:nvSpPr>
        <p:spPr>
          <a:xfrm>
            <a:off x="8239760" y="3778091"/>
            <a:ext cx="274320" cy="266700"/>
          </a:xfrm>
          <a:prstGeom prst="ellipse">
            <a:avLst/>
          </a:prstGeom>
          <a:noFill/>
          <a:ln w="19050">
            <a:solidFill>
              <a:srgbClr val="1DF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85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227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Restaurant Design</vt:lpstr>
      <vt:lpstr>Problem Description</vt:lpstr>
      <vt:lpstr>PowerPoint Presentation</vt:lpstr>
      <vt:lpstr>PowerPoint Presentation</vt:lpstr>
      <vt:lpstr>Golden Section Method</vt:lpstr>
      <vt:lpstr>Golden Section Method</vt:lpstr>
      <vt:lpstr>Golden Section Method</vt:lpstr>
      <vt:lpstr>Golden Section Method</vt:lpstr>
      <vt:lpstr>Golden Section Method</vt:lpstr>
      <vt:lpstr>Golden Section Method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Design</dc:title>
  <dc:creator>Park Jangwon</dc:creator>
  <cp:lastModifiedBy>Park Jangwon</cp:lastModifiedBy>
  <cp:revision>21</cp:revision>
  <dcterms:created xsi:type="dcterms:W3CDTF">2019-05-21T13:32:52Z</dcterms:created>
  <dcterms:modified xsi:type="dcterms:W3CDTF">2019-05-21T15:58:25Z</dcterms:modified>
</cp:coreProperties>
</file>