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83" r:id="rId3"/>
    <p:sldId id="284" r:id="rId4"/>
    <p:sldId id="285" r:id="rId5"/>
    <p:sldId id="286" r:id="rId6"/>
    <p:sldId id="257" r:id="rId7"/>
    <p:sldId id="287" r:id="rId8"/>
    <p:sldId id="293" r:id="rId9"/>
    <p:sldId id="294" r:id="rId10"/>
    <p:sldId id="295" r:id="rId11"/>
    <p:sldId id="296" r:id="rId12"/>
    <p:sldId id="288" r:id="rId13"/>
    <p:sldId id="289" r:id="rId14"/>
    <p:sldId id="292" r:id="rId15"/>
    <p:sldId id="297" r:id="rId16"/>
    <p:sldId id="258" r:id="rId17"/>
    <p:sldId id="282" r:id="rId18"/>
    <p:sldId id="290" r:id="rId19"/>
    <p:sldId id="291" r:id="rId20"/>
    <p:sldId id="301" r:id="rId21"/>
    <p:sldId id="302" r:id="rId22"/>
    <p:sldId id="303" r:id="rId23"/>
    <p:sldId id="304" r:id="rId24"/>
    <p:sldId id="273" r:id="rId25"/>
    <p:sldId id="261" r:id="rId26"/>
    <p:sldId id="264" r:id="rId27"/>
    <p:sldId id="266" r:id="rId28"/>
    <p:sldId id="267" r:id="rId29"/>
    <p:sldId id="268" r:id="rId30"/>
    <p:sldId id="270" r:id="rId31"/>
    <p:sldId id="276" r:id="rId32"/>
    <p:sldId id="272" r:id="rId33"/>
    <p:sldId id="277" r:id="rId34"/>
    <p:sldId id="278" r:id="rId35"/>
    <p:sldId id="279" r:id="rId36"/>
    <p:sldId id="280" r:id="rId37"/>
    <p:sldId id="281" r:id="rId38"/>
    <p:sldId id="299" r:id="rId39"/>
    <p:sldId id="30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2CF4"/>
    <a:srgbClr val="1DFF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2A660-2FC5-4103-967E-B19F76250BEA}" type="datetimeFigureOut">
              <a:rPr lang="en-US" smtClean="0"/>
              <a:t>5/28/19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A9D5-A264-4B80-8400-78E45D6652AF}" type="slidenum">
              <a:rPr lang="en-US" smtClean="0"/>
              <a:t>‹#›</a:t>
            </a:fld>
            <a:endParaRPr lang="en-US"/>
          </a:p>
        </p:txBody>
      </p:sp>
    </p:spTree>
    <p:extLst>
      <p:ext uri="{BB962C8B-B14F-4D97-AF65-F5344CB8AC3E}">
        <p14:creationId xmlns:p14="http://schemas.microsoft.com/office/powerpoint/2010/main" val="278365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problem definition we have only one objective: maximize the profit</a:t>
            </a:r>
          </a:p>
          <a:p>
            <a:r>
              <a:rPr lang="en-US" dirty="0"/>
              <a:t>The mean profit we get for a day is the best proxy of the total profits in a week or a month. We have already seen that the distribution of the profit is unimodal, so the mean is a good indicator.</a:t>
            </a:r>
          </a:p>
          <a:p>
            <a:endParaRPr lang="en-US" dirty="0"/>
          </a:p>
          <a:p>
            <a:r>
              <a:rPr lang="en-US" dirty="0"/>
              <a:t>In the long-run the number of abandonments could impact the business. The unserved customers are clearly unsatisfied and they may not want to visit again the restaurant in the future. Therefore, we also analyze the impact of the different table arrangements and seating policies in the number of abandonments. A high number of abandonments will impact negatively our future demand.</a:t>
            </a:r>
          </a:p>
          <a:p>
            <a:endParaRPr lang="en-US" dirty="0"/>
          </a:p>
          <a:p>
            <a:r>
              <a:rPr lang="en-US" dirty="0"/>
              <a:t>As there’s no clear way to compare profit &amp; abandonments, epsilon constrained optimization could be a good option. But first, we need to analyze the trade-offs between profit and abandonments. Then we can impose an upper bound for the abandonments.</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19</a:t>
            </a:fld>
            <a:endParaRPr lang="en-US"/>
          </a:p>
        </p:txBody>
      </p:sp>
    </p:spTree>
    <p:extLst>
      <p:ext uri="{BB962C8B-B14F-4D97-AF65-F5344CB8AC3E}">
        <p14:creationId xmlns:p14="http://schemas.microsoft.com/office/powerpoint/2010/main" val="2328737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20</a:t>
            </a:fld>
            <a:endParaRPr lang="en-US"/>
          </a:p>
        </p:txBody>
      </p:sp>
    </p:spTree>
    <p:extLst>
      <p:ext uri="{BB962C8B-B14F-4D97-AF65-F5344CB8AC3E}">
        <p14:creationId xmlns:p14="http://schemas.microsoft.com/office/powerpoint/2010/main" val="4097758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the order we use them</a:t>
            </a:r>
          </a:p>
          <a:p>
            <a:endParaRPr lang="en-US" dirty="0"/>
          </a:p>
          <a:p>
            <a:r>
              <a:rPr lang="en-US" dirty="0"/>
              <a:t>-To refine a solution (find a local optimum)</a:t>
            </a:r>
          </a:p>
          <a:p>
            <a:endParaRPr lang="en-US" dirty="0"/>
          </a:p>
          <a:p>
            <a:r>
              <a:rPr lang="en-US" dirty="0"/>
              <a:t>-To escape from a local optimum</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21</a:t>
            </a:fld>
            <a:endParaRPr lang="en-US"/>
          </a:p>
        </p:txBody>
      </p:sp>
    </p:spTree>
    <p:extLst>
      <p:ext uri="{BB962C8B-B14F-4D97-AF65-F5344CB8AC3E}">
        <p14:creationId xmlns:p14="http://schemas.microsoft.com/office/powerpoint/2010/main" val="3554371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22</a:t>
            </a:fld>
            <a:endParaRPr lang="en-US"/>
          </a:p>
        </p:txBody>
      </p:sp>
    </p:spTree>
    <p:extLst>
      <p:ext uri="{BB962C8B-B14F-4D97-AF65-F5344CB8AC3E}">
        <p14:creationId xmlns:p14="http://schemas.microsoft.com/office/powerpoint/2010/main" val="286411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not obvious which is the best starting point. For instance if the demand varies a lot along the opening hours. </a:t>
            </a:r>
          </a:p>
          <a:p>
            <a:r>
              <a:rPr lang="en-US" dirty="0"/>
              <a:t>Explain that starting point of 200 seats </a:t>
            </a:r>
            <a:r>
              <a:rPr lang="en-US" dirty="0" err="1"/>
              <a:t>perfomed</a:t>
            </a:r>
            <a:r>
              <a:rPr lang="en-US" dirty="0"/>
              <a:t> better than 210</a:t>
            </a:r>
            <a:endParaRPr lang="en-CH" dirty="0"/>
          </a:p>
        </p:txBody>
      </p:sp>
      <p:sp>
        <p:nvSpPr>
          <p:cNvPr id="4" name="Slide Number Placeholder 3"/>
          <p:cNvSpPr>
            <a:spLocks noGrp="1"/>
          </p:cNvSpPr>
          <p:nvPr>
            <p:ph type="sldNum" sz="quarter" idx="5"/>
          </p:nvPr>
        </p:nvSpPr>
        <p:spPr/>
        <p:txBody>
          <a:bodyPr/>
          <a:lstStyle/>
          <a:p>
            <a:fld id="{F337A9D5-A264-4B80-8400-78E45D6652AF}" type="slidenum">
              <a:rPr lang="en-US" smtClean="0"/>
              <a:t>23</a:t>
            </a:fld>
            <a:endParaRPr lang="en-US"/>
          </a:p>
        </p:txBody>
      </p:sp>
    </p:spTree>
    <p:extLst>
      <p:ext uri="{BB962C8B-B14F-4D97-AF65-F5344CB8AC3E}">
        <p14:creationId xmlns:p14="http://schemas.microsoft.com/office/powerpoint/2010/main" val="1782321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tables of size 2 and 4 by two and gave them all to size 5 tables.</a:t>
            </a:r>
          </a:p>
          <a:p>
            <a:r>
              <a:rPr lang="en-CA" dirty="0"/>
              <a:t>Otherwise, the number of seats remain more or less the same.</a:t>
            </a:r>
            <a:endParaRPr lang="en-US" dirty="0"/>
          </a:p>
        </p:txBody>
      </p:sp>
      <p:sp>
        <p:nvSpPr>
          <p:cNvPr id="4" name="Slide Number Placeholder 3"/>
          <p:cNvSpPr>
            <a:spLocks noGrp="1"/>
          </p:cNvSpPr>
          <p:nvPr>
            <p:ph type="sldNum" sz="quarter" idx="5"/>
          </p:nvPr>
        </p:nvSpPr>
        <p:spPr/>
        <p:txBody>
          <a:bodyPr/>
          <a:lstStyle/>
          <a:p>
            <a:fld id="{F337A9D5-A264-4B80-8400-78E45D6652AF}" type="slidenum">
              <a:rPr lang="en-US" smtClean="0"/>
              <a:t>36</a:t>
            </a:fld>
            <a:endParaRPr lang="en-US"/>
          </a:p>
        </p:txBody>
      </p:sp>
    </p:spTree>
    <p:extLst>
      <p:ext uri="{BB962C8B-B14F-4D97-AF65-F5344CB8AC3E}">
        <p14:creationId xmlns:p14="http://schemas.microsoft.com/office/powerpoint/2010/main" val="44063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Reduced proportion of customer groups of size 5 who abandoned by roughly 13%</a:t>
            </a:r>
            <a:r>
              <a:rPr lang="en-US" dirty="0"/>
              <a:t> at a relatively small cost of losing 1.5% more of customer groups of size 3. The rest remains more or less the same.</a:t>
            </a:r>
            <a:endParaRPr lang="en-CA" dirty="0"/>
          </a:p>
        </p:txBody>
      </p:sp>
      <p:sp>
        <p:nvSpPr>
          <p:cNvPr id="4" name="Slide Number Placeholder 3"/>
          <p:cNvSpPr>
            <a:spLocks noGrp="1"/>
          </p:cNvSpPr>
          <p:nvPr>
            <p:ph type="sldNum" sz="quarter" idx="5"/>
          </p:nvPr>
        </p:nvSpPr>
        <p:spPr/>
        <p:txBody>
          <a:bodyPr/>
          <a:lstStyle/>
          <a:p>
            <a:fld id="{F337A9D5-A264-4B80-8400-78E45D6652AF}" type="slidenum">
              <a:rPr lang="en-US" smtClean="0"/>
              <a:t>37</a:t>
            </a:fld>
            <a:endParaRPr lang="en-US"/>
          </a:p>
        </p:txBody>
      </p:sp>
    </p:spTree>
    <p:extLst>
      <p:ext uri="{BB962C8B-B14F-4D97-AF65-F5344CB8AC3E}">
        <p14:creationId xmlns:p14="http://schemas.microsoft.com/office/powerpoint/2010/main" val="342903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53100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9482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04850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98473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BFB83-AAA2-427D-8458-5FB692FCFF84}" type="datetimeFigureOut">
              <a:rPr lang="en-US" smtClean="0"/>
              <a:t>5/28/19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17495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98988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BFB83-AAA2-427D-8458-5FB692FCFF84}" type="datetimeFigureOut">
              <a:rPr lang="en-US" smtClean="0"/>
              <a:t>5/28/19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897902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BFB83-AAA2-427D-8458-5FB692FCFF84}" type="datetimeFigureOut">
              <a:rPr lang="en-US" smtClean="0"/>
              <a:t>5/28/19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349778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FB83-AAA2-427D-8458-5FB692FCFF84}" type="datetimeFigureOut">
              <a:rPr lang="en-US" smtClean="0"/>
              <a:t>5/28/19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281282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762549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EBFB83-AAA2-427D-8458-5FB692FCFF84}" type="datetimeFigureOut">
              <a:rPr lang="en-US" smtClean="0"/>
              <a:t>5/28/19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BCAD-B2B4-4479-9ADA-60455B8DAEAE}" type="slidenum">
              <a:rPr lang="en-US" smtClean="0"/>
              <a:t>‹#›</a:t>
            </a:fld>
            <a:endParaRPr lang="en-US"/>
          </a:p>
        </p:txBody>
      </p:sp>
    </p:spTree>
    <p:extLst>
      <p:ext uri="{BB962C8B-B14F-4D97-AF65-F5344CB8AC3E}">
        <p14:creationId xmlns:p14="http://schemas.microsoft.com/office/powerpoint/2010/main" val="110380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BFB83-AAA2-427D-8458-5FB692FCFF84}" type="datetimeFigureOut">
              <a:rPr lang="en-US" smtClean="0"/>
              <a:t>5/28/19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BCAD-B2B4-4479-9ADA-60455B8DAEAE}" type="slidenum">
              <a:rPr lang="en-US" smtClean="0"/>
              <a:t>‹#›</a:t>
            </a:fld>
            <a:endParaRPr lang="en-US"/>
          </a:p>
        </p:txBody>
      </p:sp>
    </p:spTree>
    <p:extLst>
      <p:ext uri="{BB962C8B-B14F-4D97-AF65-F5344CB8AC3E}">
        <p14:creationId xmlns:p14="http://schemas.microsoft.com/office/powerpoint/2010/main" val="3298364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jp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a:t>Restaurant Design</a:t>
            </a:r>
            <a:endParaRPr lang="en-US" dirty="0"/>
          </a:p>
        </p:txBody>
      </p:sp>
      <p:sp>
        <p:nvSpPr>
          <p:cNvPr id="3" name="Subtitle 2">
            <a:extLst>
              <a:ext uri="{FF2B5EF4-FFF2-40B4-BE49-F238E27FC236}">
                <a16:creationId xmlns:a16="http://schemas.microsoft.com/office/drawing/2014/main" id="{82FA86D0-24A4-4C1F-9CA6-6A3D02CD7BAF}"/>
              </a:ext>
            </a:extLst>
          </p:cNvPr>
          <p:cNvSpPr>
            <a:spLocks noGrp="1"/>
          </p:cNvSpPr>
          <p:nvPr>
            <p:ph type="subTitle" idx="1"/>
          </p:nvPr>
        </p:nvSpPr>
        <p:spPr>
          <a:xfrm>
            <a:off x="2370667" y="4670258"/>
            <a:ext cx="5293449" cy="1371405"/>
          </a:xfrm>
        </p:spPr>
        <p:txBody>
          <a:bodyPr>
            <a:normAutofit/>
          </a:bodyPr>
          <a:lstStyle/>
          <a:p>
            <a:pPr algn="l"/>
            <a:r>
              <a:rPr lang="en-CA" sz="1100" b="1" u="sng"/>
              <a:t>Group 2</a:t>
            </a:r>
          </a:p>
          <a:p>
            <a:pPr algn="l"/>
            <a:r>
              <a:rPr lang="en-CA" sz="1100"/>
              <a:t>Caio Beojone</a:t>
            </a:r>
          </a:p>
          <a:p>
            <a:pPr algn="l"/>
            <a:r>
              <a:rPr lang="en-CA" sz="1100"/>
              <a:t>Murat Genc</a:t>
            </a:r>
          </a:p>
          <a:p>
            <a:pPr algn="l"/>
            <a:r>
              <a:rPr lang="en-CA" sz="1100"/>
              <a:t>Marti Montesinos</a:t>
            </a:r>
          </a:p>
          <a:p>
            <a:pPr algn="l"/>
            <a:r>
              <a:rPr lang="en-CA" sz="1100"/>
              <a:t>Jangwon Park</a:t>
            </a:r>
            <a:endParaRPr lang="en-US" sz="1100" dirty="0"/>
          </a:p>
        </p:txBody>
      </p:sp>
      <p:pic>
        <p:nvPicPr>
          <p:cNvPr id="7" name="Graphic 6" descr="Fork and knife">
            <a:extLst>
              <a:ext uri="{FF2B5EF4-FFF2-40B4-BE49-F238E27FC236}">
                <a16:creationId xmlns:a16="http://schemas.microsoft.com/office/drawing/2014/main" id="{8428DE4A-00D0-4F03-A149-E66F80A428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50867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[0, 37, 15, 10, 8]</a:t>
            </a:r>
          </a:p>
          <a:p>
            <a:pPr lvl="3">
              <a:lnSpc>
                <a:spcPct val="150000"/>
              </a:lnSpc>
            </a:pPr>
            <a:r>
              <a:rPr lang="en-CA" sz="2000" dirty="0"/>
              <a:t>Arranged according to the arrival rate</a:t>
            </a:r>
          </a:p>
        </p:txBody>
      </p:sp>
    </p:spTree>
    <p:extLst>
      <p:ext uri="{BB962C8B-B14F-4D97-AF65-F5344CB8AC3E}">
        <p14:creationId xmlns:p14="http://schemas.microsoft.com/office/powerpoint/2010/main" val="220984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Table Arrangement</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400" dirty="0"/>
              <a:t>Default arrangements</a:t>
            </a:r>
          </a:p>
          <a:p>
            <a:pPr lvl="1"/>
            <a:r>
              <a:rPr lang="en-CA" sz="2000" dirty="0"/>
              <a:t># of tables [size 1, size 2, size 3, size 4, size 5]</a:t>
            </a:r>
            <a:r>
              <a:rPr lang="en-CA" sz="1600" dirty="0"/>
              <a:t> </a:t>
            </a:r>
          </a:p>
          <a:p>
            <a:pPr marL="914400" lvl="1" indent="-457200">
              <a:buFont typeface="+mj-lt"/>
              <a:buAutoNum type="arabicParenR"/>
            </a:pPr>
            <a:endParaRPr lang="en-CA" sz="2000" dirty="0">
              <a:solidFill>
                <a:prstClr val="black"/>
              </a:solidFill>
            </a:endParaRPr>
          </a:p>
          <a:p>
            <a:pPr marL="1257300" lvl="2" indent="-342900">
              <a:buFont typeface="+mj-lt"/>
              <a:buAutoNum type="arabicParenR"/>
            </a:pPr>
            <a:r>
              <a:rPr lang="en-CA" dirty="0"/>
              <a:t>Arrangement 1: [0, 0, 0, 0, 40]</a:t>
            </a:r>
          </a:p>
          <a:p>
            <a:pPr marL="1257300" lvl="2" indent="-342900">
              <a:buFont typeface="+mj-lt"/>
              <a:buAutoNum type="arabicParenR"/>
            </a:pPr>
            <a:r>
              <a:rPr lang="en-CA" dirty="0"/>
              <a:t>Arrangement 2: [0, 50, 0, 0, 20]</a:t>
            </a:r>
          </a:p>
          <a:p>
            <a:pPr marL="0" indent="0">
              <a:buNone/>
            </a:pPr>
            <a:endParaRPr lang="en-CA" dirty="0"/>
          </a:p>
          <a:p>
            <a:pPr marL="0" indent="0">
              <a:buNone/>
            </a:pPr>
            <a:r>
              <a:rPr lang="en-CA" sz="2400" dirty="0"/>
              <a:t>Modified arrangements</a:t>
            </a:r>
          </a:p>
          <a:p>
            <a:pPr marL="1371600" lvl="2" indent="-457200">
              <a:lnSpc>
                <a:spcPct val="150000"/>
              </a:lnSpc>
              <a:buFont typeface="+mj-lt"/>
              <a:buAutoNum type="arabicParenR" startAt="3"/>
            </a:pPr>
            <a:r>
              <a:rPr lang="en-CA" dirty="0"/>
              <a:t>Arrangement 3: [0, 37, 15, 10, 8]</a:t>
            </a:r>
          </a:p>
          <a:p>
            <a:pPr lvl="3">
              <a:lnSpc>
                <a:spcPct val="150000"/>
              </a:lnSpc>
            </a:pPr>
            <a:r>
              <a:rPr lang="en-CA" sz="2000" dirty="0"/>
              <a:t>Arranged according to the arrival rate</a:t>
            </a:r>
          </a:p>
        </p:txBody>
      </p:sp>
      <p:sp>
        <p:nvSpPr>
          <p:cNvPr id="7" name="Rectangle: Rounded Corners 8">
            <a:extLst>
              <a:ext uri="{FF2B5EF4-FFF2-40B4-BE49-F238E27FC236}">
                <a16:creationId xmlns:a16="http://schemas.microsoft.com/office/drawing/2014/main" id="{B864C251-C64B-9647-9BDE-19EFFEE0B60F}"/>
              </a:ext>
            </a:extLst>
          </p:cNvPr>
          <p:cNvSpPr/>
          <p:nvPr/>
        </p:nvSpPr>
        <p:spPr>
          <a:xfrm>
            <a:off x="1813932" y="4098990"/>
            <a:ext cx="4282068" cy="434899"/>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44294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600" y="1280160"/>
            <a:ext cx="10515600" cy="50492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Initial approach:</a:t>
            </a:r>
          </a:p>
          <a:p>
            <a:pPr lvl="1"/>
            <a:r>
              <a:rPr lang="en-CA" sz="2000" dirty="0"/>
              <a:t>First-come, First-served basis</a:t>
            </a:r>
          </a:p>
        </p:txBody>
      </p:sp>
      <p:pic>
        <p:nvPicPr>
          <p:cNvPr id="4" name="Picture 3">
            <a:extLst>
              <a:ext uri="{FF2B5EF4-FFF2-40B4-BE49-F238E27FC236}">
                <a16:creationId xmlns:a16="http://schemas.microsoft.com/office/drawing/2014/main" id="{E69B5CD5-57DF-A043-8C11-AF2895189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6566" y="2067152"/>
            <a:ext cx="7438867" cy="4758309"/>
          </a:xfrm>
          <a:prstGeom prst="rect">
            <a:avLst/>
          </a:prstGeom>
        </p:spPr>
      </p:pic>
    </p:spTree>
    <p:extLst>
      <p:ext uri="{BB962C8B-B14F-4D97-AF65-F5344CB8AC3E}">
        <p14:creationId xmlns:p14="http://schemas.microsoft.com/office/powerpoint/2010/main" val="3946468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endParaRPr lang="en-CA" sz="2400" dirty="0"/>
          </a:p>
          <a:p>
            <a:pPr marL="0" indent="0">
              <a:buNone/>
            </a:pPr>
            <a:endParaRPr lang="en-CA" sz="2400" dirty="0"/>
          </a:p>
          <a:p>
            <a:pPr marL="0" indent="0">
              <a:buNone/>
            </a:pPr>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Seating Policy</a:t>
            </a:r>
          </a:p>
        </p:txBody>
      </p:sp>
      <p:sp>
        <p:nvSpPr>
          <p:cNvPr id="6" name="Content Placeholder 2">
            <a:extLst>
              <a:ext uri="{FF2B5EF4-FFF2-40B4-BE49-F238E27FC236}">
                <a16:creationId xmlns:a16="http://schemas.microsoft.com/office/drawing/2014/main" id="{DC75EB99-DD43-8241-9EB0-D2DE87B6CA7E}"/>
              </a:ext>
            </a:extLst>
          </p:cNvPr>
          <p:cNvSpPr txBox="1">
            <a:spLocks/>
          </p:cNvSpPr>
          <p:nvPr/>
        </p:nvSpPr>
        <p:spPr>
          <a:xfrm>
            <a:off x="990599" y="1380450"/>
            <a:ext cx="3838575" cy="4948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2400" dirty="0"/>
              <a:t>Modified approach:</a:t>
            </a:r>
          </a:p>
          <a:p>
            <a:pPr lvl="1">
              <a:lnSpc>
                <a:spcPct val="100000"/>
              </a:lnSpc>
            </a:pPr>
            <a:r>
              <a:rPr lang="en-CA" sz="2000" dirty="0"/>
              <a:t>Reservation Policy</a:t>
            </a:r>
          </a:p>
          <a:p>
            <a:pPr lvl="1">
              <a:lnSpc>
                <a:spcPct val="100000"/>
              </a:lnSpc>
            </a:pPr>
            <a:r>
              <a:rPr lang="en-CA" sz="2000" dirty="0"/>
              <a:t>Consisting the reservation of a table (size n) to a group (size n)</a:t>
            </a:r>
          </a:p>
          <a:p>
            <a:pPr lvl="1">
              <a:lnSpc>
                <a:spcPct val="100000"/>
              </a:lnSpc>
            </a:pPr>
            <a:r>
              <a:rPr lang="en-CA" sz="2000" dirty="0"/>
              <a:t>First-come, first-served policy except the “prioritized customers” </a:t>
            </a:r>
          </a:p>
        </p:txBody>
      </p:sp>
      <p:pic>
        <p:nvPicPr>
          <p:cNvPr id="55" name="Picture 54">
            <a:extLst>
              <a:ext uri="{FF2B5EF4-FFF2-40B4-BE49-F238E27FC236}">
                <a16:creationId xmlns:a16="http://schemas.microsoft.com/office/drawing/2014/main" id="{6980704D-E096-8541-8F9A-7431FBD2A993}"/>
              </a:ext>
            </a:extLst>
          </p:cNvPr>
          <p:cNvPicPr>
            <a:picLocks noChangeAspect="1"/>
          </p:cNvPicPr>
          <p:nvPr/>
        </p:nvPicPr>
        <p:blipFill rotWithShape="1">
          <a:blip r:embed="rId3">
            <a:extLst>
              <a:ext uri="{28A0092B-C50C-407E-A947-70E740481C1C}">
                <a14:useLocalDpi xmlns:a14="http://schemas.microsoft.com/office/drawing/2010/main" val="0"/>
              </a:ext>
            </a:extLst>
          </a:blip>
          <a:srcRect l="3069" t="1369" r="2563" b="2583"/>
          <a:stretch/>
        </p:blipFill>
        <p:spPr>
          <a:xfrm>
            <a:off x="4873214" y="1032878"/>
            <a:ext cx="7318786" cy="5644056"/>
          </a:xfrm>
          <a:prstGeom prst="rect">
            <a:avLst/>
          </a:prstGeom>
        </p:spPr>
      </p:pic>
    </p:spTree>
    <p:extLst>
      <p:ext uri="{BB962C8B-B14F-4D97-AF65-F5344CB8AC3E}">
        <p14:creationId xmlns:p14="http://schemas.microsoft.com/office/powerpoint/2010/main" val="1048200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Method:</a:t>
            </a:r>
          </a:p>
          <a:p>
            <a:pPr lvl="1"/>
            <a:r>
              <a:rPr lang="en-CA" sz="2000" dirty="0"/>
              <a:t>Control Variate;</a:t>
            </a:r>
          </a:p>
          <a:p>
            <a:pPr lvl="1"/>
            <a:r>
              <a:rPr lang="en-CA" sz="2000" dirty="0"/>
              <a:t>Number of groups that arrived;</a:t>
            </a:r>
          </a:p>
          <a:p>
            <a:r>
              <a:rPr lang="en-CA" sz="2400" dirty="0"/>
              <a:t>Usual number of runs: 100 (minimum accepted);</a:t>
            </a:r>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Variance Reduction</a:t>
            </a:r>
            <a:endParaRPr lang="en-US" sz="3600" dirty="0"/>
          </a:p>
        </p:txBody>
      </p:sp>
      <p:pic>
        <p:nvPicPr>
          <p:cNvPr id="6" name="Picture 5"/>
          <p:cNvPicPr>
            <a:picLocks noChangeAspect="1"/>
          </p:cNvPicPr>
          <p:nvPr/>
        </p:nvPicPr>
        <p:blipFill>
          <a:blip r:embed="rId3"/>
          <a:stretch>
            <a:fillRect/>
          </a:stretch>
        </p:blipFill>
        <p:spPr>
          <a:xfrm>
            <a:off x="1107768" y="2828298"/>
            <a:ext cx="4856251" cy="3240000"/>
          </a:xfrm>
          <a:prstGeom prst="rect">
            <a:avLst/>
          </a:prstGeom>
        </p:spPr>
      </p:pic>
      <p:pic>
        <p:nvPicPr>
          <p:cNvPr id="10" name="Picture 9"/>
          <p:cNvPicPr>
            <a:picLocks noChangeAspect="1"/>
          </p:cNvPicPr>
          <p:nvPr/>
        </p:nvPicPr>
        <p:blipFill>
          <a:blip r:embed="rId4"/>
          <a:stretch>
            <a:fillRect/>
          </a:stretch>
        </p:blipFill>
        <p:spPr>
          <a:xfrm>
            <a:off x="5964019" y="2828298"/>
            <a:ext cx="4856250" cy="3240000"/>
          </a:xfrm>
          <a:prstGeom prst="rect">
            <a:avLst/>
          </a:prstGeom>
        </p:spPr>
      </p:pic>
    </p:spTree>
    <p:extLst>
      <p:ext uri="{BB962C8B-B14F-4D97-AF65-F5344CB8AC3E}">
        <p14:creationId xmlns:p14="http://schemas.microsoft.com/office/powerpoint/2010/main" val="52932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r>
              <a:rPr lang="en-CA" sz="2400" dirty="0"/>
              <a:t>Table arrangement:</a:t>
            </a:r>
          </a:p>
          <a:p>
            <a:pPr lvl="1"/>
            <a:r>
              <a:rPr lang="en-CA" sz="2000" dirty="0"/>
              <a:t>200 seats;</a:t>
            </a:r>
          </a:p>
          <a:p>
            <a:pPr lvl="1"/>
            <a:r>
              <a:rPr lang="en-CA" sz="2000" dirty="0"/>
              <a:t>40 tables size 5;</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Simulation results</a:t>
            </a:r>
            <a:endParaRPr lang="en-US" sz="3600" dirty="0"/>
          </a:p>
        </p:txBody>
      </p:sp>
      <p:pic>
        <p:nvPicPr>
          <p:cNvPr id="2" name="Picture 1"/>
          <p:cNvPicPr>
            <a:picLocks noChangeAspect="1"/>
          </p:cNvPicPr>
          <p:nvPr/>
        </p:nvPicPr>
        <p:blipFill>
          <a:blip r:embed="rId3"/>
          <a:stretch>
            <a:fillRect/>
          </a:stretch>
        </p:blipFill>
        <p:spPr>
          <a:xfrm>
            <a:off x="-55231" y="2980415"/>
            <a:ext cx="4046880" cy="2700000"/>
          </a:xfrm>
          <a:prstGeom prst="rect">
            <a:avLst/>
          </a:prstGeom>
        </p:spPr>
      </p:pic>
      <p:pic>
        <p:nvPicPr>
          <p:cNvPr id="9" name="Picture 8"/>
          <p:cNvPicPr>
            <a:picLocks noChangeAspect="1"/>
          </p:cNvPicPr>
          <p:nvPr/>
        </p:nvPicPr>
        <p:blipFill>
          <a:blip r:embed="rId4"/>
          <a:stretch>
            <a:fillRect/>
          </a:stretch>
        </p:blipFill>
        <p:spPr>
          <a:xfrm>
            <a:off x="8038529" y="2980415"/>
            <a:ext cx="4046882" cy="2700000"/>
          </a:xfrm>
          <a:prstGeom prst="rect">
            <a:avLst/>
          </a:prstGeom>
        </p:spPr>
      </p:pic>
      <p:pic>
        <p:nvPicPr>
          <p:cNvPr id="10" name="Picture 9"/>
          <p:cNvPicPr>
            <a:picLocks noChangeAspect="1"/>
          </p:cNvPicPr>
          <p:nvPr/>
        </p:nvPicPr>
        <p:blipFill>
          <a:blip r:embed="rId5"/>
          <a:stretch>
            <a:fillRect/>
          </a:stretch>
        </p:blipFill>
        <p:spPr>
          <a:xfrm>
            <a:off x="3991649" y="2980415"/>
            <a:ext cx="4046880" cy="2700000"/>
          </a:xfrm>
          <a:prstGeom prst="rect">
            <a:avLst/>
          </a:prstGeom>
        </p:spPr>
      </p:pic>
    </p:spTree>
    <p:extLst>
      <p:ext uri="{BB962C8B-B14F-4D97-AF65-F5344CB8AC3E}">
        <p14:creationId xmlns:p14="http://schemas.microsoft.com/office/powerpoint/2010/main" val="2835212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ell phone&#10;&#10;Description generated with very high confidence">
            <a:extLst>
              <a:ext uri="{FF2B5EF4-FFF2-40B4-BE49-F238E27FC236}">
                <a16:creationId xmlns:a16="http://schemas.microsoft.com/office/drawing/2014/main" id="{9432EE17-87DB-4B00-9B56-CD2CDBFE5D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57934"/>
            <a:ext cx="6190826" cy="4643120"/>
          </a:xfrm>
        </p:spPr>
      </p:pic>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12" name="Picture 11" descr="A screenshot of a cell phone&#10;&#10;Description generated with very high confidence">
            <a:extLst>
              <a:ext uri="{FF2B5EF4-FFF2-40B4-BE49-F238E27FC236}">
                <a16:creationId xmlns:a16="http://schemas.microsoft.com/office/drawing/2014/main" id="{7BD46D61-0DA8-4170-BCF6-6167271C1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1172" y="1257934"/>
            <a:ext cx="6190828" cy="4643121"/>
          </a:xfrm>
          <a:prstGeom prst="rect">
            <a:avLst/>
          </a:prstGeom>
        </p:spPr>
      </p:pic>
    </p:spTree>
    <p:extLst>
      <p:ext uri="{BB962C8B-B14F-4D97-AF65-F5344CB8AC3E}">
        <p14:creationId xmlns:p14="http://schemas.microsoft.com/office/powerpoint/2010/main" val="425926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Simulation</a:t>
            </a:r>
            <a:endParaRPr lang="en-US" sz="3600" dirty="0"/>
          </a:p>
        </p:txBody>
      </p:sp>
      <p:pic>
        <p:nvPicPr>
          <p:cNvPr id="6" name="Content Placeholder 5" descr="A screenshot of a cell phone&#10;&#10;Description generated with very high confidence">
            <a:extLst>
              <a:ext uri="{FF2B5EF4-FFF2-40B4-BE49-F238E27FC236}">
                <a16:creationId xmlns:a16="http://schemas.microsoft.com/office/drawing/2014/main" id="{399FECF4-9FC0-4462-A432-28E11A5F98C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6096000" cy="4572000"/>
          </a:xfrm>
        </p:spPr>
      </p:pic>
      <p:pic>
        <p:nvPicPr>
          <p:cNvPr id="8" name="Picture 7" descr="A screenshot of a cell phone&#10;&#10;Description generated with very high confidence">
            <a:extLst>
              <a:ext uri="{FF2B5EF4-FFF2-40B4-BE49-F238E27FC236}">
                <a16:creationId xmlns:a16="http://schemas.microsoft.com/office/drawing/2014/main" id="{4F8008DE-4DF9-4429-9ABF-0378FFA46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143000"/>
            <a:ext cx="6096000" cy="4572000"/>
          </a:xfrm>
          <a:prstGeom prst="rect">
            <a:avLst/>
          </a:prstGeom>
        </p:spPr>
      </p:pic>
    </p:spTree>
    <p:extLst>
      <p:ext uri="{BB962C8B-B14F-4D97-AF65-F5344CB8AC3E}">
        <p14:creationId xmlns:p14="http://schemas.microsoft.com/office/powerpoint/2010/main" val="2278741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F65AA-5892-404D-82FC-C9F1A634C44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38201" y="2743200"/>
            <a:ext cx="1413668" cy="1413668"/>
          </a:xfrm>
          <a:prstGeom prst="rect">
            <a:avLst/>
          </a:prstGeom>
        </p:spPr>
      </p:pic>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Optimization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088084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r>
                  <a:rPr lang="en-CA" sz="2400" dirty="0"/>
                  <a:t>Decision variables</a:t>
                </a:r>
              </a:p>
              <a:p>
                <a:pPr lvl="1">
                  <a:lnSpc>
                    <a:spcPct val="150000"/>
                  </a:lnSpc>
                </a:pPr>
                <a:r>
                  <a:rPr lang="en-US" sz="2000" dirty="0"/>
                  <a:t>Number of tables of each type: </a:t>
                </a:r>
                <a14:m>
                  <m:oMath xmlns:m="http://schemas.openxmlformats.org/officeDocument/2006/math">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𝟒</m:t>
                        </m:r>
                      </m:sub>
                    </m:sSub>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𝟓</m:t>
                        </m:r>
                      </m:sub>
                    </m:sSub>
                    <m:r>
                      <a:rPr lang="en-US" sz="2000" b="1" i="1" smtClean="0">
                        <a:latin typeface="Cambria Math" panose="02040503050406030204" pitchFamily="18" charset="0"/>
                      </a:rPr>
                      <m:t>]</m:t>
                    </m:r>
                  </m:oMath>
                </a14:m>
                <a:r>
                  <a:rPr lang="en-US" sz="2000" b="1" dirty="0"/>
                  <a:t> </a:t>
                </a:r>
                <a:endParaRPr lang="en-US" sz="1600" b="1" dirty="0"/>
              </a:p>
              <a:p>
                <a:pPr lvl="1">
                  <a:lnSpc>
                    <a:spcPct val="150000"/>
                  </a:lnSpc>
                  <a:buFont typeface="Wingdings" panose="05000000000000000000" pitchFamily="2" charset="2"/>
                  <a:buChar char="Ø"/>
                </a:pPr>
                <a:r>
                  <a:rPr lang="en-US" sz="2000" dirty="0"/>
                  <a:t>Seating policy for arriving customers is fixed</a:t>
                </a:r>
              </a:p>
              <a:p>
                <a:pPr marL="457200" lvl="1" indent="0">
                  <a:lnSpc>
                    <a:spcPct val="150000"/>
                  </a:lnSpc>
                  <a:buNone/>
                </a:pPr>
                <a:endParaRPr lang="en-US" sz="2000" dirty="0"/>
              </a:p>
              <a:p>
                <a:r>
                  <a:rPr lang="en-CA" sz="2400" dirty="0"/>
                  <a:t>Single-objective function: </a:t>
                </a:r>
                <a14:m>
                  <m:oMath xmlns:m="http://schemas.openxmlformats.org/officeDocument/2006/math">
                    <m:r>
                      <a:rPr lang="en-US" sz="2400" b="1" i="1">
                        <a:latin typeface="Cambria Math" panose="02040503050406030204" pitchFamily="18" charset="0"/>
                      </a:rPr>
                      <m:t>𝒎𝒂𝒙</m:t>
                    </m:r>
                    <m:r>
                      <a:rPr lang="en-US" sz="2400" b="1" i="1">
                        <a:latin typeface="Cambria Math" panose="02040503050406030204" pitchFamily="18" charset="0"/>
                      </a:rPr>
                      <m:t> </m:t>
                    </m:r>
                    <m:acc>
                      <m:accPr>
                        <m:chr m:val="̅"/>
                        <m:ctrlPr>
                          <a:rPr lang="en-US" sz="2400" b="1" i="1">
                            <a:latin typeface="Cambria Math" panose="02040503050406030204" pitchFamily="18" charset="0"/>
                          </a:rPr>
                        </m:ctrlPr>
                      </m:accPr>
                      <m:e>
                        <m:r>
                          <a:rPr lang="en-US" sz="2400" b="1" i="1">
                            <a:latin typeface="Cambria Math" panose="02040503050406030204" pitchFamily="18" charset="0"/>
                          </a:rPr>
                          <m:t>𝑷𝒓𝒐𝒇𝒊𝒕</m:t>
                        </m:r>
                      </m:e>
                    </m:acc>
                  </m:oMath>
                </a14:m>
                <a:endParaRPr lang="en-CA" sz="2400" dirty="0"/>
              </a:p>
              <a:p>
                <a:pPr lvl="1">
                  <a:lnSpc>
                    <a:spcPct val="150000"/>
                  </a:lnSpc>
                </a:pPr>
                <a:r>
                  <a:rPr lang="en-CA" sz="2000" dirty="0"/>
                  <a:t>Customer revenues – Operation costs</a:t>
                </a:r>
              </a:p>
              <a:p>
                <a:pPr lvl="1">
                  <a:lnSpc>
                    <a:spcPct val="150000"/>
                  </a:lnSpc>
                  <a:buFont typeface="Wingdings" panose="05000000000000000000" pitchFamily="2" charset="2"/>
                  <a:buChar char="Ø"/>
                </a:pPr>
                <a:r>
                  <a:rPr lang="en-US" sz="2000" dirty="0"/>
                  <a:t> Other indicators may impact the long-term profit </a:t>
                </a:r>
              </a:p>
              <a:p>
                <a:pPr lvl="2">
                  <a:lnSpc>
                    <a:spcPct val="150000"/>
                  </a:lnSpc>
                </a:pPr>
                <a:r>
                  <a:rPr lang="en-US" sz="1600" dirty="0"/>
                  <a:t>e.g.         </a:t>
                </a:r>
                <a:r>
                  <a:rPr lang="en-US" sz="1600" b="1" dirty="0"/>
                  <a:t>abandonments</a:t>
                </a:r>
                <a:r>
                  <a:rPr lang="en-US" sz="1600" dirty="0"/>
                  <a:t>    </a:t>
                </a:r>
                <a:r>
                  <a:rPr lang="en-US" sz="1600" dirty="0">
                    <a:sym typeface="Wingdings" panose="05000000000000000000" pitchFamily="2" charset="2"/>
                  </a:rPr>
                  <a:t>       customer satisfaction            Future demand</a:t>
                </a:r>
              </a:p>
              <a:p>
                <a:pPr lvl="2">
                  <a:lnSpc>
                    <a:spcPct val="150000"/>
                  </a:lnSpc>
                </a:pPr>
                <a:r>
                  <a:rPr lang="en-US" sz="1600" dirty="0"/>
                  <a:t>Approach: sensitivity analysis (&amp; </a:t>
                </a:r>
                <a:r>
                  <a:rPr lang="el-GR" sz="1600" dirty="0"/>
                  <a:t>ε</a:t>
                </a:r>
                <a:r>
                  <a:rPr lang="en-US" sz="1600" dirty="0"/>
                  <a:t>-constrained opt)</a:t>
                </a:r>
                <a:endParaRPr lang="en-US" sz="2000" dirty="0"/>
              </a:p>
              <a:p>
                <a:pPr lvl="1"/>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799"/>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Problem Description</a:t>
            </a:r>
            <a:endParaRPr lang="en-US" sz="3600" dirty="0"/>
          </a:p>
        </p:txBody>
      </p:sp>
      <p:sp>
        <p:nvSpPr>
          <p:cNvPr id="6" name="Arrow: Down 5">
            <a:extLst>
              <a:ext uri="{FF2B5EF4-FFF2-40B4-BE49-F238E27FC236}">
                <a16:creationId xmlns:a16="http://schemas.microsoft.com/office/drawing/2014/main" id="{1577CF60-6FED-4C1D-9B6E-3047A5893A6F}"/>
              </a:ext>
            </a:extLst>
          </p:cNvPr>
          <p:cNvSpPr/>
          <p:nvPr/>
        </p:nvSpPr>
        <p:spPr>
          <a:xfrm>
            <a:off x="45148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Arrow: Down 6">
            <a:extLst>
              <a:ext uri="{FF2B5EF4-FFF2-40B4-BE49-F238E27FC236}">
                <a16:creationId xmlns:a16="http://schemas.microsoft.com/office/drawing/2014/main" id="{06CCA0EE-B4B2-4BCB-8549-50F895541F03}"/>
              </a:ext>
            </a:extLst>
          </p:cNvPr>
          <p:cNvSpPr/>
          <p:nvPr/>
        </p:nvSpPr>
        <p:spPr>
          <a:xfrm>
            <a:off x="7029450"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9" name="Arrow: Down 8">
            <a:extLst>
              <a:ext uri="{FF2B5EF4-FFF2-40B4-BE49-F238E27FC236}">
                <a16:creationId xmlns:a16="http://schemas.microsoft.com/office/drawing/2014/main" id="{1FF2D2C9-077C-4B95-850C-8D536BA94C4D}"/>
              </a:ext>
            </a:extLst>
          </p:cNvPr>
          <p:cNvSpPr/>
          <p:nvPr/>
        </p:nvSpPr>
        <p:spPr>
          <a:xfrm rot="10800000">
            <a:off x="2581275" y="4991100"/>
            <a:ext cx="161925" cy="37147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37540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A restaurant</a:t>
            </a:r>
          </a:p>
          <a:p>
            <a:pPr lvl="1">
              <a:lnSpc>
                <a:spcPct val="150000"/>
              </a:lnSpc>
            </a:pPr>
            <a:r>
              <a:rPr lang="en-US" sz="2000" dirty="0"/>
              <a:t>has space for up to 400 seats</a:t>
            </a:r>
          </a:p>
          <a:p>
            <a:pPr lvl="1">
              <a:lnSpc>
                <a:spcPct val="150000"/>
              </a:lnSpc>
            </a:pPr>
            <a:r>
              <a:rPr lang="en-US" sz="2000" dirty="0"/>
              <a:t>various table sizes (for 2, 3, 4 and 5 customers)</a:t>
            </a:r>
          </a:p>
          <a:p>
            <a:pPr lvl="2">
              <a:lnSpc>
                <a:spcPct val="150000"/>
              </a:lnSpc>
            </a:pPr>
            <a:r>
              <a:rPr lang="en-US" dirty="0"/>
              <a:t>different table arrangements constrained by the number of seats</a:t>
            </a:r>
          </a:p>
          <a:p>
            <a:pPr lvl="1">
              <a:lnSpc>
                <a:spcPct val="150000"/>
              </a:lnSpc>
            </a:pPr>
            <a:r>
              <a:rPr lang="en-US" sz="2000" dirty="0"/>
              <a:t>table arrangements to be made at the beginning of the opening time</a:t>
            </a:r>
          </a:p>
          <a:p>
            <a:pPr lvl="2">
              <a:lnSpc>
                <a:spcPct val="150000"/>
              </a:lnSpc>
            </a:pPr>
            <a:r>
              <a:rPr lang="en-US" dirty="0"/>
              <a:t>not possible to split a group into different tables</a:t>
            </a:r>
          </a:p>
          <a:p>
            <a:pPr lvl="2">
              <a:lnSpc>
                <a:spcPct val="150000"/>
              </a:lnSpc>
            </a:pPr>
            <a:r>
              <a:rPr lang="en-US" dirty="0"/>
              <a:t>not possible to merge the tables</a:t>
            </a:r>
          </a:p>
          <a:p>
            <a:pPr lvl="2">
              <a:lnSpc>
                <a:spcPct val="150000"/>
              </a:lnSpc>
            </a:pPr>
            <a:r>
              <a:rPr lang="en-US" dirty="0"/>
              <a:t>groups can sit together</a:t>
            </a:r>
          </a:p>
          <a:p>
            <a:pPr lvl="1">
              <a:lnSpc>
                <a:spcPct val="150000"/>
              </a:lnSpc>
            </a:pPr>
            <a:endParaRPr lang="en-US"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spTree>
    <p:extLst>
      <p:ext uri="{BB962C8B-B14F-4D97-AF65-F5344CB8AC3E}">
        <p14:creationId xmlns:p14="http://schemas.microsoft.com/office/powerpoint/2010/main" val="2731856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4060383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432560"/>
                <a:ext cx="10515600" cy="4744403"/>
              </a:xfrm>
            </p:spPr>
            <p:txBody>
              <a:bodyPr>
                <a:norm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𝑽</m:t>
                        </m:r>
                      </m:e>
                      <m:sub>
                        <m:r>
                          <a:rPr lang="en-US" sz="2400" b="1" i="1" smtClean="0">
                            <a:latin typeface="Cambria Math" panose="02040503050406030204" pitchFamily="18" charset="0"/>
                          </a:rPr>
                          <m:t>𝟏</m:t>
                        </m:r>
                        <m:r>
                          <a:rPr lang="en-US" sz="2400" b="1" i="1" smtClean="0">
                            <a:latin typeface="Cambria Math" panose="02040503050406030204" pitchFamily="18" charset="0"/>
                          </a:rPr>
                          <m:t>𝒏</m:t>
                        </m:r>
                      </m:sub>
                    </m:sSub>
                  </m:oMath>
                </a14:m>
                <a:endParaRPr lang="en-US" sz="2000" dirty="0"/>
              </a:p>
              <a:p>
                <a:pPr lvl="1"/>
                <a:r>
                  <a:rPr lang="en-US" sz="2000" dirty="0"/>
                  <a:t>Merge/Split tables</a:t>
                </a:r>
              </a:p>
              <a:p>
                <a:pPr lvl="2">
                  <a:buFont typeface="Wingdings" panose="05000000000000000000" pitchFamily="2" charset="2"/>
                  <a:buChar char="Ø"/>
                </a:pPr>
                <a:r>
                  <a:rPr lang="en-US" sz="1600" i="1" dirty="0"/>
                  <a:t>Number of seats remains constant </a:t>
                </a:r>
              </a:p>
              <a:p>
                <a:pPr lvl="1"/>
                <a14:m>
                  <m:oMath xmlns:m="http://schemas.openxmlformats.org/officeDocument/2006/math">
                    <m:r>
                      <a:rPr lang="en-US" sz="2000">
                        <a:latin typeface="Cambria Math" panose="02040503050406030204" pitchFamily="18" charset="0"/>
                      </a:rPr>
                      <m:t>𝑛</m:t>
                    </m:r>
                    <m:r>
                      <a:rPr lang="en-US" sz="200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panose="02040503050406030204" pitchFamily="18" charset="0"/>
                          </a:rPr>
                          <m:t>1,2</m:t>
                        </m:r>
                      </m:e>
                    </m:d>
                  </m:oMath>
                </a14:m>
                <a:r>
                  <a:rPr lang="en-US" sz="2000" dirty="0"/>
                  <a:t> </a:t>
                </a:r>
              </a:p>
              <a:p>
                <a:pPr lvl="2">
                  <a:buFont typeface="Wingdings" panose="05000000000000000000" pitchFamily="2" charset="2"/>
                  <a:buChar char="Ø"/>
                </a:pPr>
                <a:r>
                  <a:rPr lang="en-US" sz="1600" dirty="0">
                    <a:solidFill>
                      <a:srgbClr val="FF0000"/>
                    </a:solidFill>
                  </a:rPr>
                  <a:t>Neighborhood size</a:t>
                </a:r>
              </a:p>
              <a:p>
                <a:pPr marL="457200" lvl="1" indent="0">
                  <a:buNone/>
                </a:pPr>
                <a:endParaRPr lang="en-US" sz="1600" dirty="0"/>
              </a:p>
              <a:p>
                <a:pPr marL="457200" lvl="1" indent="0">
                  <a:buNone/>
                </a:pPr>
                <a:endParaRPr lang="en-US" sz="1600" dirty="0"/>
              </a:p>
              <a:p>
                <a:pPr marL="457200" lvl="1" indent="0">
                  <a:buNone/>
                </a:pPr>
                <a:endParaRPr lang="en-US" sz="1600" dirty="0"/>
              </a:p>
              <a:p>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𝑽</m:t>
                        </m:r>
                      </m:e>
                      <m:sub>
                        <m:r>
                          <a:rPr lang="en-US" sz="2400" b="1" i="1" smtClean="0">
                            <a:latin typeface="Cambria Math" panose="02040503050406030204" pitchFamily="18" charset="0"/>
                          </a:rPr>
                          <m:t>𝟐</m:t>
                        </m:r>
                        <m:r>
                          <a:rPr lang="en-US" sz="2400" b="1" i="1">
                            <a:latin typeface="Cambria Math" panose="02040503050406030204" pitchFamily="18" charset="0"/>
                          </a:rPr>
                          <m:t>𝒏</m:t>
                        </m:r>
                      </m:sub>
                    </m:sSub>
                  </m:oMath>
                </a14:m>
                <a:endParaRPr lang="en-US" sz="2000" dirty="0"/>
              </a:p>
              <a:p>
                <a:pPr lvl="1"/>
                <a:r>
                  <a:rPr lang="en-US" sz="2000" dirty="0"/>
                  <a:t>Add/Remove tables</a:t>
                </a:r>
              </a:p>
              <a:p>
                <a:pPr lvl="2">
                  <a:buFont typeface="Wingdings" panose="05000000000000000000" pitchFamily="2" charset="2"/>
                  <a:buChar char="Ø"/>
                </a:pPr>
                <a:r>
                  <a:rPr lang="en-US" sz="1600" i="1" dirty="0"/>
                  <a:t>Number of seats changes</a:t>
                </a:r>
              </a:p>
              <a:p>
                <a:pPr lvl="1"/>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1,2</m:t>
                        </m:r>
                        <m:r>
                          <a:rPr lang="en-US" sz="2000" b="0" i="1" smtClean="0">
                            <a:latin typeface="Cambria Math" panose="02040503050406030204" pitchFamily="18" charset="0"/>
                          </a:rPr>
                          <m:t>,3,4,5</m:t>
                        </m:r>
                      </m:e>
                    </m:d>
                  </m:oMath>
                </a14:m>
                <a:endParaRPr lang="en-US" sz="2000" dirty="0"/>
              </a:p>
              <a:p>
                <a:pPr lvl="2">
                  <a:buFont typeface="Wingdings" panose="05000000000000000000" pitchFamily="2" charset="2"/>
                  <a:buChar char="Ø"/>
                </a:pPr>
                <a:r>
                  <a:rPr lang="en-US" sz="1600" dirty="0">
                    <a:solidFill>
                      <a:srgbClr val="FF0000"/>
                    </a:solidFill>
                  </a:rPr>
                  <a:t>Neighborhood size</a:t>
                </a:r>
              </a:p>
              <a:p>
                <a:endParaRPr lang="en-CA" sz="24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200" y="1432560"/>
                <a:ext cx="10515600" cy="4744403"/>
              </a:xfrm>
              <a:blipFill>
                <a:blip r:embed="rId3"/>
                <a:stretch>
                  <a:fillRect l="-812" t="-1414"/>
                </a:stretch>
              </a:blipFill>
            </p:spPr>
            <p:txBody>
              <a:bodyPr/>
              <a:lstStyle/>
              <a:p>
                <a:r>
                  <a:rPr lang="en-CH">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Neighborhoods</a:t>
            </a:r>
            <a:endParaRPr lang="en-US" sz="3600" dirty="0"/>
          </a:p>
        </p:txBody>
      </p:sp>
      <p:sp>
        <p:nvSpPr>
          <p:cNvPr id="2" name="Rectangle 1">
            <a:extLst>
              <a:ext uri="{FF2B5EF4-FFF2-40B4-BE49-F238E27FC236}">
                <a16:creationId xmlns:a16="http://schemas.microsoft.com/office/drawing/2014/main" id="{64607806-9AB4-494E-A8D3-43126B572029}"/>
              </a:ext>
            </a:extLst>
          </p:cNvPr>
          <p:cNvSpPr/>
          <p:nvPr/>
        </p:nvSpPr>
        <p:spPr>
          <a:xfrm>
            <a:off x="5076826" y="1432560"/>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19" name="Group 18">
            <a:extLst>
              <a:ext uri="{FF2B5EF4-FFF2-40B4-BE49-F238E27FC236}">
                <a16:creationId xmlns:a16="http://schemas.microsoft.com/office/drawing/2014/main" id="{AB41B34E-641F-47E2-886E-884A9B57C361}"/>
              </a:ext>
            </a:extLst>
          </p:cNvPr>
          <p:cNvGrpSpPr/>
          <p:nvPr/>
        </p:nvGrpSpPr>
        <p:grpSpPr>
          <a:xfrm>
            <a:off x="8435975" y="1730884"/>
            <a:ext cx="860425" cy="922211"/>
            <a:chOff x="6626225" y="1633537"/>
            <a:chExt cx="860425" cy="922211"/>
          </a:xfrm>
        </p:grpSpPr>
        <p:pic>
          <p:nvPicPr>
            <p:cNvPr id="4" name="Picture 3">
              <a:extLst>
                <a:ext uri="{FF2B5EF4-FFF2-40B4-BE49-F238E27FC236}">
                  <a16:creationId xmlns:a16="http://schemas.microsoft.com/office/drawing/2014/main" id="{1F8E8B7A-A94A-4B9B-800B-A84CB2A0953F}"/>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7" name="TextBox 16">
              <a:extLst>
                <a:ext uri="{FF2B5EF4-FFF2-40B4-BE49-F238E27FC236}">
                  <a16:creationId xmlns:a16="http://schemas.microsoft.com/office/drawing/2014/main" id="{48952A5A-154D-44FA-AD3E-675FD36F14DC}"/>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20" name="Group 19">
            <a:extLst>
              <a:ext uri="{FF2B5EF4-FFF2-40B4-BE49-F238E27FC236}">
                <a16:creationId xmlns:a16="http://schemas.microsoft.com/office/drawing/2014/main" id="{93CC23CC-41E4-4A29-AF83-D1DE45A2DB06}"/>
              </a:ext>
            </a:extLst>
          </p:cNvPr>
          <p:cNvGrpSpPr/>
          <p:nvPr/>
        </p:nvGrpSpPr>
        <p:grpSpPr>
          <a:xfrm>
            <a:off x="8435975" y="2605754"/>
            <a:ext cx="860425" cy="509587"/>
            <a:chOff x="6626225" y="2605754"/>
            <a:chExt cx="860425" cy="509587"/>
          </a:xfrm>
        </p:grpSpPr>
        <p:grpSp>
          <p:nvGrpSpPr>
            <p:cNvPr id="13" name="Group 12">
              <a:extLst>
                <a:ext uri="{FF2B5EF4-FFF2-40B4-BE49-F238E27FC236}">
                  <a16:creationId xmlns:a16="http://schemas.microsoft.com/office/drawing/2014/main" id="{3238300E-36B8-4786-86AF-D42DFCB62529}"/>
                </a:ext>
              </a:extLst>
            </p:cNvPr>
            <p:cNvGrpSpPr/>
            <p:nvPr/>
          </p:nvGrpSpPr>
          <p:grpSpPr>
            <a:xfrm>
              <a:off x="6626225" y="2605754"/>
              <a:ext cx="805815" cy="509587"/>
              <a:chOff x="7451723" y="3428999"/>
              <a:chExt cx="2578101" cy="1529562"/>
            </a:xfrm>
          </p:grpSpPr>
          <p:pic>
            <p:nvPicPr>
              <p:cNvPr id="10" name="Picture 9">
                <a:extLst>
                  <a:ext uri="{FF2B5EF4-FFF2-40B4-BE49-F238E27FC236}">
                    <a16:creationId xmlns:a16="http://schemas.microsoft.com/office/drawing/2014/main" id="{FE2BD7EB-357C-4966-B07E-A1D017D868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 name="Picture 10">
                <a:extLst>
                  <a:ext uri="{FF2B5EF4-FFF2-40B4-BE49-F238E27FC236}">
                    <a16:creationId xmlns:a16="http://schemas.microsoft.com/office/drawing/2014/main" id="{8FC984A5-63C4-46B5-A071-732F903B1270}"/>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8" name="TextBox 17">
              <a:extLst>
                <a:ext uri="{FF2B5EF4-FFF2-40B4-BE49-F238E27FC236}">
                  <a16:creationId xmlns:a16="http://schemas.microsoft.com/office/drawing/2014/main" id="{EF682AC1-D7F6-4B8F-B369-06A2A79F3666}"/>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29" name="Group 28">
            <a:extLst>
              <a:ext uri="{FF2B5EF4-FFF2-40B4-BE49-F238E27FC236}">
                <a16:creationId xmlns:a16="http://schemas.microsoft.com/office/drawing/2014/main" id="{CC55F385-8A03-494F-8A64-4E985D9067FD}"/>
              </a:ext>
            </a:extLst>
          </p:cNvPr>
          <p:cNvGrpSpPr/>
          <p:nvPr/>
        </p:nvGrpSpPr>
        <p:grpSpPr>
          <a:xfrm>
            <a:off x="8435975" y="3155364"/>
            <a:ext cx="860425" cy="509587"/>
            <a:chOff x="6626225" y="2605754"/>
            <a:chExt cx="860425" cy="509587"/>
          </a:xfrm>
        </p:grpSpPr>
        <p:grpSp>
          <p:nvGrpSpPr>
            <p:cNvPr id="30" name="Group 29">
              <a:extLst>
                <a:ext uri="{FF2B5EF4-FFF2-40B4-BE49-F238E27FC236}">
                  <a16:creationId xmlns:a16="http://schemas.microsoft.com/office/drawing/2014/main" id="{C8549317-A930-42D5-8057-3232AECB752B}"/>
                </a:ext>
              </a:extLst>
            </p:cNvPr>
            <p:cNvGrpSpPr/>
            <p:nvPr/>
          </p:nvGrpSpPr>
          <p:grpSpPr>
            <a:xfrm>
              <a:off x="6626225" y="2605754"/>
              <a:ext cx="805815" cy="509587"/>
              <a:chOff x="7451723" y="3428999"/>
              <a:chExt cx="2578101" cy="1529562"/>
            </a:xfrm>
          </p:grpSpPr>
          <p:pic>
            <p:nvPicPr>
              <p:cNvPr id="32" name="Picture 31">
                <a:extLst>
                  <a:ext uri="{FF2B5EF4-FFF2-40B4-BE49-F238E27FC236}">
                    <a16:creationId xmlns:a16="http://schemas.microsoft.com/office/drawing/2014/main" id="{17DA4B95-9918-4D7B-9E27-1060B9533CB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33" name="Picture 32">
                <a:extLst>
                  <a:ext uri="{FF2B5EF4-FFF2-40B4-BE49-F238E27FC236}">
                    <a16:creationId xmlns:a16="http://schemas.microsoft.com/office/drawing/2014/main" id="{50D99C8E-9F21-4C46-ADED-6D77F773BCC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1" name="TextBox 30">
              <a:extLst>
                <a:ext uri="{FF2B5EF4-FFF2-40B4-BE49-F238E27FC236}">
                  <a16:creationId xmlns:a16="http://schemas.microsoft.com/office/drawing/2014/main" id="{50B90644-9E06-41FC-9C10-8EDAED360B62}"/>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34" name="Group 33">
            <a:extLst>
              <a:ext uri="{FF2B5EF4-FFF2-40B4-BE49-F238E27FC236}">
                <a16:creationId xmlns:a16="http://schemas.microsoft.com/office/drawing/2014/main" id="{AAF3C638-96A5-461D-B89A-9CCCE4B73A3F}"/>
              </a:ext>
            </a:extLst>
          </p:cNvPr>
          <p:cNvGrpSpPr/>
          <p:nvPr/>
        </p:nvGrpSpPr>
        <p:grpSpPr>
          <a:xfrm>
            <a:off x="9340850" y="1730884"/>
            <a:ext cx="860425" cy="922211"/>
            <a:chOff x="6626225" y="1633537"/>
            <a:chExt cx="860425" cy="922211"/>
          </a:xfrm>
        </p:grpSpPr>
        <p:pic>
          <p:nvPicPr>
            <p:cNvPr id="35" name="Picture 34">
              <a:extLst>
                <a:ext uri="{FF2B5EF4-FFF2-40B4-BE49-F238E27FC236}">
                  <a16:creationId xmlns:a16="http://schemas.microsoft.com/office/drawing/2014/main" id="{B991B3D0-C974-48AA-B705-F6714B01E849}"/>
                </a:ext>
              </a:extLst>
            </p:cNvPr>
            <p:cNvPicPr>
              <a:picLocks noChangeAspect="1"/>
            </p:cNvPicPr>
            <p:nvPr/>
          </p:nvPicPr>
          <p:blipFill>
            <a:blip r:embed="rId5"/>
            <a:stretch>
              <a:fillRect/>
            </a:stretch>
          </p:blipFill>
          <p:spPr>
            <a:xfrm>
              <a:off x="6626225" y="1633537"/>
              <a:ext cx="805815" cy="922211"/>
            </a:xfrm>
            <a:prstGeom prst="rect">
              <a:avLst/>
            </a:prstGeom>
          </p:spPr>
        </p:pic>
        <p:sp>
          <p:nvSpPr>
            <p:cNvPr id="36" name="TextBox 35">
              <a:extLst>
                <a:ext uri="{FF2B5EF4-FFF2-40B4-BE49-F238E27FC236}">
                  <a16:creationId xmlns:a16="http://schemas.microsoft.com/office/drawing/2014/main" id="{BAFA76F8-247D-408B-953E-A50F9728F3F7}"/>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37" name="Group 36">
            <a:extLst>
              <a:ext uri="{FF2B5EF4-FFF2-40B4-BE49-F238E27FC236}">
                <a16:creationId xmlns:a16="http://schemas.microsoft.com/office/drawing/2014/main" id="{01199207-008C-47A8-ABD3-7459BEC8F0EC}"/>
              </a:ext>
            </a:extLst>
          </p:cNvPr>
          <p:cNvGrpSpPr/>
          <p:nvPr/>
        </p:nvGrpSpPr>
        <p:grpSpPr>
          <a:xfrm>
            <a:off x="9340850" y="2605754"/>
            <a:ext cx="860425" cy="509587"/>
            <a:chOff x="6626225" y="2605754"/>
            <a:chExt cx="860425" cy="509587"/>
          </a:xfrm>
        </p:grpSpPr>
        <p:grpSp>
          <p:nvGrpSpPr>
            <p:cNvPr id="38" name="Group 37">
              <a:extLst>
                <a:ext uri="{FF2B5EF4-FFF2-40B4-BE49-F238E27FC236}">
                  <a16:creationId xmlns:a16="http://schemas.microsoft.com/office/drawing/2014/main" id="{69ADB14E-819D-4236-8145-BF23AFE2E28E}"/>
                </a:ext>
              </a:extLst>
            </p:cNvPr>
            <p:cNvGrpSpPr/>
            <p:nvPr/>
          </p:nvGrpSpPr>
          <p:grpSpPr>
            <a:xfrm>
              <a:off x="6626225" y="2605754"/>
              <a:ext cx="805815" cy="509587"/>
              <a:chOff x="7451723" y="3428999"/>
              <a:chExt cx="2578101" cy="1529562"/>
            </a:xfrm>
          </p:grpSpPr>
          <p:pic>
            <p:nvPicPr>
              <p:cNvPr id="40" name="Picture 39">
                <a:extLst>
                  <a:ext uri="{FF2B5EF4-FFF2-40B4-BE49-F238E27FC236}">
                    <a16:creationId xmlns:a16="http://schemas.microsoft.com/office/drawing/2014/main" id="{73986814-75B1-4637-BF2B-DD92FA6126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1" name="Picture 40">
                <a:extLst>
                  <a:ext uri="{FF2B5EF4-FFF2-40B4-BE49-F238E27FC236}">
                    <a16:creationId xmlns:a16="http://schemas.microsoft.com/office/drawing/2014/main" id="{311A72C0-30F6-4533-B0D3-245FE76CC8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39" name="TextBox 38">
              <a:extLst>
                <a:ext uri="{FF2B5EF4-FFF2-40B4-BE49-F238E27FC236}">
                  <a16:creationId xmlns:a16="http://schemas.microsoft.com/office/drawing/2014/main" id="{16E4923D-3DA1-449A-A2DD-239678A5659B}"/>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2" name="Group 41">
            <a:extLst>
              <a:ext uri="{FF2B5EF4-FFF2-40B4-BE49-F238E27FC236}">
                <a16:creationId xmlns:a16="http://schemas.microsoft.com/office/drawing/2014/main" id="{8A4FE8E7-3C71-4CF8-B430-C7C40D762DC8}"/>
              </a:ext>
            </a:extLst>
          </p:cNvPr>
          <p:cNvGrpSpPr/>
          <p:nvPr/>
        </p:nvGrpSpPr>
        <p:grpSpPr>
          <a:xfrm>
            <a:off x="9340850" y="3155364"/>
            <a:ext cx="860425" cy="509587"/>
            <a:chOff x="6626225" y="2605754"/>
            <a:chExt cx="860425" cy="509587"/>
          </a:xfrm>
        </p:grpSpPr>
        <p:grpSp>
          <p:nvGrpSpPr>
            <p:cNvPr id="43" name="Group 42">
              <a:extLst>
                <a:ext uri="{FF2B5EF4-FFF2-40B4-BE49-F238E27FC236}">
                  <a16:creationId xmlns:a16="http://schemas.microsoft.com/office/drawing/2014/main" id="{D7B732FA-262D-436D-ADFC-12E69518E91C}"/>
                </a:ext>
              </a:extLst>
            </p:cNvPr>
            <p:cNvGrpSpPr/>
            <p:nvPr/>
          </p:nvGrpSpPr>
          <p:grpSpPr>
            <a:xfrm>
              <a:off x="6626225" y="2605754"/>
              <a:ext cx="805815" cy="509587"/>
              <a:chOff x="7451723" y="3428999"/>
              <a:chExt cx="2578101" cy="1529562"/>
            </a:xfrm>
          </p:grpSpPr>
          <p:pic>
            <p:nvPicPr>
              <p:cNvPr id="45" name="Picture 44">
                <a:extLst>
                  <a:ext uri="{FF2B5EF4-FFF2-40B4-BE49-F238E27FC236}">
                    <a16:creationId xmlns:a16="http://schemas.microsoft.com/office/drawing/2014/main" id="{415901A8-40B9-49F0-AE4D-0AD99257D415}"/>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46" name="Picture 45">
                <a:extLst>
                  <a:ext uri="{FF2B5EF4-FFF2-40B4-BE49-F238E27FC236}">
                    <a16:creationId xmlns:a16="http://schemas.microsoft.com/office/drawing/2014/main" id="{EAB9801F-5054-44F9-9BE8-ECD15B391191}"/>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44" name="TextBox 43">
              <a:extLst>
                <a:ext uri="{FF2B5EF4-FFF2-40B4-BE49-F238E27FC236}">
                  <a16:creationId xmlns:a16="http://schemas.microsoft.com/office/drawing/2014/main" id="{D19D12DC-ED29-4471-82E8-FB7F5089E790}"/>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47" name="Group 46">
            <a:extLst>
              <a:ext uri="{FF2B5EF4-FFF2-40B4-BE49-F238E27FC236}">
                <a16:creationId xmlns:a16="http://schemas.microsoft.com/office/drawing/2014/main" id="{0DE25FF7-4C47-44F4-905C-36D252B9F53D}"/>
              </a:ext>
            </a:extLst>
          </p:cNvPr>
          <p:cNvGrpSpPr/>
          <p:nvPr/>
        </p:nvGrpSpPr>
        <p:grpSpPr>
          <a:xfrm>
            <a:off x="5349875" y="1730884"/>
            <a:ext cx="860425" cy="922211"/>
            <a:chOff x="6626225" y="1633537"/>
            <a:chExt cx="860425" cy="922211"/>
          </a:xfrm>
        </p:grpSpPr>
        <p:pic>
          <p:nvPicPr>
            <p:cNvPr id="48" name="Picture 47">
              <a:extLst>
                <a:ext uri="{FF2B5EF4-FFF2-40B4-BE49-F238E27FC236}">
                  <a16:creationId xmlns:a16="http://schemas.microsoft.com/office/drawing/2014/main" id="{D2F7B8C9-42E5-40F5-9B92-7E177418F12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49" name="TextBox 48">
              <a:extLst>
                <a:ext uri="{FF2B5EF4-FFF2-40B4-BE49-F238E27FC236}">
                  <a16:creationId xmlns:a16="http://schemas.microsoft.com/office/drawing/2014/main" id="{F49F039D-B0F7-4D57-B9BB-119E1F0205F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50" name="Group 49">
            <a:extLst>
              <a:ext uri="{FF2B5EF4-FFF2-40B4-BE49-F238E27FC236}">
                <a16:creationId xmlns:a16="http://schemas.microsoft.com/office/drawing/2014/main" id="{A4C4B64D-1F23-4AE9-93CD-F541EFA03B4E}"/>
              </a:ext>
            </a:extLst>
          </p:cNvPr>
          <p:cNvGrpSpPr/>
          <p:nvPr/>
        </p:nvGrpSpPr>
        <p:grpSpPr>
          <a:xfrm>
            <a:off x="5349875" y="2605754"/>
            <a:ext cx="860425" cy="509587"/>
            <a:chOff x="6626225" y="2605754"/>
            <a:chExt cx="860425" cy="509587"/>
          </a:xfrm>
        </p:grpSpPr>
        <p:grpSp>
          <p:nvGrpSpPr>
            <p:cNvPr id="51" name="Group 50">
              <a:extLst>
                <a:ext uri="{FF2B5EF4-FFF2-40B4-BE49-F238E27FC236}">
                  <a16:creationId xmlns:a16="http://schemas.microsoft.com/office/drawing/2014/main" id="{415FB983-2C87-4CFF-9F3F-1B32DB6C15A6}"/>
                </a:ext>
              </a:extLst>
            </p:cNvPr>
            <p:cNvGrpSpPr/>
            <p:nvPr/>
          </p:nvGrpSpPr>
          <p:grpSpPr>
            <a:xfrm>
              <a:off x="6626225" y="2605754"/>
              <a:ext cx="805815" cy="509587"/>
              <a:chOff x="7451723" y="3428999"/>
              <a:chExt cx="2578101" cy="1529562"/>
            </a:xfrm>
          </p:grpSpPr>
          <p:pic>
            <p:nvPicPr>
              <p:cNvPr id="53" name="Picture 52">
                <a:extLst>
                  <a:ext uri="{FF2B5EF4-FFF2-40B4-BE49-F238E27FC236}">
                    <a16:creationId xmlns:a16="http://schemas.microsoft.com/office/drawing/2014/main" id="{03B944F9-6AA6-4917-B699-E067EDBAD50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4" name="Picture 53">
                <a:extLst>
                  <a:ext uri="{FF2B5EF4-FFF2-40B4-BE49-F238E27FC236}">
                    <a16:creationId xmlns:a16="http://schemas.microsoft.com/office/drawing/2014/main" id="{9F3F580E-6772-4B1C-963D-6096D4C0CF7B}"/>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2" name="TextBox 51">
              <a:extLst>
                <a:ext uri="{FF2B5EF4-FFF2-40B4-BE49-F238E27FC236}">
                  <a16:creationId xmlns:a16="http://schemas.microsoft.com/office/drawing/2014/main" id="{390CFA77-B478-4B00-8F20-6BC3C50009F7}"/>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55" name="Group 54">
            <a:extLst>
              <a:ext uri="{FF2B5EF4-FFF2-40B4-BE49-F238E27FC236}">
                <a16:creationId xmlns:a16="http://schemas.microsoft.com/office/drawing/2014/main" id="{498F8381-C538-4CD2-AAD3-3BEC128210F9}"/>
              </a:ext>
            </a:extLst>
          </p:cNvPr>
          <p:cNvGrpSpPr/>
          <p:nvPr/>
        </p:nvGrpSpPr>
        <p:grpSpPr>
          <a:xfrm>
            <a:off x="5349875" y="3155364"/>
            <a:ext cx="860425" cy="509587"/>
            <a:chOff x="6626225" y="2605754"/>
            <a:chExt cx="860425" cy="509587"/>
          </a:xfrm>
        </p:grpSpPr>
        <p:grpSp>
          <p:nvGrpSpPr>
            <p:cNvPr id="56" name="Group 55">
              <a:extLst>
                <a:ext uri="{FF2B5EF4-FFF2-40B4-BE49-F238E27FC236}">
                  <a16:creationId xmlns:a16="http://schemas.microsoft.com/office/drawing/2014/main" id="{E8C1E0EB-8778-4095-BCBD-D8845F465DAC}"/>
                </a:ext>
              </a:extLst>
            </p:cNvPr>
            <p:cNvGrpSpPr/>
            <p:nvPr/>
          </p:nvGrpSpPr>
          <p:grpSpPr>
            <a:xfrm>
              <a:off x="6626225" y="2605754"/>
              <a:ext cx="805815" cy="509587"/>
              <a:chOff x="7451723" y="3428999"/>
              <a:chExt cx="2578101" cy="1529562"/>
            </a:xfrm>
          </p:grpSpPr>
          <p:pic>
            <p:nvPicPr>
              <p:cNvPr id="58" name="Picture 57">
                <a:extLst>
                  <a:ext uri="{FF2B5EF4-FFF2-40B4-BE49-F238E27FC236}">
                    <a16:creationId xmlns:a16="http://schemas.microsoft.com/office/drawing/2014/main" id="{1869491E-22EC-4A93-AD2F-03C156B6823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59" name="Picture 58">
                <a:extLst>
                  <a:ext uri="{FF2B5EF4-FFF2-40B4-BE49-F238E27FC236}">
                    <a16:creationId xmlns:a16="http://schemas.microsoft.com/office/drawing/2014/main" id="{08C084CF-2A34-4406-BCCF-6FEE13D643E3}"/>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57" name="TextBox 56">
              <a:extLst>
                <a:ext uri="{FF2B5EF4-FFF2-40B4-BE49-F238E27FC236}">
                  <a16:creationId xmlns:a16="http://schemas.microsoft.com/office/drawing/2014/main" id="{15BB1F80-AA3E-4B62-B69E-41ED0ED2C9B5}"/>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3" name="Group 62">
            <a:extLst>
              <a:ext uri="{FF2B5EF4-FFF2-40B4-BE49-F238E27FC236}">
                <a16:creationId xmlns:a16="http://schemas.microsoft.com/office/drawing/2014/main" id="{6C636A18-AF21-4BCE-920A-8A95B9DB54D0}"/>
              </a:ext>
            </a:extLst>
          </p:cNvPr>
          <p:cNvGrpSpPr/>
          <p:nvPr/>
        </p:nvGrpSpPr>
        <p:grpSpPr>
          <a:xfrm>
            <a:off x="6254750" y="2701004"/>
            <a:ext cx="860425" cy="509587"/>
            <a:chOff x="6626225" y="2605754"/>
            <a:chExt cx="860425" cy="509587"/>
          </a:xfrm>
        </p:grpSpPr>
        <p:grpSp>
          <p:nvGrpSpPr>
            <p:cNvPr id="64" name="Group 63">
              <a:extLst>
                <a:ext uri="{FF2B5EF4-FFF2-40B4-BE49-F238E27FC236}">
                  <a16:creationId xmlns:a16="http://schemas.microsoft.com/office/drawing/2014/main" id="{FD274176-0A22-4BE6-8D00-458AE5C61389}"/>
                </a:ext>
              </a:extLst>
            </p:cNvPr>
            <p:cNvGrpSpPr/>
            <p:nvPr/>
          </p:nvGrpSpPr>
          <p:grpSpPr>
            <a:xfrm>
              <a:off x="6626225" y="2605754"/>
              <a:ext cx="805815" cy="509587"/>
              <a:chOff x="7451723" y="3428999"/>
              <a:chExt cx="2578101" cy="1529562"/>
            </a:xfrm>
          </p:grpSpPr>
          <p:pic>
            <p:nvPicPr>
              <p:cNvPr id="66" name="Picture 65">
                <a:extLst>
                  <a:ext uri="{FF2B5EF4-FFF2-40B4-BE49-F238E27FC236}">
                    <a16:creationId xmlns:a16="http://schemas.microsoft.com/office/drawing/2014/main" id="{FEFBF7EE-B810-4C41-B77C-201964419968}"/>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67" name="Picture 66">
                <a:extLst>
                  <a:ext uri="{FF2B5EF4-FFF2-40B4-BE49-F238E27FC236}">
                    <a16:creationId xmlns:a16="http://schemas.microsoft.com/office/drawing/2014/main" id="{CDA9788C-24FF-4D97-901C-4E7EB705493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65" name="TextBox 64">
              <a:extLst>
                <a:ext uri="{FF2B5EF4-FFF2-40B4-BE49-F238E27FC236}">
                  <a16:creationId xmlns:a16="http://schemas.microsoft.com/office/drawing/2014/main" id="{A4FE765E-56AE-4A5A-A13B-E894574AC76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68" name="Group 67">
            <a:extLst>
              <a:ext uri="{FF2B5EF4-FFF2-40B4-BE49-F238E27FC236}">
                <a16:creationId xmlns:a16="http://schemas.microsoft.com/office/drawing/2014/main" id="{144E0430-7E64-4F6B-833D-E80BBFB67B4B}"/>
              </a:ext>
            </a:extLst>
          </p:cNvPr>
          <p:cNvGrpSpPr/>
          <p:nvPr/>
        </p:nvGrpSpPr>
        <p:grpSpPr>
          <a:xfrm>
            <a:off x="6254750" y="3250614"/>
            <a:ext cx="860425" cy="509587"/>
            <a:chOff x="6626225" y="2605754"/>
            <a:chExt cx="860425" cy="509587"/>
          </a:xfrm>
        </p:grpSpPr>
        <p:grpSp>
          <p:nvGrpSpPr>
            <p:cNvPr id="69" name="Group 68">
              <a:extLst>
                <a:ext uri="{FF2B5EF4-FFF2-40B4-BE49-F238E27FC236}">
                  <a16:creationId xmlns:a16="http://schemas.microsoft.com/office/drawing/2014/main" id="{E1AA0FCC-36FD-4C4B-84BE-B7687456256C}"/>
                </a:ext>
              </a:extLst>
            </p:cNvPr>
            <p:cNvGrpSpPr/>
            <p:nvPr/>
          </p:nvGrpSpPr>
          <p:grpSpPr>
            <a:xfrm>
              <a:off x="6626225" y="2605754"/>
              <a:ext cx="805815" cy="509587"/>
              <a:chOff x="7451723" y="3428999"/>
              <a:chExt cx="2578101" cy="1529562"/>
            </a:xfrm>
          </p:grpSpPr>
          <p:pic>
            <p:nvPicPr>
              <p:cNvPr id="71" name="Picture 70">
                <a:extLst>
                  <a:ext uri="{FF2B5EF4-FFF2-40B4-BE49-F238E27FC236}">
                    <a16:creationId xmlns:a16="http://schemas.microsoft.com/office/drawing/2014/main" id="{10B68803-0466-4663-80F0-ED03F37D38D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2" name="Picture 71">
                <a:extLst>
                  <a:ext uri="{FF2B5EF4-FFF2-40B4-BE49-F238E27FC236}">
                    <a16:creationId xmlns:a16="http://schemas.microsoft.com/office/drawing/2014/main" id="{ED90A08A-5235-4C82-B1A6-8154EA0F47C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0" name="TextBox 69">
              <a:extLst>
                <a:ext uri="{FF2B5EF4-FFF2-40B4-BE49-F238E27FC236}">
                  <a16:creationId xmlns:a16="http://schemas.microsoft.com/office/drawing/2014/main" id="{061049C0-1456-408A-BD2E-6F78A9C15ABD}"/>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3" name="Group 72">
            <a:extLst>
              <a:ext uri="{FF2B5EF4-FFF2-40B4-BE49-F238E27FC236}">
                <a16:creationId xmlns:a16="http://schemas.microsoft.com/office/drawing/2014/main" id="{CB05FC7B-E833-4AC7-97CC-29C6FFE6433C}"/>
              </a:ext>
            </a:extLst>
          </p:cNvPr>
          <p:cNvGrpSpPr/>
          <p:nvPr/>
        </p:nvGrpSpPr>
        <p:grpSpPr>
          <a:xfrm>
            <a:off x="6264275" y="1586173"/>
            <a:ext cx="860425" cy="509587"/>
            <a:chOff x="6626225" y="2605754"/>
            <a:chExt cx="860425" cy="509587"/>
          </a:xfrm>
        </p:grpSpPr>
        <p:grpSp>
          <p:nvGrpSpPr>
            <p:cNvPr id="74" name="Group 73">
              <a:extLst>
                <a:ext uri="{FF2B5EF4-FFF2-40B4-BE49-F238E27FC236}">
                  <a16:creationId xmlns:a16="http://schemas.microsoft.com/office/drawing/2014/main" id="{19B7A5C2-FDC3-4649-9DFE-5ADF033DB1BB}"/>
                </a:ext>
              </a:extLst>
            </p:cNvPr>
            <p:cNvGrpSpPr/>
            <p:nvPr/>
          </p:nvGrpSpPr>
          <p:grpSpPr>
            <a:xfrm>
              <a:off x="6626225" y="2605754"/>
              <a:ext cx="805815" cy="509587"/>
              <a:chOff x="7451723" y="3428999"/>
              <a:chExt cx="2578101" cy="1529562"/>
            </a:xfrm>
          </p:grpSpPr>
          <p:pic>
            <p:nvPicPr>
              <p:cNvPr id="76" name="Picture 75">
                <a:extLst>
                  <a:ext uri="{FF2B5EF4-FFF2-40B4-BE49-F238E27FC236}">
                    <a16:creationId xmlns:a16="http://schemas.microsoft.com/office/drawing/2014/main" id="{A0B6D3A8-6335-4B44-B1C2-7995734B0A6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77" name="Picture 76">
                <a:extLst>
                  <a:ext uri="{FF2B5EF4-FFF2-40B4-BE49-F238E27FC236}">
                    <a16:creationId xmlns:a16="http://schemas.microsoft.com/office/drawing/2014/main" id="{3A85C577-EA06-47D2-A5C9-EAF94A4B925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75" name="TextBox 74">
              <a:extLst>
                <a:ext uri="{FF2B5EF4-FFF2-40B4-BE49-F238E27FC236}">
                  <a16:creationId xmlns:a16="http://schemas.microsoft.com/office/drawing/2014/main" id="{28025F2D-E156-49FA-B33E-1F3E44B2196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78" name="Group 77">
            <a:extLst>
              <a:ext uri="{FF2B5EF4-FFF2-40B4-BE49-F238E27FC236}">
                <a16:creationId xmlns:a16="http://schemas.microsoft.com/office/drawing/2014/main" id="{FA3D5413-9FED-4B9B-9C73-4A1EC051BD03}"/>
              </a:ext>
            </a:extLst>
          </p:cNvPr>
          <p:cNvGrpSpPr/>
          <p:nvPr/>
        </p:nvGrpSpPr>
        <p:grpSpPr>
          <a:xfrm>
            <a:off x="6264275" y="2136189"/>
            <a:ext cx="860425" cy="509587"/>
            <a:chOff x="6626225" y="2605754"/>
            <a:chExt cx="860425" cy="509587"/>
          </a:xfrm>
        </p:grpSpPr>
        <p:grpSp>
          <p:nvGrpSpPr>
            <p:cNvPr id="79" name="Group 78">
              <a:extLst>
                <a:ext uri="{FF2B5EF4-FFF2-40B4-BE49-F238E27FC236}">
                  <a16:creationId xmlns:a16="http://schemas.microsoft.com/office/drawing/2014/main" id="{5CD2049F-B89C-4B9F-9E54-2ED8CCCD88CC}"/>
                </a:ext>
              </a:extLst>
            </p:cNvPr>
            <p:cNvGrpSpPr/>
            <p:nvPr/>
          </p:nvGrpSpPr>
          <p:grpSpPr>
            <a:xfrm>
              <a:off x="6626225" y="2605754"/>
              <a:ext cx="805815" cy="509587"/>
              <a:chOff x="7451723" y="3428999"/>
              <a:chExt cx="2578101" cy="1529562"/>
            </a:xfrm>
          </p:grpSpPr>
          <p:pic>
            <p:nvPicPr>
              <p:cNvPr id="81" name="Picture 80">
                <a:extLst>
                  <a:ext uri="{FF2B5EF4-FFF2-40B4-BE49-F238E27FC236}">
                    <a16:creationId xmlns:a16="http://schemas.microsoft.com/office/drawing/2014/main" id="{0EF4D350-639F-4BCF-A1E0-7C74035ACE4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82" name="Picture 81">
                <a:extLst>
                  <a:ext uri="{FF2B5EF4-FFF2-40B4-BE49-F238E27FC236}">
                    <a16:creationId xmlns:a16="http://schemas.microsoft.com/office/drawing/2014/main" id="{BB183C49-913E-4B25-9202-5151A65F019F}"/>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80" name="TextBox 79">
              <a:extLst>
                <a:ext uri="{FF2B5EF4-FFF2-40B4-BE49-F238E27FC236}">
                  <a16:creationId xmlns:a16="http://schemas.microsoft.com/office/drawing/2014/main" id="{33CE7DF1-7135-42D7-979F-791C3D5C2FBA}"/>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83" name="Rectangle 82">
            <a:extLst>
              <a:ext uri="{FF2B5EF4-FFF2-40B4-BE49-F238E27FC236}">
                <a16:creationId xmlns:a16="http://schemas.microsoft.com/office/drawing/2014/main" id="{4B8C8A86-5B56-45A5-A3F1-91F19B5B269E}"/>
              </a:ext>
            </a:extLst>
          </p:cNvPr>
          <p:cNvSpPr/>
          <p:nvPr/>
        </p:nvSpPr>
        <p:spPr>
          <a:xfrm>
            <a:off x="6200140" y="1575435"/>
            <a:ext cx="915035" cy="11633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6" name="Rectangle 85">
            <a:extLst>
              <a:ext uri="{FF2B5EF4-FFF2-40B4-BE49-F238E27FC236}">
                <a16:creationId xmlns:a16="http://schemas.microsoft.com/office/drawing/2014/main" id="{A68889AA-0140-4483-9E64-F76608D54225}"/>
              </a:ext>
            </a:extLst>
          </p:cNvPr>
          <p:cNvSpPr/>
          <p:nvPr/>
        </p:nvSpPr>
        <p:spPr>
          <a:xfrm>
            <a:off x="9276715" y="1708379"/>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7" name="Arrow: Left-Right 86">
            <a:extLst>
              <a:ext uri="{FF2B5EF4-FFF2-40B4-BE49-F238E27FC236}">
                <a16:creationId xmlns:a16="http://schemas.microsoft.com/office/drawing/2014/main" id="{0D813371-BA52-4086-9481-33FB354F5DD7}"/>
              </a:ext>
            </a:extLst>
          </p:cNvPr>
          <p:cNvSpPr/>
          <p:nvPr/>
        </p:nvSpPr>
        <p:spPr>
          <a:xfrm>
            <a:off x="7315200" y="2571750"/>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8" name="Rectangle 87">
            <a:extLst>
              <a:ext uri="{FF2B5EF4-FFF2-40B4-BE49-F238E27FC236}">
                <a16:creationId xmlns:a16="http://schemas.microsoft.com/office/drawing/2014/main" id="{EDF3F27A-1F0E-42B3-82E3-E21118D3ECA8}"/>
              </a:ext>
            </a:extLst>
          </p:cNvPr>
          <p:cNvSpPr/>
          <p:nvPr/>
        </p:nvSpPr>
        <p:spPr>
          <a:xfrm>
            <a:off x="5076826" y="4090035"/>
            <a:ext cx="5362574" cy="242506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nvGrpSpPr>
          <p:cNvPr id="89" name="Group 88">
            <a:extLst>
              <a:ext uri="{FF2B5EF4-FFF2-40B4-BE49-F238E27FC236}">
                <a16:creationId xmlns:a16="http://schemas.microsoft.com/office/drawing/2014/main" id="{B38B00FC-7057-4F63-B93C-7C29F8149699}"/>
              </a:ext>
            </a:extLst>
          </p:cNvPr>
          <p:cNvGrpSpPr/>
          <p:nvPr/>
        </p:nvGrpSpPr>
        <p:grpSpPr>
          <a:xfrm>
            <a:off x="8435975" y="4388359"/>
            <a:ext cx="860425" cy="922211"/>
            <a:chOff x="6626225" y="1633537"/>
            <a:chExt cx="860425" cy="922211"/>
          </a:xfrm>
        </p:grpSpPr>
        <p:pic>
          <p:nvPicPr>
            <p:cNvPr id="90" name="Picture 89">
              <a:extLst>
                <a:ext uri="{FF2B5EF4-FFF2-40B4-BE49-F238E27FC236}">
                  <a16:creationId xmlns:a16="http://schemas.microsoft.com/office/drawing/2014/main" id="{FD5F0626-1F6C-428B-B152-31EFC3C7336A}"/>
                </a:ext>
              </a:extLst>
            </p:cNvPr>
            <p:cNvPicPr>
              <a:picLocks noChangeAspect="1"/>
            </p:cNvPicPr>
            <p:nvPr/>
          </p:nvPicPr>
          <p:blipFill>
            <a:blip r:embed="rId5"/>
            <a:stretch>
              <a:fillRect/>
            </a:stretch>
          </p:blipFill>
          <p:spPr>
            <a:xfrm>
              <a:off x="6626225" y="1633537"/>
              <a:ext cx="805815" cy="922211"/>
            </a:xfrm>
            <a:prstGeom prst="rect">
              <a:avLst/>
            </a:prstGeom>
          </p:spPr>
        </p:pic>
        <p:sp>
          <p:nvSpPr>
            <p:cNvPr id="91" name="TextBox 90">
              <a:extLst>
                <a:ext uri="{FF2B5EF4-FFF2-40B4-BE49-F238E27FC236}">
                  <a16:creationId xmlns:a16="http://schemas.microsoft.com/office/drawing/2014/main" id="{97CF1FD1-AC04-4410-A68D-86F2CB2C55C9}"/>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92" name="Group 91">
            <a:extLst>
              <a:ext uri="{FF2B5EF4-FFF2-40B4-BE49-F238E27FC236}">
                <a16:creationId xmlns:a16="http://schemas.microsoft.com/office/drawing/2014/main" id="{367B7527-120D-449E-BD03-FE2670587AD7}"/>
              </a:ext>
            </a:extLst>
          </p:cNvPr>
          <p:cNvGrpSpPr/>
          <p:nvPr/>
        </p:nvGrpSpPr>
        <p:grpSpPr>
          <a:xfrm>
            <a:off x="8435975" y="5263229"/>
            <a:ext cx="860425" cy="509587"/>
            <a:chOff x="6626225" y="2605754"/>
            <a:chExt cx="860425" cy="509587"/>
          </a:xfrm>
        </p:grpSpPr>
        <p:grpSp>
          <p:nvGrpSpPr>
            <p:cNvPr id="93" name="Group 92">
              <a:extLst>
                <a:ext uri="{FF2B5EF4-FFF2-40B4-BE49-F238E27FC236}">
                  <a16:creationId xmlns:a16="http://schemas.microsoft.com/office/drawing/2014/main" id="{B0E4C91B-EAA0-40E7-ABE6-DE5D13FE67AF}"/>
                </a:ext>
              </a:extLst>
            </p:cNvPr>
            <p:cNvGrpSpPr/>
            <p:nvPr/>
          </p:nvGrpSpPr>
          <p:grpSpPr>
            <a:xfrm>
              <a:off x="6626225" y="2605754"/>
              <a:ext cx="805815" cy="509587"/>
              <a:chOff x="7451723" y="3428999"/>
              <a:chExt cx="2578101" cy="1529562"/>
            </a:xfrm>
          </p:grpSpPr>
          <p:pic>
            <p:nvPicPr>
              <p:cNvPr id="95" name="Picture 94">
                <a:extLst>
                  <a:ext uri="{FF2B5EF4-FFF2-40B4-BE49-F238E27FC236}">
                    <a16:creationId xmlns:a16="http://schemas.microsoft.com/office/drawing/2014/main" id="{92DF419E-966D-4C15-A2C8-90891A64EA6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96" name="Picture 95">
                <a:extLst>
                  <a:ext uri="{FF2B5EF4-FFF2-40B4-BE49-F238E27FC236}">
                    <a16:creationId xmlns:a16="http://schemas.microsoft.com/office/drawing/2014/main" id="{BDC885E1-979B-4E7D-BDB3-AED373AEA08C}"/>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4" name="TextBox 93">
              <a:extLst>
                <a:ext uri="{FF2B5EF4-FFF2-40B4-BE49-F238E27FC236}">
                  <a16:creationId xmlns:a16="http://schemas.microsoft.com/office/drawing/2014/main" id="{FDFF82BE-D766-4DDD-902D-42FCCB8D063E}"/>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97" name="Group 96">
            <a:extLst>
              <a:ext uri="{FF2B5EF4-FFF2-40B4-BE49-F238E27FC236}">
                <a16:creationId xmlns:a16="http://schemas.microsoft.com/office/drawing/2014/main" id="{B82AD9CE-8B9D-40D2-AA99-FF50080D13BD}"/>
              </a:ext>
            </a:extLst>
          </p:cNvPr>
          <p:cNvGrpSpPr/>
          <p:nvPr/>
        </p:nvGrpSpPr>
        <p:grpSpPr>
          <a:xfrm>
            <a:off x="8435975" y="5812839"/>
            <a:ext cx="860425" cy="509587"/>
            <a:chOff x="6626225" y="2605754"/>
            <a:chExt cx="860425" cy="509587"/>
          </a:xfrm>
        </p:grpSpPr>
        <p:grpSp>
          <p:nvGrpSpPr>
            <p:cNvPr id="98" name="Group 97">
              <a:extLst>
                <a:ext uri="{FF2B5EF4-FFF2-40B4-BE49-F238E27FC236}">
                  <a16:creationId xmlns:a16="http://schemas.microsoft.com/office/drawing/2014/main" id="{58D395B2-6621-4D9A-97FB-5AED2DD9C9E0}"/>
                </a:ext>
              </a:extLst>
            </p:cNvPr>
            <p:cNvGrpSpPr/>
            <p:nvPr/>
          </p:nvGrpSpPr>
          <p:grpSpPr>
            <a:xfrm>
              <a:off x="6626225" y="2605754"/>
              <a:ext cx="805815" cy="509587"/>
              <a:chOff x="7451723" y="3428999"/>
              <a:chExt cx="2578101" cy="1529562"/>
            </a:xfrm>
          </p:grpSpPr>
          <p:pic>
            <p:nvPicPr>
              <p:cNvPr id="100" name="Picture 99">
                <a:extLst>
                  <a:ext uri="{FF2B5EF4-FFF2-40B4-BE49-F238E27FC236}">
                    <a16:creationId xmlns:a16="http://schemas.microsoft.com/office/drawing/2014/main" id="{9BD95492-E330-48E0-8677-F6AAF85CDB3B}"/>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1" name="Picture 100">
                <a:extLst>
                  <a:ext uri="{FF2B5EF4-FFF2-40B4-BE49-F238E27FC236}">
                    <a16:creationId xmlns:a16="http://schemas.microsoft.com/office/drawing/2014/main" id="{39FDD4D3-4574-4DFD-863E-8955B9E9A832}"/>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99" name="TextBox 98">
              <a:extLst>
                <a:ext uri="{FF2B5EF4-FFF2-40B4-BE49-F238E27FC236}">
                  <a16:creationId xmlns:a16="http://schemas.microsoft.com/office/drawing/2014/main" id="{37472F7D-5D88-49A4-BDA7-ABEADFC1D6B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02" name="Group 101">
            <a:extLst>
              <a:ext uri="{FF2B5EF4-FFF2-40B4-BE49-F238E27FC236}">
                <a16:creationId xmlns:a16="http://schemas.microsoft.com/office/drawing/2014/main" id="{8FF29BE3-DBAF-4138-B8F1-FCBBA09D39AA}"/>
              </a:ext>
            </a:extLst>
          </p:cNvPr>
          <p:cNvGrpSpPr/>
          <p:nvPr/>
        </p:nvGrpSpPr>
        <p:grpSpPr>
          <a:xfrm>
            <a:off x="9340850" y="4388359"/>
            <a:ext cx="860425" cy="922211"/>
            <a:chOff x="6626225" y="1633537"/>
            <a:chExt cx="860425" cy="922211"/>
          </a:xfrm>
        </p:grpSpPr>
        <p:pic>
          <p:nvPicPr>
            <p:cNvPr id="103" name="Picture 102">
              <a:extLst>
                <a:ext uri="{FF2B5EF4-FFF2-40B4-BE49-F238E27FC236}">
                  <a16:creationId xmlns:a16="http://schemas.microsoft.com/office/drawing/2014/main" id="{9F4E0F79-D255-46F4-BD95-9C6A95B01FB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04" name="TextBox 103">
              <a:extLst>
                <a:ext uri="{FF2B5EF4-FFF2-40B4-BE49-F238E27FC236}">
                  <a16:creationId xmlns:a16="http://schemas.microsoft.com/office/drawing/2014/main" id="{D60AC629-2DE7-4DBA-AF82-CD19870773FB}"/>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05" name="Group 104">
            <a:extLst>
              <a:ext uri="{FF2B5EF4-FFF2-40B4-BE49-F238E27FC236}">
                <a16:creationId xmlns:a16="http://schemas.microsoft.com/office/drawing/2014/main" id="{436BFE1F-9512-4E32-B331-9F6FE1E90AD3}"/>
              </a:ext>
            </a:extLst>
          </p:cNvPr>
          <p:cNvGrpSpPr/>
          <p:nvPr/>
        </p:nvGrpSpPr>
        <p:grpSpPr>
          <a:xfrm>
            <a:off x="9340850" y="5263229"/>
            <a:ext cx="860425" cy="509587"/>
            <a:chOff x="6626225" y="2605754"/>
            <a:chExt cx="860425" cy="509587"/>
          </a:xfrm>
        </p:grpSpPr>
        <p:grpSp>
          <p:nvGrpSpPr>
            <p:cNvPr id="106" name="Group 105">
              <a:extLst>
                <a:ext uri="{FF2B5EF4-FFF2-40B4-BE49-F238E27FC236}">
                  <a16:creationId xmlns:a16="http://schemas.microsoft.com/office/drawing/2014/main" id="{95C1A113-5037-47EF-8856-8525FE0B8EB8}"/>
                </a:ext>
              </a:extLst>
            </p:cNvPr>
            <p:cNvGrpSpPr/>
            <p:nvPr/>
          </p:nvGrpSpPr>
          <p:grpSpPr>
            <a:xfrm>
              <a:off x="6626225" y="2605754"/>
              <a:ext cx="805815" cy="509587"/>
              <a:chOff x="7451723" y="3428999"/>
              <a:chExt cx="2578101" cy="1529562"/>
            </a:xfrm>
          </p:grpSpPr>
          <p:pic>
            <p:nvPicPr>
              <p:cNvPr id="108" name="Picture 107">
                <a:extLst>
                  <a:ext uri="{FF2B5EF4-FFF2-40B4-BE49-F238E27FC236}">
                    <a16:creationId xmlns:a16="http://schemas.microsoft.com/office/drawing/2014/main" id="{113950A0-80EF-413C-BFC3-D4CF5298E38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09" name="Picture 108">
                <a:extLst>
                  <a:ext uri="{FF2B5EF4-FFF2-40B4-BE49-F238E27FC236}">
                    <a16:creationId xmlns:a16="http://schemas.microsoft.com/office/drawing/2014/main" id="{FD49B092-D8EC-461A-BE97-040C85EF6856}"/>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07" name="TextBox 106">
              <a:extLst>
                <a:ext uri="{FF2B5EF4-FFF2-40B4-BE49-F238E27FC236}">
                  <a16:creationId xmlns:a16="http://schemas.microsoft.com/office/drawing/2014/main" id="{F9714775-1F1E-4187-A423-55EC4BC65D9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0" name="Group 109">
            <a:extLst>
              <a:ext uri="{FF2B5EF4-FFF2-40B4-BE49-F238E27FC236}">
                <a16:creationId xmlns:a16="http://schemas.microsoft.com/office/drawing/2014/main" id="{0542C6C7-77CB-455F-A793-493F318224EA}"/>
              </a:ext>
            </a:extLst>
          </p:cNvPr>
          <p:cNvGrpSpPr/>
          <p:nvPr/>
        </p:nvGrpSpPr>
        <p:grpSpPr>
          <a:xfrm>
            <a:off x="9340850" y="5812839"/>
            <a:ext cx="860425" cy="509587"/>
            <a:chOff x="6626225" y="2605754"/>
            <a:chExt cx="860425" cy="509587"/>
          </a:xfrm>
        </p:grpSpPr>
        <p:grpSp>
          <p:nvGrpSpPr>
            <p:cNvPr id="111" name="Group 110">
              <a:extLst>
                <a:ext uri="{FF2B5EF4-FFF2-40B4-BE49-F238E27FC236}">
                  <a16:creationId xmlns:a16="http://schemas.microsoft.com/office/drawing/2014/main" id="{C54F2461-9E65-4B37-88F0-B14F6DF1CCA7}"/>
                </a:ext>
              </a:extLst>
            </p:cNvPr>
            <p:cNvGrpSpPr/>
            <p:nvPr/>
          </p:nvGrpSpPr>
          <p:grpSpPr>
            <a:xfrm>
              <a:off x="6626225" y="2605754"/>
              <a:ext cx="805815" cy="509587"/>
              <a:chOff x="7451723" y="3428999"/>
              <a:chExt cx="2578101" cy="1529562"/>
            </a:xfrm>
          </p:grpSpPr>
          <p:pic>
            <p:nvPicPr>
              <p:cNvPr id="113" name="Picture 112">
                <a:extLst>
                  <a:ext uri="{FF2B5EF4-FFF2-40B4-BE49-F238E27FC236}">
                    <a16:creationId xmlns:a16="http://schemas.microsoft.com/office/drawing/2014/main" id="{8778007D-A325-4B04-AE85-40706BBB22C2}"/>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14" name="Picture 113">
                <a:extLst>
                  <a:ext uri="{FF2B5EF4-FFF2-40B4-BE49-F238E27FC236}">
                    <a16:creationId xmlns:a16="http://schemas.microsoft.com/office/drawing/2014/main" id="{783FC4D7-A692-4034-B015-C1E7F54599C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12" name="TextBox 111">
              <a:extLst>
                <a:ext uri="{FF2B5EF4-FFF2-40B4-BE49-F238E27FC236}">
                  <a16:creationId xmlns:a16="http://schemas.microsoft.com/office/drawing/2014/main" id="{E9EA1FD6-C219-477F-A091-0377A2099054}"/>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15" name="Group 114">
            <a:extLst>
              <a:ext uri="{FF2B5EF4-FFF2-40B4-BE49-F238E27FC236}">
                <a16:creationId xmlns:a16="http://schemas.microsoft.com/office/drawing/2014/main" id="{C1B8D3BA-4C21-44D4-A754-07A7758BED36}"/>
              </a:ext>
            </a:extLst>
          </p:cNvPr>
          <p:cNvGrpSpPr/>
          <p:nvPr/>
        </p:nvGrpSpPr>
        <p:grpSpPr>
          <a:xfrm>
            <a:off x="5349875" y="4388359"/>
            <a:ext cx="860425" cy="922211"/>
            <a:chOff x="6626225" y="1633537"/>
            <a:chExt cx="860425" cy="922211"/>
          </a:xfrm>
        </p:grpSpPr>
        <p:pic>
          <p:nvPicPr>
            <p:cNvPr id="116" name="Picture 115">
              <a:extLst>
                <a:ext uri="{FF2B5EF4-FFF2-40B4-BE49-F238E27FC236}">
                  <a16:creationId xmlns:a16="http://schemas.microsoft.com/office/drawing/2014/main" id="{5996151F-E454-4039-9F48-830170B60330}"/>
                </a:ext>
              </a:extLst>
            </p:cNvPr>
            <p:cNvPicPr>
              <a:picLocks noChangeAspect="1"/>
            </p:cNvPicPr>
            <p:nvPr/>
          </p:nvPicPr>
          <p:blipFill>
            <a:blip r:embed="rId5"/>
            <a:stretch>
              <a:fillRect/>
            </a:stretch>
          </p:blipFill>
          <p:spPr>
            <a:xfrm>
              <a:off x="6626225" y="1633537"/>
              <a:ext cx="805815" cy="922211"/>
            </a:xfrm>
            <a:prstGeom prst="rect">
              <a:avLst/>
            </a:prstGeom>
          </p:spPr>
        </p:pic>
        <p:sp>
          <p:nvSpPr>
            <p:cNvPr id="117" name="TextBox 116">
              <a:extLst>
                <a:ext uri="{FF2B5EF4-FFF2-40B4-BE49-F238E27FC236}">
                  <a16:creationId xmlns:a16="http://schemas.microsoft.com/office/drawing/2014/main" id="{71C92622-54CE-4CB9-9CD2-88A51E2080CA}"/>
                </a:ext>
              </a:extLst>
            </p:cNvPr>
            <p:cNvSpPr txBox="1"/>
            <p:nvPr/>
          </p:nvSpPr>
          <p:spPr>
            <a:xfrm>
              <a:off x="6883400" y="1876169"/>
              <a:ext cx="603250" cy="369332"/>
            </a:xfrm>
            <a:prstGeom prst="rect">
              <a:avLst/>
            </a:prstGeom>
            <a:noFill/>
          </p:spPr>
          <p:txBody>
            <a:bodyPr wrap="square" rtlCol="0">
              <a:spAutoFit/>
            </a:bodyPr>
            <a:lstStyle/>
            <a:p>
              <a:r>
                <a:rPr lang="en-US" dirty="0"/>
                <a:t>4</a:t>
              </a:r>
              <a:endParaRPr lang="en-CH" dirty="0"/>
            </a:p>
          </p:txBody>
        </p:sp>
      </p:grpSp>
      <p:grpSp>
        <p:nvGrpSpPr>
          <p:cNvPr id="118" name="Group 117">
            <a:extLst>
              <a:ext uri="{FF2B5EF4-FFF2-40B4-BE49-F238E27FC236}">
                <a16:creationId xmlns:a16="http://schemas.microsoft.com/office/drawing/2014/main" id="{0B855A39-B25E-4037-8E77-FB66DD26E5D0}"/>
              </a:ext>
            </a:extLst>
          </p:cNvPr>
          <p:cNvGrpSpPr/>
          <p:nvPr/>
        </p:nvGrpSpPr>
        <p:grpSpPr>
          <a:xfrm>
            <a:off x="5349875" y="5263229"/>
            <a:ext cx="860425" cy="509587"/>
            <a:chOff x="6626225" y="2605754"/>
            <a:chExt cx="860425" cy="509587"/>
          </a:xfrm>
        </p:grpSpPr>
        <p:grpSp>
          <p:nvGrpSpPr>
            <p:cNvPr id="119" name="Group 118">
              <a:extLst>
                <a:ext uri="{FF2B5EF4-FFF2-40B4-BE49-F238E27FC236}">
                  <a16:creationId xmlns:a16="http://schemas.microsoft.com/office/drawing/2014/main" id="{0145F6BC-F303-456E-8B07-9E0833503F90}"/>
                </a:ext>
              </a:extLst>
            </p:cNvPr>
            <p:cNvGrpSpPr/>
            <p:nvPr/>
          </p:nvGrpSpPr>
          <p:grpSpPr>
            <a:xfrm>
              <a:off x="6626225" y="2605754"/>
              <a:ext cx="805815" cy="509587"/>
              <a:chOff x="7451723" y="3428999"/>
              <a:chExt cx="2578101" cy="1529562"/>
            </a:xfrm>
          </p:grpSpPr>
          <p:pic>
            <p:nvPicPr>
              <p:cNvPr id="121" name="Picture 120">
                <a:extLst>
                  <a:ext uri="{FF2B5EF4-FFF2-40B4-BE49-F238E27FC236}">
                    <a16:creationId xmlns:a16="http://schemas.microsoft.com/office/drawing/2014/main" id="{11D81A57-87FB-4C24-975F-68E175F46367}"/>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2" name="Picture 121">
                <a:extLst>
                  <a:ext uri="{FF2B5EF4-FFF2-40B4-BE49-F238E27FC236}">
                    <a16:creationId xmlns:a16="http://schemas.microsoft.com/office/drawing/2014/main" id="{F3A57537-C32B-4270-AD42-46EB88081018}"/>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0" name="TextBox 119">
              <a:extLst>
                <a:ext uri="{FF2B5EF4-FFF2-40B4-BE49-F238E27FC236}">
                  <a16:creationId xmlns:a16="http://schemas.microsoft.com/office/drawing/2014/main" id="{49BE2FB2-F039-44F2-B458-F1374B03208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3" name="Group 122">
            <a:extLst>
              <a:ext uri="{FF2B5EF4-FFF2-40B4-BE49-F238E27FC236}">
                <a16:creationId xmlns:a16="http://schemas.microsoft.com/office/drawing/2014/main" id="{05ADC97A-BE2F-437E-A8A0-EDAE9CC8C9BB}"/>
              </a:ext>
            </a:extLst>
          </p:cNvPr>
          <p:cNvGrpSpPr/>
          <p:nvPr/>
        </p:nvGrpSpPr>
        <p:grpSpPr>
          <a:xfrm>
            <a:off x="5349875" y="5812839"/>
            <a:ext cx="860425" cy="509587"/>
            <a:chOff x="6626225" y="2605754"/>
            <a:chExt cx="860425" cy="509587"/>
          </a:xfrm>
        </p:grpSpPr>
        <p:grpSp>
          <p:nvGrpSpPr>
            <p:cNvPr id="124" name="Group 123">
              <a:extLst>
                <a:ext uri="{FF2B5EF4-FFF2-40B4-BE49-F238E27FC236}">
                  <a16:creationId xmlns:a16="http://schemas.microsoft.com/office/drawing/2014/main" id="{F895EB4A-763C-4D25-99E6-8B79CFB505BC}"/>
                </a:ext>
              </a:extLst>
            </p:cNvPr>
            <p:cNvGrpSpPr/>
            <p:nvPr/>
          </p:nvGrpSpPr>
          <p:grpSpPr>
            <a:xfrm>
              <a:off x="6626225" y="2605754"/>
              <a:ext cx="805815" cy="509587"/>
              <a:chOff x="7451723" y="3428999"/>
              <a:chExt cx="2578101" cy="1529562"/>
            </a:xfrm>
          </p:grpSpPr>
          <p:pic>
            <p:nvPicPr>
              <p:cNvPr id="126" name="Picture 125">
                <a:extLst>
                  <a:ext uri="{FF2B5EF4-FFF2-40B4-BE49-F238E27FC236}">
                    <a16:creationId xmlns:a16="http://schemas.microsoft.com/office/drawing/2014/main" id="{8FE080F1-1775-40EE-B64F-086519D97C14}"/>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27" name="Picture 126">
                <a:extLst>
                  <a:ext uri="{FF2B5EF4-FFF2-40B4-BE49-F238E27FC236}">
                    <a16:creationId xmlns:a16="http://schemas.microsoft.com/office/drawing/2014/main" id="{25C4C17B-59C6-4453-BBBB-CCA9DD3B7A05}"/>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25" name="TextBox 124">
              <a:extLst>
                <a:ext uri="{FF2B5EF4-FFF2-40B4-BE49-F238E27FC236}">
                  <a16:creationId xmlns:a16="http://schemas.microsoft.com/office/drawing/2014/main" id="{40BDAD31-825C-460C-9213-3D6AAF79D578}"/>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28" name="Group 127">
            <a:extLst>
              <a:ext uri="{FF2B5EF4-FFF2-40B4-BE49-F238E27FC236}">
                <a16:creationId xmlns:a16="http://schemas.microsoft.com/office/drawing/2014/main" id="{659D9F4E-67FF-454C-B0EA-66B3D69A02CA}"/>
              </a:ext>
            </a:extLst>
          </p:cNvPr>
          <p:cNvGrpSpPr/>
          <p:nvPr/>
        </p:nvGrpSpPr>
        <p:grpSpPr>
          <a:xfrm>
            <a:off x="6254750" y="5358479"/>
            <a:ext cx="860425" cy="509587"/>
            <a:chOff x="6626225" y="2605754"/>
            <a:chExt cx="860425" cy="509587"/>
          </a:xfrm>
        </p:grpSpPr>
        <p:grpSp>
          <p:nvGrpSpPr>
            <p:cNvPr id="129" name="Group 128">
              <a:extLst>
                <a:ext uri="{FF2B5EF4-FFF2-40B4-BE49-F238E27FC236}">
                  <a16:creationId xmlns:a16="http://schemas.microsoft.com/office/drawing/2014/main" id="{EFFD0149-C592-4022-924E-6B0B52611E36}"/>
                </a:ext>
              </a:extLst>
            </p:cNvPr>
            <p:cNvGrpSpPr/>
            <p:nvPr/>
          </p:nvGrpSpPr>
          <p:grpSpPr>
            <a:xfrm>
              <a:off x="6626225" y="2605754"/>
              <a:ext cx="805815" cy="509587"/>
              <a:chOff x="7451723" y="3428999"/>
              <a:chExt cx="2578101" cy="1529562"/>
            </a:xfrm>
          </p:grpSpPr>
          <p:pic>
            <p:nvPicPr>
              <p:cNvPr id="131" name="Picture 130">
                <a:extLst>
                  <a:ext uri="{FF2B5EF4-FFF2-40B4-BE49-F238E27FC236}">
                    <a16:creationId xmlns:a16="http://schemas.microsoft.com/office/drawing/2014/main" id="{FBD789EA-39E3-42E0-85E6-7E1676E61BCD}"/>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2" name="Picture 131">
                <a:extLst>
                  <a:ext uri="{FF2B5EF4-FFF2-40B4-BE49-F238E27FC236}">
                    <a16:creationId xmlns:a16="http://schemas.microsoft.com/office/drawing/2014/main" id="{9CE16FCD-7EB9-489A-9310-30A8632ACFB9}"/>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0" name="TextBox 129">
              <a:extLst>
                <a:ext uri="{FF2B5EF4-FFF2-40B4-BE49-F238E27FC236}">
                  <a16:creationId xmlns:a16="http://schemas.microsoft.com/office/drawing/2014/main" id="{2C4AECA8-0C87-45C7-BFE2-533FA4DE4BD1}"/>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grpSp>
        <p:nvGrpSpPr>
          <p:cNvPr id="133" name="Group 132">
            <a:extLst>
              <a:ext uri="{FF2B5EF4-FFF2-40B4-BE49-F238E27FC236}">
                <a16:creationId xmlns:a16="http://schemas.microsoft.com/office/drawing/2014/main" id="{ECFD1AA5-2E33-4583-9262-D7C65347F380}"/>
              </a:ext>
            </a:extLst>
          </p:cNvPr>
          <p:cNvGrpSpPr/>
          <p:nvPr/>
        </p:nvGrpSpPr>
        <p:grpSpPr>
          <a:xfrm>
            <a:off x="6254750" y="5908089"/>
            <a:ext cx="860425" cy="509587"/>
            <a:chOff x="6626225" y="2605754"/>
            <a:chExt cx="860425" cy="509587"/>
          </a:xfrm>
        </p:grpSpPr>
        <p:grpSp>
          <p:nvGrpSpPr>
            <p:cNvPr id="134" name="Group 133">
              <a:extLst>
                <a:ext uri="{FF2B5EF4-FFF2-40B4-BE49-F238E27FC236}">
                  <a16:creationId xmlns:a16="http://schemas.microsoft.com/office/drawing/2014/main" id="{055DB78E-F422-4C9A-A62D-3F63B62F2AA8}"/>
                </a:ext>
              </a:extLst>
            </p:cNvPr>
            <p:cNvGrpSpPr/>
            <p:nvPr/>
          </p:nvGrpSpPr>
          <p:grpSpPr>
            <a:xfrm>
              <a:off x="6626225" y="2605754"/>
              <a:ext cx="805815" cy="509587"/>
              <a:chOff x="7451723" y="3428999"/>
              <a:chExt cx="2578101" cy="1529562"/>
            </a:xfrm>
          </p:grpSpPr>
          <p:pic>
            <p:nvPicPr>
              <p:cNvPr id="136" name="Picture 135">
                <a:extLst>
                  <a:ext uri="{FF2B5EF4-FFF2-40B4-BE49-F238E27FC236}">
                    <a16:creationId xmlns:a16="http://schemas.microsoft.com/office/drawing/2014/main" id="{EFA09BE4-0B5C-4B98-9715-FEA224F5485F}"/>
                  </a:ext>
                </a:extLst>
              </p:cNvPr>
              <p:cNvPicPr>
                <a:picLocks noChangeAspect="1"/>
              </p:cNvPicPr>
              <p:nvPr/>
            </p:nvPicPr>
            <p:blipFill rotWithShape="1">
              <a:blip r:embed="rId5"/>
              <a:srcRect b="50729"/>
              <a:stretch/>
            </p:blipFill>
            <p:spPr>
              <a:xfrm>
                <a:off x="7458074" y="3428999"/>
                <a:ext cx="2571750" cy="1450182"/>
              </a:xfrm>
              <a:prstGeom prst="rect">
                <a:avLst/>
              </a:prstGeom>
            </p:spPr>
          </p:pic>
          <p:pic>
            <p:nvPicPr>
              <p:cNvPr id="137" name="Picture 136">
                <a:extLst>
                  <a:ext uri="{FF2B5EF4-FFF2-40B4-BE49-F238E27FC236}">
                    <a16:creationId xmlns:a16="http://schemas.microsoft.com/office/drawing/2014/main" id="{F609E7A4-DB34-4A91-9735-44AEBB1B83FE}"/>
                  </a:ext>
                </a:extLst>
              </p:cNvPr>
              <p:cNvPicPr>
                <a:picLocks noChangeAspect="1"/>
              </p:cNvPicPr>
              <p:nvPr/>
            </p:nvPicPr>
            <p:blipFill rotWithShape="1">
              <a:blip r:embed="rId5"/>
              <a:srcRect t="8899" b="87298"/>
              <a:stretch/>
            </p:blipFill>
            <p:spPr>
              <a:xfrm rot="10800000">
                <a:off x="7451723" y="4846642"/>
                <a:ext cx="2571750" cy="111919"/>
              </a:xfrm>
              <a:prstGeom prst="rect">
                <a:avLst/>
              </a:prstGeom>
            </p:spPr>
          </p:pic>
        </p:grpSp>
        <p:sp>
          <p:nvSpPr>
            <p:cNvPr id="135" name="TextBox 134">
              <a:extLst>
                <a:ext uri="{FF2B5EF4-FFF2-40B4-BE49-F238E27FC236}">
                  <a16:creationId xmlns:a16="http://schemas.microsoft.com/office/drawing/2014/main" id="{191F7B1F-D257-4991-9563-235C0B0B7319}"/>
                </a:ext>
              </a:extLst>
            </p:cNvPr>
            <p:cNvSpPr txBox="1"/>
            <p:nvPr/>
          </p:nvSpPr>
          <p:spPr>
            <a:xfrm>
              <a:off x="6883400" y="2719564"/>
              <a:ext cx="603250" cy="369332"/>
            </a:xfrm>
            <a:prstGeom prst="rect">
              <a:avLst/>
            </a:prstGeom>
            <a:noFill/>
          </p:spPr>
          <p:txBody>
            <a:bodyPr wrap="square" rtlCol="0">
              <a:spAutoFit/>
            </a:bodyPr>
            <a:lstStyle/>
            <a:p>
              <a:r>
                <a:rPr lang="en-US" dirty="0"/>
                <a:t>2</a:t>
              </a:r>
              <a:endParaRPr lang="en-CH" dirty="0"/>
            </a:p>
          </p:txBody>
        </p:sp>
      </p:grpSp>
      <p:sp>
        <p:nvSpPr>
          <p:cNvPr id="149" name="Rectangle 148">
            <a:extLst>
              <a:ext uri="{FF2B5EF4-FFF2-40B4-BE49-F238E27FC236}">
                <a16:creationId xmlns:a16="http://schemas.microsoft.com/office/drawing/2014/main" id="{DA41331F-BD43-4790-99DE-D5FA4CEDCBD3}"/>
              </a:ext>
            </a:extLst>
          </p:cNvPr>
          <p:cNvSpPr/>
          <p:nvPr/>
        </p:nvSpPr>
        <p:spPr>
          <a:xfrm>
            <a:off x="9276715" y="4365854"/>
            <a:ext cx="915035" cy="9350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50" name="Arrow: Left-Right 149">
            <a:extLst>
              <a:ext uri="{FF2B5EF4-FFF2-40B4-BE49-F238E27FC236}">
                <a16:creationId xmlns:a16="http://schemas.microsoft.com/office/drawing/2014/main" id="{A505433F-872D-4D69-9948-68E1991BD5F2}"/>
              </a:ext>
            </a:extLst>
          </p:cNvPr>
          <p:cNvSpPr/>
          <p:nvPr/>
        </p:nvSpPr>
        <p:spPr>
          <a:xfrm>
            <a:off x="7315200" y="5229225"/>
            <a:ext cx="1000125" cy="276225"/>
          </a:xfrm>
          <a:prstGeom prst="lef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60BCD9A3-BDD5-4ABB-8876-A70087342939}"/>
              </a:ext>
            </a:extLst>
          </p:cNvPr>
          <p:cNvSpPr txBox="1"/>
          <p:nvPr/>
        </p:nvSpPr>
        <p:spPr>
          <a:xfrm>
            <a:off x="10447734" y="2533650"/>
            <a:ext cx="2096055" cy="369332"/>
          </a:xfrm>
          <a:prstGeom prst="rect">
            <a:avLst/>
          </a:prstGeom>
          <a:noFill/>
        </p:spPr>
        <p:txBody>
          <a:bodyPr wrap="square" rtlCol="0">
            <a:spAutoFit/>
          </a:bodyPr>
          <a:lstStyle/>
          <a:p>
            <a:r>
              <a:rPr lang="en-US" b="1" i="1" dirty="0"/>
              <a:t>Refine a solution</a:t>
            </a:r>
            <a:endParaRPr lang="en-CH" b="1" i="1" dirty="0"/>
          </a:p>
        </p:txBody>
      </p:sp>
      <p:sp>
        <p:nvSpPr>
          <p:cNvPr id="138" name="TextBox 137">
            <a:extLst>
              <a:ext uri="{FF2B5EF4-FFF2-40B4-BE49-F238E27FC236}">
                <a16:creationId xmlns:a16="http://schemas.microsoft.com/office/drawing/2014/main" id="{D601CD0A-0B0C-451B-9E12-474856448B5E}"/>
              </a:ext>
            </a:extLst>
          </p:cNvPr>
          <p:cNvSpPr txBox="1"/>
          <p:nvPr/>
        </p:nvSpPr>
        <p:spPr>
          <a:xfrm>
            <a:off x="10450990" y="5048575"/>
            <a:ext cx="2096055" cy="646331"/>
          </a:xfrm>
          <a:prstGeom prst="rect">
            <a:avLst/>
          </a:prstGeom>
          <a:noFill/>
        </p:spPr>
        <p:txBody>
          <a:bodyPr wrap="square" rtlCol="0">
            <a:spAutoFit/>
          </a:bodyPr>
          <a:lstStyle/>
          <a:p>
            <a:r>
              <a:rPr lang="en-US" b="1" i="1" dirty="0"/>
              <a:t>Escape from a</a:t>
            </a:r>
          </a:p>
          <a:p>
            <a:r>
              <a:rPr lang="en-US" b="1" i="1" dirty="0"/>
              <a:t>local optimum </a:t>
            </a:r>
          </a:p>
        </p:txBody>
      </p:sp>
    </p:spTree>
    <p:extLst>
      <p:ext uri="{BB962C8B-B14F-4D97-AF65-F5344CB8AC3E}">
        <p14:creationId xmlns:p14="http://schemas.microsoft.com/office/powerpoint/2010/main" val="1415581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364" t="-24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477328"/>
          </a:xfrm>
          <a:prstGeom prst="rect">
            <a:avLst/>
          </a:prstGeom>
          <a:noFill/>
        </p:spPr>
        <p:txBody>
          <a:bodyPr wrap="square" rtlCol="0">
            <a:spAutoFit/>
          </a:bodyPr>
          <a:lstStyle/>
          <a:p>
            <a:r>
              <a:rPr lang="en-US" dirty="0" err="1"/>
              <a:t>Caio’s</a:t>
            </a:r>
            <a:r>
              <a:rPr lang="en-US" dirty="0"/>
              <a:t> new graph: </a:t>
            </a:r>
          </a:p>
          <a:p>
            <a:r>
              <a:rPr lang="en-US" dirty="0"/>
              <a:t>Replicate this class figure </a:t>
            </a:r>
            <a:r>
              <a:rPr lang="en-US" dirty="0">
                <a:solidFill>
                  <a:srgbClr val="FF0000"/>
                </a:solidFill>
              </a:rPr>
              <a:t>with n=300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8" y="3047999"/>
            <a:ext cx="4614863" cy="2543175"/>
          </a:xfrm>
          <a:prstGeom prst="rect">
            <a:avLst/>
          </a:prstGeom>
        </p:spPr>
      </p:pic>
    </p:spTree>
    <p:extLst>
      <p:ext uri="{BB962C8B-B14F-4D97-AF65-F5344CB8AC3E}">
        <p14:creationId xmlns:p14="http://schemas.microsoft.com/office/powerpoint/2010/main" val="3788424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199" y="1432560"/>
                <a:ext cx="5572125" cy="4744403"/>
              </a:xfrm>
            </p:spPr>
            <p:txBody>
              <a:bodyPr>
                <a:normAutofit lnSpcReduction="10000"/>
              </a:bodyPr>
              <a:lstStyle/>
              <a:p>
                <a:r>
                  <a:rPr lang="en-CA" sz="2400" dirty="0"/>
                  <a:t>Neighborhood structures:</a:t>
                </a:r>
              </a:p>
              <a:p>
                <a:pPr lvl="1"/>
                <a:r>
                  <a:rPr lang="en-CA" sz="2000" dirty="0"/>
                  <a:t>Merge/Split &amp; Add/Remove</a:t>
                </a:r>
              </a:p>
              <a:p>
                <a:pPr lvl="1">
                  <a:buFont typeface="Wingdings" panose="05000000000000000000" pitchFamily="2" charset="2"/>
                  <a:buChar char="Ø"/>
                </a:pPr>
                <a:r>
                  <a:rPr lang="en-CA" sz="2000" dirty="0"/>
                  <a:t>When the neighborhood gets to large </a:t>
                </a:r>
                <a:br>
                  <a:rPr lang="en-CA" sz="2000" dirty="0"/>
                </a:br>
                <a:r>
                  <a:rPr lang="en-CA" sz="2000" dirty="0">
                    <a:sym typeface="Wingdings" panose="05000000000000000000" pitchFamily="2" charset="2"/>
                  </a:rPr>
                  <a:t> limited search (max </a:t>
                </a:r>
                <a:r>
                  <a:rPr lang="en-CA" sz="2000" i="1" dirty="0">
                    <a:sym typeface="Wingdings" panose="05000000000000000000" pitchFamily="2" charset="2"/>
                  </a:rPr>
                  <a:t>k</a:t>
                </a:r>
                <a:r>
                  <a:rPr lang="en-CA" sz="2000" dirty="0">
                    <a:sym typeface="Wingdings" panose="05000000000000000000" pitchFamily="2" charset="2"/>
                  </a:rPr>
                  <a:t> neighbors)</a:t>
                </a:r>
                <a:endParaRPr lang="en-CA" sz="2000" dirty="0"/>
              </a:p>
              <a:p>
                <a:pPr marL="457200" lvl="1" indent="0">
                  <a:lnSpc>
                    <a:spcPct val="150000"/>
                  </a:lnSpc>
                  <a:buNone/>
                </a:pPr>
                <a:endParaRPr lang="en-US" sz="2000" dirty="0"/>
              </a:p>
              <a:p>
                <a:r>
                  <a:rPr lang="en-US" sz="2400" dirty="0"/>
                  <a:t>If the </a:t>
                </a:r>
                <a:r>
                  <a:rPr lang="en-US" sz="2400" b="1" dirty="0"/>
                  <a:t>starting point </a:t>
                </a:r>
                <a:r>
                  <a:rPr lang="en-US" sz="2400" dirty="0"/>
                  <a:t>is off, very long search</a:t>
                </a:r>
              </a:p>
              <a:p>
                <a:pPr lvl="1"/>
                <a:r>
                  <a:rPr lang="en-US" sz="2000" dirty="0"/>
                  <a:t>Bad starting point </a:t>
                </a:r>
              </a:p>
              <a:p>
                <a:pPr lvl="2"/>
                <a14:m>
                  <m:oMath xmlns:m="http://schemas.openxmlformats.org/officeDocument/2006/math">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𝑛</m:t>
                        </m:r>
                      </m:e>
                      <m:sub>
                        <m:r>
                          <a:rPr lang="en-US" sz="1600" b="0" i="1" smtClean="0">
                            <a:latin typeface="Cambria Math" panose="02040503050406030204" pitchFamily="18" charset="0"/>
                          </a:rPr>
                          <m:t>𝑠𝑒𝑎𝑡𝑠</m:t>
                        </m:r>
                      </m:sub>
                    </m:sSub>
                  </m:oMath>
                </a14:m>
                <a:r>
                  <a:rPr lang="en-US" sz="1600" dirty="0"/>
                  <a:t>=300, greedy table arrangement</a:t>
                </a:r>
              </a:p>
              <a:p>
                <a:pPr lvl="2"/>
                <a:r>
                  <a:rPr lang="en-US" sz="1600" dirty="0"/>
                  <a:t>Merge/Split moves </a:t>
                </a:r>
                <a:r>
                  <a:rPr lang="en-US" sz="1600" dirty="0">
                    <a:sym typeface="Wingdings" panose="05000000000000000000" pitchFamily="2" charset="2"/>
                  </a:rPr>
                  <a:t></a:t>
                </a:r>
                <a:endParaRPr lang="en-US" sz="1600" dirty="0"/>
              </a:p>
              <a:p>
                <a:pPr lvl="2"/>
                <a:r>
                  <a:rPr lang="en-US" sz="1600" dirty="0"/>
                  <a:t>Add/Remove </a:t>
                </a:r>
                <a:r>
                  <a:rPr lang="en-US" sz="1600" dirty="0">
                    <a:sym typeface="Wingdings" panose="05000000000000000000" pitchFamily="2" charset="2"/>
                  </a:rPr>
                  <a:t></a:t>
                </a:r>
                <a:endParaRPr lang="en-US" sz="2000" dirty="0">
                  <a:sym typeface="Wingdings" panose="05000000000000000000" pitchFamily="2" charset="2"/>
                </a:endParaRPr>
              </a:p>
              <a:p>
                <a:pPr lvl="1"/>
                <a:r>
                  <a:rPr lang="en-US" sz="2000" dirty="0">
                    <a:sym typeface="Wingdings" panose="05000000000000000000" pitchFamily="2" charset="2"/>
                  </a:rPr>
                  <a:t>Alternatives</a:t>
                </a:r>
              </a:p>
              <a:p>
                <a:pPr lvl="2"/>
                <a:r>
                  <a:rPr lang="en-US" sz="1600" dirty="0">
                    <a:sym typeface="Wingdings" panose="05000000000000000000" pitchFamily="2" charset="2"/>
                  </a:rPr>
                  <a:t> </a:t>
                </a:r>
                <a14:m>
                  <m:oMath xmlns:m="http://schemas.openxmlformats.org/officeDocument/2006/math">
                    <m:r>
                      <a:rPr lang="en-US" sz="1600" i="1" smtClean="0">
                        <a:solidFill>
                          <a:srgbClr val="FF0000"/>
                        </a:solidFill>
                        <a:latin typeface="Cambria Math" panose="02040503050406030204" pitchFamily="18" charset="0"/>
                      </a:rPr>
                      <m:t>𝑑𝑒𝑚𝑎𝑛</m:t>
                    </m:r>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𝑑</m:t>
                        </m:r>
                      </m:e>
                      <m:sub>
                        <m:r>
                          <a:rPr lang="en-US" sz="1600" i="1">
                            <a:solidFill>
                              <a:srgbClr val="FF0000"/>
                            </a:solidFill>
                            <a:latin typeface="Cambria Math" panose="02040503050406030204" pitchFamily="18" charset="0"/>
                          </a:rPr>
                          <m:t>𝑝𝑒𝑎𝑘</m:t>
                        </m:r>
                        <m:r>
                          <a:rPr lang="en-US" sz="1600" i="1">
                            <a:solidFill>
                              <a:srgbClr val="FF0000"/>
                            </a:solidFill>
                            <a:latin typeface="Cambria Math" panose="02040503050406030204" pitchFamily="18" charset="0"/>
                          </a:rPr>
                          <m:t>−</m:t>
                        </m:r>
                        <m:r>
                          <a:rPr lang="en-US" sz="1600" i="1">
                            <a:solidFill>
                              <a:srgbClr val="FF0000"/>
                            </a:solidFill>
                            <a:latin typeface="Cambria Math" panose="02040503050406030204" pitchFamily="18" charset="0"/>
                          </a:rPr>
                          <m:t>h𝑜𝑢𝑟</m:t>
                        </m:r>
                      </m:sub>
                    </m:sSub>
                    <m:r>
                      <a:rPr lang="en-US" sz="1600" i="1">
                        <a:solidFill>
                          <a:srgbClr val="FF0000"/>
                        </a:solidFill>
                        <a:latin typeface="Cambria Math" panose="02040503050406030204" pitchFamily="18" charset="0"/>
                      </a:rPr>
                      <m:t> </m:t>
                    </m:r>
                  </m:oMath>
                </a14:m>
                <a:r>
                  <a:rPr lang="en-US" sz="1600" dirty="0">
                    <a:solidFill>
                      <a:srgbClr val="FF0000"/>
                    </a:solidFill>
                    <a:sym typeface="Wingdings" panose="05000000000000000000" pitchFamily="2" charset="2"/>
                  </a:rPr>
                  <a:t>= rest. service rate  </a:t>
                </a:r>
                <a14:m>
                  <m:oMath xmlns:m="http://schemas.openxmlformats.org/officeDocument/2006/math">
                    <m:sSub>
                      <m:sSubPr>
                        <m:ctrlPr>
                          <a:rPr lang="en-US" sz="1600" i="1">
                            <a:solidFill>
                              <a:srgbClr val="FF0000"/>
                            </a:solidFill>
                            <a:latin typeface="Cambria Math" panose="02040503050406030204" pitchFamily="18" charset="0"/>
                          </a:rPr>
                        </m:ctrlPr>
                      </m:sSubPr>
                      <m:e>
                        <m:r>
                          <a:rPr lang="en-US" sz="1600" i="1">
                            <a:solidFill>
                              <a:srgbClr val="FF0000"/>
                            </a:solidFill>
                            <a:latin typeface="Cambria Math" panose="02040503050406030204" pitchFamily="18" charset="0"/>
                          </a:rPr>
                          <m:t>𝑛</m:t>
                        </m:r>
                      </m:e>
                      <m:sub>
                        <m:r>
                          <a:rPr lang="en-US" sz="1600" i="1">
                            <a:solidFill>
                              <a:srgbClr val="FF0000"/>
                            </a:solidFill>
                            <a:latin typeface="Cambria Math" panose="02040503050406030204" pitchFamily="18" charset="0"/>
                          </a:rPr>
                          <m:t>𝑠𝑒𝑎𝑡𝑠</m:t>
                        </m:r>
                      </m:sub>
                    </m:sSub>
                  </m:oMath>
                </a14:m>
                <a:endParaRPr lang="en-US" sz="1600" dirty="0"/>
              </a:p>
              <a:p>
                <a:pPr lvl="2"/>
                <a:endParaRPr lang="en-US" sz="200" dirty="0"/>
              </a:p>
              <a:p>
                <a:pPr lvl="3">
                  <a:buFont typeface="Wingdings" panose="05000000000000000000" pitchFamily="2" charset="2"/>
                  <a:buChar char="Ø"/>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i="1">
                            <a:latin typeface="Cambria Math" panose="02040503050406030204" pitchFamily="18" charset="0"/>
                          </a:rPr>
                          <m:t>𝑠𝑒𝑎𝑡𝑠</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𝑑𝑒𝑚𝑎𝑛</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𝑑</m:t>
                        </m:r>
                      </m:e>
                      <m:sub>
                        <m:r>
                          <a:rPr lang="en-US" sz="1400" b="0" i="1" smtClean="0">
                            <a:latin typeface="Cambria Math" panose="02040503050406030204" pitchFamily="18" charset="0"/>
                          </a:rPr>
                          <m:t>𝑝𝑒𝑎𝑘</m:t>
                        </m:r>
                        <m:r>
                          <a:rPr lang="en-US" sz="1400" b="0" i="1" smtClean="0">
                            <a:latin typeface="Cambria Math" panose="02040503050406030204" pitchFamily="18" charset="0"/>
                          </a:rPr>
                          <m:t>−</m:t>
                        </m:r>
                        <m:r>
                          <a:rPr lang="en-US" sz="1400" b="0" i="1" smtClean="0">
                            <a:latin typeface="Cambria Math" panose="02040503050406030204" pitchFamily="18" charset="0"/>
                          </a:rPr>
                          <m:t>h𝑜𝑢𝑟</m:t>
                        </m:r>
                      </m:sub>
                    </m:sSub>
                    <m:r>
                      <a:rPr lang="en-US" sz="1400" b="0" i="1" smtClean="0">
                        <a:latin typeface="Cambria Math" panose="02040503050406030204" pitchFamily="18" charset="0"/>
                        <a:ea typeface="Cambria Math" panose="02040503050406030204" pitchFamily="18" charset="0"/>
                      </a:rPr>
                      <m:t>×</m:t>
                    </m:r>
                    <m:acc>
                      <m:accPr>
                        <m:chr m:val="̅"/>
                        <m:ctrlPr>
                          <a:rPr lang="en-US" sz="1400" b="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𝑑𝑖𝑛𝑖𝑛𝑔</m:t>
                        </m:r>
                        <m:r>
                          <a:rPr lang="en-US" sz="1400" i="1">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𝑡𝑖𝑚𝑒</m:t>
                        </m:r>
                        <m:r>
                          <m:rPr>
                            <m:nor/>
                          </m:rPr>
                          <a:rPr lang="en-US" sz="2000" dirty="0"/>
                          <m:t> </m:t>
                        </m:r>
                      </m:e>
                    </m:acc>
                  </m:oMath>
                </a14:m>
                <a:endParaRPr lang="en-US" sz="2000" dirty="0"/>
              </a:p>
              <a:p>
                <a:pPr lvl="1"/>
                <a:endParaRPr lang="en-CA" sz="2000" dirty="0"/>
              </a:p>
              <a:p>
                <a:pPr marL="457200" lvl="1" indent="0">
                  <a:buNone/>
                </a:pPr>
                <a:endParaRPr lang="en-CA" sz="2000" dirty="0"/>
              </a:p>
            </p:txBody>
          </p:sp>
        </mc:Choice>
        <mc:Fallback xmlns="">
          <p:sp>
            <p:nvSpPr>
              <p:cNvPr id="3" name="Content Placeholder 2">
                <a:extLst>
                  <a:ext uri="{FF2B5EF4-FFF2-40B4-BE49-F238E27FC236}">
                    <a16:creationId xmlns:a16="http://schemas.microsoft.com/office/drawing/2014/main" id="{2E5DAAB6-C87E-4C10-8DDC-15F41DB00A20}"/>
                  </a:ext>
                </a:extLst>
              </p:cNvPr>
              <p:cNvSpPr>
                <a:spLocks noGrp="1" noRot="1" noChangeAspect="1" noMove="1" noResize="1" noEditPoints="1" noAdjustHandles="1" noChangeArrowheads="1" noChangeShapeType="1" noTextEdit="1"/>
              </p:cNvSpPr>
              <p:nvPr>
                <p:ph idx="1"/>
              </p:nvPr>
            </p:nvSpPr>
            <p:spPr>
              <a:xfrm>
                <a:off x="838199" y="1432560"/>
                <a:ext cx="5572125" cy="4744403"/>
              </a:xfrm>
              <a:blipFill>
                <a:blip r:embed="rId3"/>
                <a:stretch>
                  <a:fillRect l="-1364" t="-24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Baseline VNS </a:t>
            </a:r>
            <a:endParaRPr lang="en-US" sz="3600" dirty="0"/>
          </a:p>
        </p:txBody>
      </p:sp>
      <p:sp>
        <p:nvSpPr>
          <p:cNvPr id="10" name="TextBox 9">
            <a:extLst>
              <a:ext uri="{FF2B5EF4-FFF2-40B4-BE49-F238E27FC236}">
                <a16:creationId xmlns:a16="http://schemas.microsoft.com/office/drawing/2014/main" id="{65EA61C1-B2C1-4358-8F18-155049D8709A}"/>
              </a:ext>
            </a:extLst>
          </p:cNvPr>
          <p:cNvSpPr txBox="1"/>
          <p:nvPr/>
        </p:nvSpPr>
        <p:spPr>
          <a:xfrm>
            <a:off x="7219949" y="1600200"/>
            <a:ext cx="4343400" cy="1754326"/>
          </a:xfrm>
          <a:prstGeom prst="rect">
            <a:avLst/>
          </a:prstGeom>
          <a:noFill/>
        </p:spPr>
        <p:txBody>
          <a:bodyPr wrap="square" rtlCol="0">
            <a:spAutoFit/>
          </a:bodyPr>
          <a:lstStyle/>
          <a:p>
            <a:r>
              <a:rPr lang="en-US" dirty="0" err="1"/>
              <a:t>Caio’s</a:t>
            </a:r>
            <a:r>
              <a:rPr lang="en-US" dirty="0"/>
              <a:t> new graph: </a:t>
            </a:r>
          </a:p>
          <a:p>
            <a:r>
              <a:rPr lang="en-US" dirty="0"/>
              <a:t>Replicate this class figure with </a:t>
            </a:r>
            <a:r>
              <a:rPr lang="en-US" dirty="0">
                <a:solidFill>
                  <a:srgbClr val="FF0000"/>
                </a:solidFill>
              </a:rPr>
              <a:t>n=200 or 210</a:t>
            </a:r>
            <a:r>
              <a:rPr lang="en-US" dirty="0"/>
              <a:t>, group the neighborhoods in Merge, Split, Add, Remove or just show the seats evolution (we see if Merge/Split or Add/Remove)</a:t>
            </a:r>
            <a:endParaRPr lang="en-CH" dirty="0"/>
          </a:p>
        </p:txBody>
      </p:sp>
      <p:pic>
        <p:nvPicPr>
          <p:cNvPr id="11" name="Picture 10">
            <a:extLst>
              <a:ext uri="{FF2B5EF4-FFF2-40B4-BE49-F238E27FC236}">
                <a16:creationId xmlns:a16="http://schemas.microsoft.com/office/drawing/2014/main" id="{2D99D3C4-7FAA-42CA-9347-0359CD771D58}"/>
              </a:ext>
            </a:extLst>
          </p:cNvPr>
          <p:cNvPicPr>
            <a:picLocks noChangeAspect="1"/>
          </p:cNvPicPr>
          <p:nvPr/>
        </p:nvPicPr>
        <p:blipFill>
          <a:blip r:embed="rId5"/>
          <a:stretch>
            <a:fillRect/>
          </a:stretch>
        </p:blipFill>
        <p:spPr>
          <a:xfrm>
            <a:off x="7084217" y="3429000"/>
            <a:ext cx="4614863" cy="2543175"/>
          </a:xfrm>
          <a:prstGeom prst="rect">
            <a:avLst/>
          </a:prstGeom>
        </p:spPr>
      </p:pic>
    </p:spTree>
    <p:extLst>
      <p:ext uri="{BB962C8B-B14F-4D97-AF65-F5344CB8AC3E}">
        <p14:creationId xmlns:p14="http://schemas.microsoft.com/office/powerpoint/2010/main" val="9859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Limitation of baseline VNS</a:t>
            </a:r>
          </a:p>
          <a:p>
            <a:r>
              <a:rPr lang="en-CA" sz="2400" dirty="0"/>
              <a:t>Size of the neighborhood grows non-linearly. Example: </a:t>
            </a:r>
            <a:r>
              <a:rPr lang="en-CA" sz="2400" dirty="0">
                <a:solidFill>
                  <a:schemeClr val="accent2"/>
                </a:solidFill>
              </a:rPr>
              <a:t>“adding tables”</a:t>
            </a:r>
          </a:p>
          <a:p>
            <a:endParaRPr lang="en-CA" sz="2400" dirty="0"/>
          </a:p>
          <a:p>
            <a:endParaRPr lang="en-CA" sz="2400" dirty="0"/>
          </a:p>
          <a:p>
            <a:endParaRPr lang="en-CA" sz="2400" dirty="0"/>
          </a:p>
          <a:p>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8" name="Title 1">
            <a:extLst>
              <a:ext uri="{FF2B5EF4-FFF2-40B4-BE49-F238E27FC236}">
                <a16:creationId xmlns:a16="http://schemas.microsoft.com/office/drawing/2014/main" id="{3C0D5108-0220-49D1-BFA7-E8863D4F1E1D}"/>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Reducing the Neighborhood Size</a:t>
            </a:r>
            <a:endParaRPr lang="en-US" sz="3600" dirty="0"/>
          </a:p>
        </p:txBody>
      </p:sp>
      <p:pic>
        <p:nvPicPr>
          <p:cNvPr id="4" name="Picture 3" descr="A screenshot of a cell phone&#10;&#10;Description generated with high confidence">
            <a:extLst>
              <a:ext uri="{FF2B5EF4-FFF2-40B4-BE49-F238E27FC236}">
                <a16:creationId xmlns:a16="http://schemas.microsoft.com/office/drawing/2014/main" id="{342937A0-38F1-466F-9280-112CBEE2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36140"/>
            <a:ext cx="5808980" cy="4356735"/>
          </a:xfrm>
          <a:prstGeom prst="rect">
            <a:avLst/>
          </a:prstGeom>
        </p:spPr>
      </p:pic>
      <p:sp>
        <p:nvSpPr>
          <p:cNvPr id="9" name="TextBox 8">
            <a:extLst>
              <a:ext uri="{FF2B5EF4-FFF2-40B4-BE49-F238E27FC236}">
                <a16:creationId xmlns:a16="http://schemas.microsoft.com/office/drawing/2014/main" id="{2D3CA527-BFF0-4D51-889E-120C295EFCA8}"/>
              </a:ext>
            </a:extLst>
          </p:cNvPr>
          <p:cNvSpPr txBox="1"/>
          <p:nvPr/>
        </p:nvSpPr>
        <p:spPr>
          <a:xfrm>
            <a:off x="6553200" y="2387600"/>
            <a:ext cx="4800600" cy="3939540"/>
          </a:xfrm>
          <a:prstGeom prst="rect">
            <a:avLst/>
          </a:prstGeom>
          <a:noFill/>
        </p:spPr>
        <p:txBody>
          <a:bodyPr wrap="square" rtlCol="0">
            <a:spAutoFit/>
          </a:bodyPr>
          <a:lstStyle/>
          <a:p>
            <a:pPr marL="342900" indent="-342900">
              <a:buFont typeface="Arial" panose="020B0604020202020204" pitchFamily="34" charset="0"/>
              <a:buChar char="•"/>
            </a:pPr>
            <a:r>
              <a:rPr lang="en-CA" sz="2400" b="1" baseline="-25000" dirty="0"/>
              <a:t> </a:t>
            </a:r>
            <a:r>
              <a:rPr lang="en-CA" sz="2400" b="1" baseline="-25000" dirty="0">
                <a:solidFill>
                  <a:schemeClr val="accent2"/>
                </a:solidFill>
              </a:rPr>
              <a:t>4</a:t>
            </a:r>
            <a:r>
              <a:rPr lang="en-US" sz="2400" b="1" baseline="-25000" dirty="0">
                <a:solidFill>
                  <a:schemeClr val="accent2"/>
                </a:solidFill>
              </a:rPr>
              <a:t>+</a:t>
            </a:r>
            <a:r>
              <a:rPr lang="en-US" sz="2400" b="1" i="1" baseline="-25000" dirty="0">
                <a:solidFill>
                  <a:schemeClr val="accent2"/>
                </a:solidFill>
              </a:rPr>
              <a:t>n</a:t>
            </a:r>
            <a:r>
              <a:rPr lang="en-US" sz="2400" b="1" baseline="-25000" dirty="0">
                <a:solidFill>
                  <a:schemeClr val="accent2"/>
                </a:solidFill>
              </a:rPr>
              <a:t>-1</a:t>
            </a:r>
            <a:r>
              <a:rPr lang="en-US" sz="2400" b="1" dirty="0">
                <a:solidFill>
                  <a:schemeClr val="accent2"/>
                </a:solidFill>
              </a:rPr>
              <a:t>C</a:t>
            </a:r>
            <a:r>
              <a:rPr lang="en-US" sz="2400" b="1" i="1" baseline="-25000" dirty="0">
                <a:solidFill>
                  <a:schemeClr val="accent2"/>
                </a:solidFill>
              </a:rPr>
              <a:t>n</a:t>
            </a:r>
            <a:r>
              <a:rPr lang="en-US" sz="2400" i="1" dirty="0">
                <a:solidFill>
                  <a:schemeClr val="accent2"/>
                </a:solidFill>
              </a:rPr>
              <a:t> </a:t>
            </a:r>
          </a:p>
          <a:p>
            <a:r>
              <a:rPr lang="en-US" sz="2400" dirty="0"/>
              <a:t>where </a:t>
            </a:r>
            <a:r>
              <a:rPr lang="en-US" sz="2400" i="1" dirty="0">
                <a:solidFill>
                  <a:schemeClr val="accent2"/>
                </a:solidFill>
              </a:rPr>
              <a:t>n</a:t>
            </a:r>
            <a:r>
              <a:rPr lang="en-US" sz="2400" dirty="0"/>
              <a:t> = number of tables to add </a:t>
            </a:r>
          </a:p>
          <a:p>
            <a:endParaRPr lang="en-CA" sz="2400" baseline="-25000" dirty="0"/>
          </a:p>
          <a:p>
            <a:pPr marL="342900" indent="-342900">
              <a:buFont typeface="Arial" panose="020B0604020202020204" pitchFamily="34" charset="0"/>
              <a:buChar char="•"/>
            </a:pPr>
            <a:r>
              <a:rPr lang="en-CA" sz="2400" dirty="0"/>
              <a:t>Increasingly more costly to check a sufficiently large number of neighbors.</a:t>
            </a:r>
          </a:p>
          <a:p>
            <a:pPr marL="342900" indent="-342900">
              <a:buFont typeface="Arial" panose="020B0604020202020204" pitchFamily="34" charset="0"/>
              <a:buChar char="•"/>
            </a:pPr>
            <a:endParaRPr lang="en-CA" sz="2400" dirty="0"/>
          </a:p>
          <a:p>
            <a:pPr marL="342900" indent="-342900">
              <a:buFont typeface="Arial" panose="020B0604020202020204" pitchFamily="34" charset="0"/>
              <a:buChar char="•"/>
            </a:pPr>
            <a:r>
              <a:rPr lang="en-CA" sz="2400" dirty="0"/>
              <a:t>Limiting the neighborhood size will likely lead to suboptimal profit.</a:t>
            </a:r>
          </a:p>
          <a:p>
            <a:endParaRPr lang="en-US" dirty="0"/>
          </a:p>
        </p:txBody>
      </p:sp>
    </p:spTree>
    <p:extLst>
      <p:ext uri="{BB962C8B-B14F-4D97-AF65-F5344CB8AC3E}">
        <p14:creationId xmlns:p14="http://schemas.microsoft.com/office/powerpoint/2010/main" val="3678772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Idea</a:t>
            </a:r>
          </a:p>
          <a:p>
            <a:r>
              <a:rPr lang="en-CA" sz="2400" dirty="0"/>
              <a:t>The new restaurant can have anywhere from 200 to 400 seats. </a:t>
            </a:r>
          </a:p>
          <a:p>
            <a:r>
              <a:rPr lang="en-CA" sz="2400" dirty="0"/>
              <a:t>Successively narrow this interval by optimizing mean profit at discrete points.</a:t>
            </a:r>
          </a:p>
          <a:p>
            <a:r>
              <a:rPr lang="en-CA" sz="2400" dirty="0"/>
              <a:t>In the beginning, use a greedy heuristic to quickly narrow down the interval.</a:t>
            </a:r>
          </a:p>
          <a:p>
            <a:r>
              <a:rPr lang="en-CA" sz="2400" dirty="0"/>
              <a:t>When the interval becomes “small enough”, use VNS.</a:t>
            </a:r>
          </a:p>
          <a:p>
            <a:r>
              <a:rPr lang="en-CA" sz="2400" dirty="0"/>
              <a:t>We can eliminate the neighborhood structure for adding/removing tables.</a:t>
            </a:r>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4093437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Conditions</a:t>
            </a:r>
          </a:p>
          <a:p>
            <a:r>
              <a:rPr lang="en-CA" sz="2400" dirty="0"/>
              <a:t>Mean profit as a function of number of seats must be concave </a:t>
            </a:r>
            <a:r>
              <a:rPr lang="en-CA" sz="2400"/>
              <a:t>(unimodal).</a:t>
            </a:r>
            <a:endParaRPr lang="en-CA" sz="2400" dirty="0"/>
          </a:p>
          <a:p>
            <a:r>
              <a:rPr lang="en-CA" sz="2400" dirty="0"/>
              <a:t>In the interval that greedy heuristic eliminates, its results must be consistent with the results of VNS. </a:t>
            </a:r>
          </a:p>
          <a:p>
            <a:pPr marL="0" indent="0" algn="ctr">
              <a:buNone/>
            </a:pPr>
            <a:r>
              <a:rPr lang="en-CA" sz="2400" i="1" dirty="0"/>
              <a:t>e.g.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(300) &gt; </a:t>
            </a:r>
            <a:r>
              <a:rPr lang="en-CA" sz="2400" i="1" dirty="0" err="1">
                <a:solidFill>
                  <a:schemeClr val="accent6">
                    <a:lumMod val="75000"/>
                  </a:schemeClr>
                </a:solidFill>
              </a:rPr>
              <a:t>f</a:t>
            </a:r>
            <a:r>
              <a:rPr lang="en-CA" sz="2400" i="1" baseline="-25000" dirty="0" err="1">
                <a:solidFill>
                  <a:schemeClr val="accent6">
                    <a:lumMod val="75000"/>
                  </a:schemeClr>
                </a:solidFill>
              </a:rPr>
              <a:t>greedy</a:t>
            </a:r>
            <a:r>
              <a:rPr lang="en-CA" sz="2400" dirty="0">
                <a:solidFill>
                  <a:schemeClr val="accent6">
                    <a:lumMod val="75000"/>
                  </a:schemeClr>
                </a:solidFill>
              </a:rPr>
              <a:t>(350) </a:t>
            </a:r>
            <a:r>
              <a:rPr lang="en-CA" sz="2400" dirty="0">
                <a:solidFill>
                  <a:schemeClr val="accent6">
                    <a:lumMod val="75000"/>
                  </a:schemeClr>
                </a:solidFill>
                <a:sym typeface="Wingdings" panose="05000000000000000000" pitchFamily="2" charset="2"/>
              </a:rPr>
              <a: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(300) &gt; </a:t>
            </a:r>
            <a:r>
              <a:rPr lang="en-CA" sz="2400" i="1" dirty="0" err="1">
                <a:solidFill>
                  <a:schemeClr val="accent6">
                    <a:lumMod val="75000"/>
                  </a:schemeClr>
                </a:solidFill>
                <a:sym typeface="Wingdings" panose="05000000000000000000" pitchFamily="2" charset="2"/>
              </a:rPr>
              <a:t>f</a:t>
            </a:r>
            <a:r>
              <a:rPr lang="en-CA" sz="2400" i="1" baseline="-25000" dirty="0" err="1">
                <a:solidFill>
                  <a:schemeClr val="accent6">
                    <a:lumMod val="75000"/>
                  </a:schemeClr>
                </a:solidFill>
                <a:sym typeface="Wingdings" panose="05000000000000000000" pitchFamily="2" charset="2"/>
              </a:rPr>
              <a:t>VNS</a:t>
            </a:r>
            <a:r>
              <a:rPr lang="en-CA" sz="2400" dirty="0">
                <a:solidFill>
                  <a:schemeClr val="accent6">
                    <a:lumMod val="75000"/>
                  </a:schemeClr>
                </a:solidFill>
                <a:sym typeface="Wingdings" panose="05000000000000000000" pitchFamily="2" charset="2"/>
              </a:rPr>
              <a:t>(350)</a:t>
            </a:r>
            <a:endParaRPr lang="en-CA" sz="2400" dirty="0"/>
          </a:p>
          <a:p>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spTree>
    <p:extLst>
      <p:ext uri="{BB962C8B-B14F-4D97-AF65-F5344CB8AC3E}">
        <p14:creationId xmlns:p14="http://schemas.microsoft.com/office/powerpoint/2010/main" val="3961735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Tree>
    <p:extLst>
      <p:ext uri="{BB962C8B-B14F-4D97-AF65-F5344CB8AC3E}">
        <p14:creationId xmlns:p14="http://schemas.microsoft.com/office/powerpoint/2010/main" val="2306792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00179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pic>
        <p:nvPicPr>
          <p:cNvPr id="4" name="Picture 3" descr="A close up of a map&#10;&#10;Description generated with very high confidence">
            <a:extLst>
              <a:ext uri="{FF2B5EF4-FFF2-40B4-BE49-F238E27FC236}">
                <a16:creationId xmlns:a16="http://schemas.microsoft.com/office/drawing/2014/main" id="{6F7F02D7-F0E8-4ACF-B7CC-959B5D728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721" y="1658381"/>
            <a:ext cx="5317279" cy="3987959"/>
          </a:xfrm>
          <a:prstGeom prst="rect">
            <a:avLst/>
          </a:prstGeom>
        </p:spPr>
      </p:pic>
      <p:pic>
        <p:nvPicPr>
          <p:cNvPr id="8" name="Picture 7" descr="A close up of a map&#10;&#10;Description generated with very high confidence">
            <a:extLst>
              <a:ext uri="{FF2B5EF4-FFF2-40B4-BE49-F238E27FC236}">
                <a16:creationId xmlns:a16="http://schemas.microsoft.com/office/drawing/2014/main" id="{CF3EF8CE-D7AB-4D17-A165-93D49F443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352" y="1697512"/>
            <a:ext cx="5212927" cy="3909695"/>
          </a:xfrm>
          <a:prstGeom prst="rect">
            <a:avLst/>
          </a:prstGeom>
        </p:spPr>
      </p:pic>
      <p:sp>
        <p:nvSpPr>
          <p:cNvPr id="9" name="Rectangle: Rounded Corners 8">
            <a:extLst>
              <a:ext uri="{FF2B5EF4-FFF2-40B4-BE49-F238E27FC236}">
                <a16:creationId xmlns:a16="http://schemas.microsoft.com/office/drawing/2014/main" id="{86EF7A26-F32C-42F4-BCE7-73FD5B42F8FC}"/>
              </a:ext>
            </a:extLst>
          </p:cNvPr>
          <p:cNvSpPr/>
          <p:nvPr/>
        </p:nvSpPr>
        <p:spPr>
          <a:xfrm>
            <a:off x="2489200" y="2438400"/>
            <a:ext cx="3413760" cy="2407920"/>
          </a:xfrm>
          <a:prstGeom prst="round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0CFD1252-8AB0-404E-BF86-F6F20545BFE3}"/>
              </a:ext>
            </a:extLst>
          </p:cNvPr>
          <p:cNvSpPr/>
          <p:nvPr/>
        </p:nvSpPr>
        <p:spPr>
          <a:xfrm>
            <a:off x="8239760" y="2438400"/>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A6D520A-E7A6-4F09-8D27-844FBFAB895C}"/>
              </a:ext>
            </a:extLst>
          </p:cNvPr>
          <p:cNvSpPr/>
          <p:nvPr/>
        </p:nvSpPr>
        <p:spPr>
          <a:xfrm>
            <a:off x="8239760" y="3778091"/>
            <a:ext cx="274320" cy="266700"/>
          </a:xfrm>
          <a:prstGeom prst="ellipse">
            <a:avLst/>
          </a:prstGeom>
          <a:noFill/>
          <a:ln w="19050">
            <a:solidFill>
              <a:srgbClr val="1DFF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128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Customer Arrival (arrival rate: c)</a:t>
            </a:r>
          </a:p>
          <a:p>
            <a:pPr lvl="1">
              <a:lnSpc>
                <a:spcPct val="150000"/>
              </a:lnSpc>
            </a:pPr>
            <a:r>
              <a:rPr lang="en-US" sz="2000" dirty="0"/>
              <a:t>Groups start arriving at 19:00 till 22:00</a:t>
            </a:r>
          </a:p>
          <a:p>
            <a:pPr lvl="2">
              <a:lnSpc>
                <a:spcPct val="150000"/>
              </a:lnSpc>
            </a:pPr>
            <a:r>
              <a:rPr lang="en-US" dirty="0"/>
              <a:t>No arrival after 22:00 –&gt;</a:t>
            </a:r>
            <a:r>
              <a:rPr lang="en-US" dirty="0">
                <a:sym typeface="Wingdings" pitchFamily="2" charset="2"/>
              </a:rPr>
              <a:t> available service for customers in the queue</a:t>
            </a:r>
            <a:endParaRPr lang="en-US" sz="2000" dirty="0"/>
          </a:p>
          <a:p>
            <a:pPr lvl="1">
              <a:lnSpc>
                <a:spcPct val="150000"/>
              </a:lnSpc>
            </a:pPr>
            <a:r>
              <a:rPr lang="en-US" sz="2000" dirty="0"/>
              <a:t>are non-homogenous and vary among group sizes (group size: g)</a:t>
            </a:r>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sz="2000" dirty="0"/>
          </a:p>
          <a:p>
            <a:pPr lvl="1">
              <a:lnSpc>
                <a:spcPct val="150000"/>
              </a:lnSpc>
            </a:pPr>
            <a:endParaRPr lang="en-US" dirty="0"/>
          </a:p>
          <a:p>
            <a:pPr lvl="1">
              <a:lnSpc>
                <a:spcPct val="150000"/>
              </a:lnSpc>
            </a:pPr>
            <a:endParaRPr lang="en-US" sz="2000" dirty="0"/>
          </a:p>
          <a:p>
            <a:pPr lvl="1">
              <a:lnSpc>
                <a:spcPct val="150000"/>
              </a:lnSpc>
            </a:pPr>
            <a:endParaRPr lang="en-US" sz="2000" dirty="0"/>
          </a:p>
        </p:txBody>
      </p:sp>
      <p:pic>
        <p:nvPicPr>
          <p:cNvPr id="3" name="Picture 2">
            <a:extLst>
              <a:ext uri="{FF2B5EF4-FFF2-40B4-BE49-F238E27FC236}">
                <a16:creationId xmlns:a16="http://schemas.microsoft.com/office/drawing/2014/main" id="{2D59FC4D-7649-9340-8F6F-DB35505CA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2550" y="3535022"/>
            <a:ext cx="5718176" cy="1744044"/>
          </a:xfrm>
          <a:prstGeom prst="rect">
            <a:avLst/>
          </a:prstGeom>
        </p:spPr>
      </p:pic>
    </p:spTree>
    <p:extLst>
      <p:ext uri="{BB962C8B-B14F-4D97-AF65-F5344CB8AC3E}">
        <p14:creationId xmlns:p14="http://schemas.microsoft.com/office/powerpoint/2010/main" val="1592423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map&#10;&#10;Description generated with very high confidence">
            <a:extLst>
              <a:ext uri="{FF2B5EF4-FFF2-40B4-BE49-F238E27FC236}">
                <a16:creationId xmlns:a16="http://schemas.microsoft.com/office/drawing/2014/main" id="{6A03346C-E2B1-43B8-A0C1-2FDC1FC75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8381"/>
            <a:ext cx="5317279" cy="3987959"/>
          </a:xfrm>
          <a:prstGeom prst="rect">
            <a:avLst/>
          </a:prstGeom>
        </p:spPr>
      </p:pic>
      <p:sp>
        <p:nvSpPr>
          <p:cNvPr id="3" name="Content Placeholder 2">
            <a:extLst>
              <a:ext uri="{FF2B5EF4-FFF2-40B4-BE49-F238E27FC236}">
                <a16:creationId xmlns:a16="http://schemas.microsoft.com/office/drawing/2014/main" id="{2E5DAAB6-C87E-4C10-8DDC-15F41DB00A20}"/>
              </a:ext>
            </a:extLst>
          </p:cNvPr>
          <p:cNvSpPr>
            <a:spLocks noGrp="1"/>
          </p:cNvSpPr>
          <p:nvPr>
            <p:ph idx="1"/>
          </p:nvPr>
        </p:nvSpPr>
        <p:spPr>
          <a:xfrm>
            <a:off x="838200" y="1127760"/>
            <a:ext cx="10515600" cy="5049203"/>
          </a:xfrm>
        </p:spPr>
        <p:txBody>
          <a:bodyPr>
            <a:normAutofit/>
          </a:bodyPr>
          <a:lstStyle/>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endParaRPr lang="en-CA" sz="2400" dirty="0">
              <a:solidFill>
                <a:schemeClr val="accent1">
                  <a:lumMod val="75000"/>
                </a:schemeClr>
              </a:solidFill>
            </a:endParaRPr>
          </a:p>
          <a:p>
            <a:pPr marL="0" indent="0">
              <a:buNone/>
            </a:pPr>
            <a:r>
              <a:rPr lang="en-CA" sz="2400" dirty="0">
                <a:solidFill>
                  <a:schemeClr val="accent1">
                    <a:lumMod val="75000"/>
                  </a:schemeClr>
                </a:solidFill>
              </a:rPr>
              <a:t>Our parameters</a:t>
            </a:r>
          </a:p>
          <a:p>
            <a:r>
              <a:rPr lang="en-CA" sz="2400" dirty="0"/>
              <a:t>Threshold for switching: 50</a:t>
            </a:r>
          </a:p>
          <a:p>
            <a:r>
              <a:rPr lang="en-CA" sz="2400" dirty="0"/>
              <a:t>Tolerance for termination: 5</a:t>
            </a:r>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8977407B-874A-4791-897D-6196620D6F5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itle 1">
            <a:extLst>
              <a:ext uri="{FF2B5EF4-FFF2-40B4-BE49-F238E27FC236}">
                <a16:creationId xmlns:a16="http://schemas.microsoft.com/office/drawing/2014/main" id="{DF83123F-FFF6-4EB8-AA6C-703D18DCBD9D}"/>
              </a:ext>
            </a:extLst>
          </p:cNvPr>
          <p:cNvSpPr>
            <a:spLocks noGrp="1"/>
          </p:cNvSpPr>
          <p:nvPr>
            <p:ph type="title"/>
          </p:nvPr>
        </p:nvSpPr>
        <p:spPr>
          <a:xfrm>
            <a:off x="838200" y="365125"/>
            <a:ext cx="10515600" cy="762635"/>
          </a:xfrm>
        </p:spPr>
        <p:txBody>
          <a:bodyPr>
            <a:normAutofit/>
          </a:bodyPr>
          <a:lstStyle/>
          <a:p>
            <a:r>
              <a:rPr lang="en-CA" sz="3600" dirty="0"/>
              <a:t>Golden Section Method</a:t>
            </a:r>
            <a:endParaRPr lang="en-US" sz="3600" dirty="0"/>
          </a:p>
        </p:txBody>
      </p:sp>
      <p:cxnSp>
        <p:nvCxnSpPr>
          <p:cNvPr id="12" name="Straight Connector 11">
            <a:extLst>
              <a:ext uri="{FF2B5EF4-FFF2-40B4-BE49-F238E27FC236}">
                <a16:creationId xmlns:a16="http://schemas.microsoft.com/office/drawing/2014/main" id="{10B21CA4-8CA2-4402-AB89-9F229F47109F}"/>
              </a:ext>
            </a:extLst>
          </p:cNvPr>
          <p:cNvCxnSpPr>
            <a:cxnSpLocks/>
          </p:cNvCxnSpPr>
          <p:nvPr/>
        </p:nvCxnSpPr>
        <p:spPr>
          <a:xfrm>
            <a:off x="694944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4A77A5-2588-4317-AC5B-B140834B4157}"/>
              </a:ext>
            </a:extLst>
          </p:cNvPr>
          <p:cNvCxnSpPr>
            <a:cxnSpLocks/>
          </p:cNvCxnSpPr>
          <p:nvPr/>
        </p:nvCxnSpPr>
        <p:spPr>
          <a:xfrm>
            <a:off x="6837680" y="1960880"/>
            <a:ext cx="0" cy="3251200"/>
          </a:xfrm>
          <a:prstGeom prst="line">
            <a:avLst/>
          </a:prstGeom>
          <a:ln w="63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27FC9-44FA-4D94-85FC-A8C0C9BBAA7A}"/>
              </a:ext>
            </a:extLst>
          </p:cNvPr>
          <p:cNvCxnSpPr>
            <a:cxnSpLocks/>
          </p:cNvCxnSpPr>
          <p:nvPr/>
        </p:nvCxnSpPr>
        <p:spPr>
          <a:xfrm>
            <a:off x="7813040" y="1960880"/>
            <a:ext cx="0" cy="3251200"/>
          </a:xfrm>
          <a:prstGeom prst="line">
            <a:avLst/>
          </a:prstGeom>
          <a:ln w="19050">
            <a:solidFill>
              <a:srgbClr val="1DFF5E"/>
            </a:solidFill>
            <a:prstDash val="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1203CD-3CDF-4188-80B2-B76EBAF0FEAE}"/>
              </a:ext>
            </a:extLst>
          </p:cNvPr>
          <p:cNvSpPr txBox="1"/>
          <p:nvPr/>
        </p:nvSpPr>
        <p:spPr>
          <a:xfrm>
            <a:off x="7813041" y="4043680"/>
            <a:ext cx="1432560" cy="584775"/>
          </a:xfrm>
          <a:prstGeom prst="rect">
            <a:avLst/>
          </a:prstGeom>
          <a:noFill/>
        </p:spPr>
        <p:txBody>
          <a:bodyPr wrap="square" rtlCol="0">
            <a:spAutoFit/>
          </a:bodyPr>
          <a:lstStyle/>
          <a:p>
            <a:r>
              <a:rPr lang="en-CA" sz="1600" dirty="0"/>
              <a:t>Threshold:</a:t>
            </a:r>
          </a:p>
          <a:p>
            <a:r>
              <a:rPr lang="en-CA" sz="1600" dirty="0"/>
              <a:t>Greedy =&gt; VNS</a:t>
            </a:r>
            <a:endParaRPr lang="en-US" sz="1600" dirty="0"/>
          </a:p>
        </p:txBody>
      </p:sp>
      <p:sp>
        <p:nvSpPr>
          <p:cNvPr id="17" name="TextBox 16">
            <a:extLst>
              <a:ext uri="{FF2B5EF4-FFF2-40B4-BE49-F238E27FC236}">
                <a16:creationId xmlns:a16="http://schemas.microsoft.com/office/drawing/2014/main" id="{103FBC69-A2A3-4A32-B49B-1BFA0FCDECBE}"/>
              </a:ext>
            </a:extLst>
          </p:cNvPr>
          <p:cNvSpPr txBox="1"/>
          <p:nvPr/>
        </p:nvSpPr>
        <p:spPr>
          <a:xfrm>
            <a:off x="6248406" y="5895101"/>
            <a:ext cx="1381746" cy="338554"/>
          </a:xfrm>
          <a:prstGeom prst="rect">
            <a:avLst/>
          </a:prstGeom>
          <a:noFill/>
        </p:spPr>
        <p:txBody>
          <a:bodyPr wrap="square" rtlCol="0">
            <a:spAutoFit/>
          </a:bodyPr>
          <a:lstStyle/>
          <a:p>
            <a:r>
              <a:rPr lang="en-CA" sz="1600" dirty="0"/>
              <a:t>Final interval</a:t>
            </a:r>
            <a:endParaRPr lang="en-US" sz="1600" dirty="0"/>
          </a:p>
        </p:txBody>
      </p:sp>
      <p:cxnSp>
        <p:nvCxnSpPr>
          <p:cNvPr id="19" name="Straight Arrow Connector 18">
            <a:extLst>
              <a:ext uri="{FF2B5EF4-FFF2-40B4-BE49-F238E27FC236}">
                <a16:creationId xmlns:a16="http://schemas.microsoft.com/office/drawing/2014/main" id="{FD1C4ADF-8C25-4919-B0EC-1CDBB416D2F7}"/>
              </a:ext>
            </a:extLst>
          </p:cNvPr>
          <p:cNvCxnSpPr>
            <a:cxnSpLocks/>
          </p:cNvCxnSpPr>
          <p:nvPr/>
        </p:nvCxnSpPr>
        <p:spPr>
          <a:xfrm flipV="1">
            <a:off x="6939279" y="5412978"/>
            <a:ext cx="0" cy="466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155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Baseline VNS</a:t>
            </a:r>
          </a:p>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close up of a map&#10;&#10;Description generated with very high confidence">
            <a:extLst>
              <a:ext uri="{FF2B5EF4-FFF2-40B4-BE49-F238E27FC236}">
                <a16:creationId xmlns:a16="http://schemas.microsoft.com/office/drawing/2014/main" id="{A3A4B4E2-A12D-4E6B-A832-EB9BA7B41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70" y="1416368"/>
            <a:ext cx="6347460" cy="4760595"/>
          </a:xfrm>
          <a:prstGeom prst="rect">
            <a:avLst/>
          </a:prstGeom>
        </p:spPr>
      </p:pic>
    </p:spTree>
    <p:extLst>
      <p:ext uri="{BB962C8B-B14F-4D97-AF65-F5344CB8AC3E}">
        <p14:creationId xmlns:p14="http://schemas.microsoft.com/office/powerpoint/2010/main" val="2495134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r>
              <a:rPr lang="en-CA" sz="2400" dirty="0">
                <a:solidFill>
                  <a:schemeClr val="accent1"/>
                </a:solidFill>
              </a:rPr>
              <a:t>Golden section VNS </a:t>
            </a:r>
          </a:p>
          <a:p>
            <a:pPr marL="0" indent="0">
              <a:buNone/>
            </a:pPr>
            <a:endParaRPr lang="en-US" sz="2400" dirty="0">
              <a:solidFill>
                <a:schemeClr val="accent1"/>
              </a:solidFill>
            </a:endParaRPr>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D00BD308-A77B-460E-9C89-935AB0AE267D}"/>
              </a:ext>
            </a:extLst>
          </p:cNvPr>
          <p:cNvGraphicFramePr>
            <a:graphicFrameLocks noGrp="1"/>
          </p:cNvGraphicFramePr>
          <p:nvPr>
            <p:extLst>
              <p:ext uri="{D42A27DB-BD31-4B8C-83A1-F6EECF244321}">
                <p14:modId xmlns:p14="http://schemas.microsoft.com/office/powerpoint/2010/main" val="3188286285"/>
              </p:ext>
            </p:extLst>
          </p:nvPr>
        </p:nvGraphicFramePr>
        <p:xfrm>
          <a:off x="3709669" y="1587655"/>
          <a:ext cx="4772661" cy="4254345"/>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421574665"/>
                    </a:ext>
                  </a:extLst>
                </a:gridCol>
                <a:gridCol w="1706880">
                  <a:extLst>
                    <a:ext uri="{9D8B030D-6E8A-4147-A177-3AD203B41FA5}">
                      <a16:colId xmlns:a16="http://schemas.microsoft.com/office/drawing/2014/main" val="1605159683"/>
                    </a:ext>
                  </a:extLst>
                </a:gridCol>
                <a:gridCol w="1846581">
                  <a:extLst>
                    <a:ext uri="{9D8B030D-6E8A-4147-A177-3AD203B41FA5}">
                      <a16:colId xmlns:a16="http://schemas.microsoft.com/office/drawing/2014/main" val="3215839801"/>
                    </a:ext>
                  </a:extLst>
                </a:gridCol>
              </a:tblGrid>
              <a:tr h="472705">
                <a:tc>
                  <a:txBody>
                    <a:bodyPr/>
                    <a:lstStyle/>
                    <a:p>
                      <a:pPr algn="ctr"/>
                      <a:r>
                        <a:rPr lang="en-CA" sz="1600" dirty="0"/>
                        <a:t>Iteration</a:t>
                      </a:r>
                      <a:endParaRPr lang="en-US" sz="1600" dirty="0"/>
                    </a:p>
                  </a:txBody>
                  <a:tcPr anchor="ctr"/>
                </a:tc>
                <a:tc>
                  <a:txBody>
                    <a:bodyPr/>
                    <a:lstStyle/>
                    <a:p>
                      <a:pPr algn="ctr"/>
                      <a:r>
                        <a:rPr lang="en-CA" sz="1600" dirty="0"/>
                        <a:t>Left Extreme</a:t>
                      </a:r>
                      <a:endParaRPr lang="en-US" sz="1600" dirty="0"/>
                    </a:p>
                  </a:txBody>
                  <a:tcPr anchor="ctr"/>
                </a:tc>
                <a:tc>
                  <a:txBody>
                    <a:bodyPr/>
                    <a:lstStyle/>
                    <a:p>
                      <a:pPr algn="ctr"/>
                      <a:r>
                        <a:rPr lang="en-CA" sz="1600" dirty="0"/>
                        <a:t>Right Extreme</a:t>
                      </a:r>
                      <a:endParaRPr lang="en-US" sz="1600" dirty="0"/>
                    </a:p>
                  </a:txBody>
                  <a:tcPr anchor="ctr"/>
                </a:tc>
                <a:extLst>
                  <a:ext uri="{0D108BD9-81ED-4DB2-BD59-A6C34878D82A}">
                    <a16:rowId xmlns:a16="http://schemas.microsoft.com/office/drawing/2014/main" val="2613083884"/>
                  </a:ext>
                </a:extLst>
              </a:tr>
              <a:tr h="472705">
                <a:tc>
                  <a:txBody>
                    <a:bodyPr/>
                    <a:lstStyle/>
                    <a:p>
                      <a:pPr algn="ctr"/>
                      <a:r>
                        <a:rPr lang="en-CA" sz="1600" dirty="0"/>
                        <a:t>1</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323.6</a:t>
                      </a:r>
                      <a:endParaRPr lang="en-US" sz="1600" dirty="0"/>
                    </a:p>
                  </a:txBody>
                  <a:tcPr anchor="ctr"/>
                </a:tc>
                <a:extLst>
                  <a:ext uri="{0D108BD9-81ED-4DB2-BD59-A6C34878D82A}">
                    <a16:rowId xmlns:a16="http://schemas.microsoft.com/office/drawing/2014/main" val="1043954191"/>
                  </a:ext>
                </a:extLst>
              </a:tr>
              <a:tr h="472705">
                <a:tc>
                  <a:txBody>
                    <a:bodyPr/>
                    <a:lstStyle/>
                    <a:p>
                      <a:pPr algn="ctr"/>
                      <a:r>
                        <a:rPr lang="en-CA" sz="1600" dirty="0"/>
                        <a:t>2</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276.4</a:t>
                      </a:r>
                      <a:endParaRPr lang="en-US" sz="1600" dirty="0"/>
                    </a:p>
                  </a:txBody>
                  <a:tcPr anchor="ctr"/>
                </a:tc>
                <a:extLst>
                  <a:ext uri="{0D108BD9-81ED-4DB2-BD59-A6C34878D82A}">
                    <a16:rowId xmlns:a16="http://schemas.microsoft.com/office/drawing/2014/main" val="4192509726"/>
                  </a:ext>
                </a:extLst>
              </a:tr>
              <a:tr h="472705">
                <a:tc>
                  <a:txBody>
                    <a:bodyPr/>
                    <a:lstStyle/>
                    <a:p>
                      <a:pPr algn="ctr"/>
                      <a:r>
                        <a:rPr lang="en-CA" sz="1600" dirty="0"/>
                        <a:t>3</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247.2152</a:t>
                      </a:r>
                      <a:endParaRPr lang="en-US" sz="1600" dirty="0"/>
                    </a:p>
                  </a:txBody>
                  <a:tcPr anchor="ctr"/>
                </a:tc>
                <a:extLst>
                  <a:ext uri="{0D108BD9-81ED-4DB2-BD59-A6C34878D82A}">
                    <a16:rowId xmlns:a16="http://schemas.microsoft.com/office/drawing/2014/main" val="4113450718"/>
                  </a:ext>
                </a:extLst>
              </a:tr>
              <a:tr h="472705">
                <a:tc>
                  <a:txBody>
                    <a:bodyPr/>
                    <a:lstStyle/>
                    <a:p>
                      <a:pPr algn="ctr"/>
                      <a:r>
                        <a:rPr lang="en-CA" sz="1600" dirty="0"/>
                        <a:t>4</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229.1848</a:t>
                      </a:r>
                      <a:endParaRPr lang="en-US" sz="1600" dirty="0"/>
                    </a:p>
                  </a:txBody>
                  <a:tcPr anchor="ctr"/>
                </a:tc>
                <a:extLst>
                  <a:ext uri="{0D108BD9-81ED-4DB2-BD59-A6C34878D82A}">
                    <a16:rowId xmlns:a16="http://schemas.microsoft.com/office/drawing/2014/main" val="1718326295"/>
                  </a:ext>
                </a:extLst>
              </a:tr>
              <a:tr h="472705">
                <a:tc>
                  <a:txBody>
                    <a:bodyPr/>
                    <a:lstStyle/>
                    <a:p>
                      <a:pPr algn="ctr"/>
                      <a:r>
                        <a:rPr lang="en-CA" sz="1600" dirty="0"/>
                        <a:t>5</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218.0362</a:t>
                      </a:r>
                      <a:endParaRPr lang="en-US" sz="1600" dirty="0"/>
                    </a:p>
                  </a:txBody>
                  <a:tcPr anchor="ctr"/>
                </a:tc>
                <a:extLst>
                  <a:ext uri="{0D108BD9-81ED-4DB2-BD59-A6C34878D82A}">
                    <a16:rowId xmlns:a16="http://schemas.microsoft.com/office/drawing/2014/main" val="3377329922"/>
                  </a:ext>
                </a:extLst>
              </a:tr>
              <a:tr h="472705">
                <a:tc>
                  <a:txBody>
                    <a:bodyPr/>
                    <a:lstStyle/>
                    <a:p>
                      <a:pPr algn="ctr"/>
                      <a:r>
                        <a:rPr lang="en-CA" sz="1600" dirty="0"/>
                        <a:t>6</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211.1486</a:t>
                      </a:r>
                      <a:endParaRPr lang="en-US" sz="1600" dirty="0"/>
                    </a:p>
                  </a:txBody>
                  <a:tcPr anchor="ctr"/>
                </a:tc>
                <a:extLst>
                  <a:ext uri="{0D108BD9-81ED-4DB2-BD59-A6C34878D82A}">
                    <a16:rowId xmlns:a16="http://schemas.microsoft.com/office/drawing/2014/main" val="3477452710"/>
                  </a:ext>
                </a:extLst>
              </a:tr>
              <a:tr h="472705">
                <a:tc>
                  <a:txBody>
                    <a:bodyPr/>
                    <a:lstStyle/>
                    <a:p>
                      <a:pPr algn="ctr"/>
                      <a:r>
                        <a:rPr lang="en-CA" sz="1600" dirty="0"/>
                        <a:t>7</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206.8898</a:t>
                      </a:r>
                      <a:endParaRPr lang="en-US" sz="1600" dirty="0"/>
                    </a:p>
                  </a:txBody>
                  <a:tcPr anchor="ctr"/>
                </a:tc>
                <a:extLst>
                  <a:ext uri="{0D108BD9-81ED-4DB2-BD59-A6C34878D82A}">
                    <a16:rowId xmlns:a16="http://schemas.microsoft.com/office/drawing/2014/main" val="3274065174"/>
                  </a:ext>
                </a:extLst>
              </a:tr>
              <a:tr h="472705">
                <a:tc>
                  <a:txBody>
                    <a:bodyPr/>
                    <a:lstStyle/>
                    <a:p>
                      <a:pPr algn="ctr"/>
                      <a:r>
                        <a:rPr lang="en-CA" sz="1600" dirty="0"/>
                        <a:t>8</a:t>
                      </a:r>
                      <a:endParaRPr lang="en-US" sz="1600" dirty="0"/>
                    </a:p>
                  </a:txBody>
                  <a:tcPr anchor="ctr"/>
                </a:tc>
                <a:tc>
                  <a:txBody>
                    <a:bodyPr/>
                    <a:lstStyle/>
                    <a:p>
                      <a:pPr algn="ctr"/>
                      <a:r>
                        <a:rPr lang="en-CA" sz="1600" dirty="0"/>
                        <a:t>200</a:t>
                      </a:r>
                      <a:endParaRPr lang="en-US" sz="1600" dirty="0"/>
                    </a:p>
                  </a:txBody>
                  <a:tcPr anchor="ctr"/>
                </a:tc>
                <a:tc>
                  <a:txBody>
                    <a:bodyPr/>
                    <a:lstStyle/>
                    <a:p>
                      <a:pPr algn="ctr"/>
                      <a:r>
                        <a:rPr lang="en-CA" sz="1600" dirty="0"/>
                        <a:t>204.2588</a:t>
                      </a:r>
                      <a:endParaRPr lang="en-US" sz="1600" dirty="0"/>
                    </a:p>
                  </a:txBody>
                  <a:tcPr anchor="ctr"/>
                </a:tc>
                <a:extLst>
                  <a:ext uri="{0D108BD9-81ED-4DB2-BD59-A6C34878D82A}">
                    <a16:rowId xmlns:a16="http://schemas.microsoft.com/office/drawing/2014/main" val="497736335"/>
                  </a:ext>
                </a:extLst>
              </a:tr>
            </a:tbl>
          </a:graphicData>
        </a:graphic>
      </p:graphicFrame>
      <p:sp>
        <p:nvSpPr>
          <p:cNvPr id="12" name="TextBox 11">
            <a:extLst>
              <a:ext uri="{FF2B5EF4-FFF2-40B4-BE49-F238E27FC236}">
                <a16:creationId xmlns:a16="http://schemas.microsoft.com/office/drawing/2014/main" id="{C27FF117-6B16-463F-BE27-CEE341B8AD4B}"/>
              </a:ext>
            </a:extLst>
          </p:cNvPr>
          <p:cNvSpPr txBox="1"/>
          <p:nvPr/>
        </p:nvSpPr>
        <p:spPr>
          <a:xfrm>
            <a:off x="8576310" y="5367496"/>
            <a:ext cx="680720" cy="369332"/>
          </a:xfrm>
          <a:prstGeom prst="rect">
            <a:avLst/>
          </a:prstGeom>
          <a:noFill/>
        </p:spPr>
        <p:txBody>
          <a:bodyPr wrap="square" rtlCol="0">
            <a:spAutoFit/>
          </a:bodyPr>
          <a:lstStyle/>
          <a:p>
            <a:r>
              <a:rPr lang="en-CA" dirty="0"/>
              <a:t>STOP</a:t>
            </a:r>
            <a:endParaRPr lang="en-US" dirty="0"/>
          </a:p>
        </p:txBody>
      </p:sp>
      <p:sp>
        <p:nvSpPr>
          <p:cNvPr id="4" name="TextBox 3">
            <a:extLst>
              <a:ext uri="{FF2B5EF4-FFF2-40B4-BE49-F238E27FC236}">
                <a16:creationId xmlns:a16="http://schemas.microsoft.com/office/drawing/2014/main" id="{E12EF66A-4DBE-46A3-A9CF-DB34D6B4F561}"/>
              </a:ext>
            </a:extLst>
          </p:cNvPr>
          <p:cNvSpPr txBox="1"/>
          <p:nvPr/>
        </p:nvSpPr>
        <p:spPr>
          <a:xfrm>
            <a:off x="8482330" y="3059668"/>
            <a:ext cx="868680" cy="369332"/>
          </a:xfrm>
          <a:prstGeom prst="rect">
            <a:avLst/>
          </a:prstGeom>
          <a:noFill/>
        </p:spPr>
        <p:txBody>
          <a:bodyPr wrap="square" rtlCol="0">
            <a:spAutoFit/>
          </a:bodyPr>
          <a:lstStyle/>
          <a:p>
            <a:pPr algn="ctr"/>
            <a:r>
              <a:rPr lang="en-CA" dirty="0"/>
              <a:t>Switch</a:t>
            </a:r>
            <a:endParaRPr lang="en-US" dirty="0"/>
          </a:p>
        </p:txBody>
      </p:sp>
    </p:spTree>
    <p:extLst>
      <p:ext uri="{BB962C8B-B14F-4D97-AF65-F5344CB8AC3E}">
        <p14:creationId xmlns:p14="http://schemas.microsoft.com/office/powerpoint/2010/main" val="879336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pic>
        <p:nvPicPr>
          <p:cNvPr id="7" name="Picture 6" descr="A picture containing screenshot&#10;&#10;Description generated with high confidence">
            <a:extLst>
              <a:ext uri="{FF2B5EF4-FFF2-40B4-BE49-F238E27FC236}">
                <a16:creationId xmlns:a16="http://schemas.microsoft.com/office/drawing/2014/main" id="{C43C9459-252D-4B19-93F8-E55C04264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120" y="1127760"/>
            <a:ext cx="10901680" cy="5232577"/>
          </a:xfrm>
          <a:prstGeom prst="rect">
            <a:avLst/>
          </a:prstGeom>
        </p:spPr>
      </p:pic>
    </p:spTree>
    <p:extLst>
      <p:ext uri="{BB962C8B-B14F-4D97-AF65-F5344CB8AC3E}">
        <p14:creationId xmlns:p14="http://schemas.microsoft.com/office/powerpoint/2010/main" val="1216261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Baseline VNS vs. Golden Section VNS</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66142725"/>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Method</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Baseline</a:t>
                      </a:r>
                      <a:endParaRPr lang="en-US" dirty="0"/>
                    </a:p>
                  </a:txBody>
                  <a:tcPr anchor="ctr"/>
                </a:tc>
                <a:tc>
                  <a:txBody>
                    <a:bodyPr/>
                    <a:lstStyle/>
                    <a:p>
                      <a:pPr algn="ctr"/>
                      <a:r>
                        <a:rPr lang="en-CA" dirty="0"/>
                        <a:t>$13,662</a:t>
                      </a:r>
                      <a:endParaRPr lang="en-US" dirty="0"/>
                    </a:p>
                  </a:txBody>
                  <a:tcPr anchor="ctr"/>
                </a:tc>
                <a:tc>
                  <a:txBody>
                    <a:bodyPr/>
                    <a:lstStyle/>
                    <a:p>
                      <a:pPr algn="ctr"/>
                      <a:r>
                        <a:rPr lang="en-CA" dirty="0"/>
                        <a:t>Size 2: 14 tables</a:t>
                      </a:r>
                    </a:p>
                    <a:p>
                      <a:pPr algn="ctr"/>
                      <a:r>
                        <a:rPr lang="en-CA" dirty="0"/>
                        <a:t>Size 3: 17 tables</a:t>
                      </a:r>
                    </a:p>
                    <a:p>
                      <a:pPr algn="ctr"/>
                      <a:r>
                        <a:rPr lang="en-CA" dirty="0"/>
                        <a:t>Size 4: 13 tables</a:t>
                      </a:r>
                    </a:p>
                    <a:p>
                      <a:pPr algn="ctr"/>
                      <a:r>
                        <a:rPr lang="en-CA" dirty="0"/>
                        <a:t>Size 5: 12 tables</a:t>
                      </a:r>
                      <a:endParaRPr lang="en-US" dirty="0"/>
                    </a:p>
                  </a:txBody>
                  <a:tcPr anchor="ctr"/>
                </a:tc>
                <a:tc>
                  <a:txBody>
                    <a:bodyPr/>
                    <a:lstStyle/>
                    <a:p>
                      <a:pPr algn="ctr"/>
                      <a:r>
                        <a:rPr lang="en-CA" dirty="0">
                          <a:solidFill>
                            <a:srgbClr val="FF0000"/>
                          </a:solidFill>
                        </a:rPr>
                        <a:t>191</a:t>
                      </a:r>
                      <a:endParaRPr lang="en-US" dirty="0">
                        <a:solidFill>
                          <a:srgbClr val="FF0000"/>
                        </a:solidFill>
                      </a:endParaRPr>
                    </a:p>
                  </a:txBody>
                  <a:tcPr anchor="ctr"/>
                </a:tc>
                <a:extLst>
                  <a:ext uri="{0D108BD9-81ED-4DB2-BD59-A6C34878D82A}">
                    <a16:rowId xmlns:a16="http://schemas.microsoft.com/office/drawing/2014/main" val="352941571"/>
                  </a:ext>
                </a:extLst>
              </a:tr>
              <a:tr h="382202">
                <a:tc>
                  <a:txBody>
                    <a:bodyPr/>
                    <a:lstStyle/>
                    <a:p>
                      <a:pPr algn="ctr"/>
                      <a:r>
                        <a:rPr lang="en-CA" dirty="0"/>
                        <a:t>Golden Section</a:t>
                      </a:r>
                      <a:endParaRPr lang="en-US" dirty="0"/>
                    </a:p>
                  </a:txBody>
                  <a:tcPr anchor="ctr"/>
                </a:tc>
                <a:tc>
                  <a:txBody>
                    <a:bodyPr/>
                    <a:lstStyle/>
                    <a:p>
                      <a:pPr algn="ctr"/>
                      <a:r>
                        <a:rPr lang="en-CA" b="0" dirty="0"/>
                        <a:t>$13,781</a:t>
                      </a:r>
                      <a:endParaRPr lang="en-US" b="0"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1133693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4" name="Picture 3">
            <a:extLst>
              <a:ext uri="{FF2B5EF4-FFF2-40B4-BE49-F238E27FC236}">
                <a16:creationId xmlns:a16="http://schemas.microsoft.com/office/drawing/2014/main" id="{1CB7B68B-D97E-441C-81CD-2BA0E53C7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 y="1043290"/>
            <a:ext cx="11353800" cy="5449585"/>
          </a:xfrm>
          <a:prstGeom prst="rect">
            <a:avLst/>
          </a:prstGeom>
        </p:spPr>
      </p:pic>
    </p:spTree>
    <p:extLst>
      <p:ext uri="{BB962C8B-B14F-4D97-AF65-F5344CB8AC3E}">
        <p14:creationId xmlns:p14="http://schemas.microsoft.com/office/powerpoint/2010/main" val="8509869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graphicFrame>
        <p:nvGraphicFramePr>
          <p:cNvPr id="2" name="Table 1">
            <a:extLst>
              <a:ext uri="{FF2B5EF4-FFF2-40B4-BE49-F238E27FC236}">
                <a16:creationId xmlns:a16="http://schemas.microsoft.com/office/drawing/2014/main" id="{3CACF5A3-AC3D-4BC9-929E-17EC7615B894}"/>
              </a:ext>
            </a:extLst>
          </p:cNvPr>
          <p:cNvGraphicFramePr>
            <a:graphicFrameLocks noGrp="1"/>
          </p:cNvGraphicFramePr>
          <p:nvPr>
            <p:extLst>
              <p:ext uri="{D42A27DB-BD31-4B8C-83A1-F6EECF244321}">
                <p14:modId xmlns:p14="http://schemas.microsoft.com/office/powerpoint/2010/main" val="1074298823"/>
              </p:ext>
            </p:extLst>
          </p:nvPr>
        </p:nvGraphicFramePr>
        <p:xfrm>
          <a:off x="1435100" y="2133795"/>
          <a:ext cx="9321799" cy="3037131"/>
        </p:xfrm>
        <a:graphic>
          <a:graphicData uri="http://schemas.openxmlformats.org/drawingml/2006/table">
            <a:tbl>
              <a:tblPr firstRow="1" bandRow="1">
                <a:tableStyleId>{5C22544A-7EE6-4342-B048-85BDC9FD1C3A}</a:tableStyleId>
              </a:tblPr>
              <a:tblGrid>
                <a:gridCol w="1920515">
                  <a:extLst>
                    <a:ext uri="{9D8B030D-6E8A-4147-A177-3AD203B41FA5}">
                      <a16:colId xmlns:a16="http://schemas.microsoft.com/office/drawing/2014/main" val="773980223"/>
                    </a:ext>
                  </a:extLst>
                </a:gridCol>
                <a:gridCol w="1561825">
                  <a:extLst>
                    <a:ext uri="{9D8B030D-6E8A-4147-A177-3AD203B41FA5}">
                      <a16:colId xmlns:a16="http://schemas.microsoft.com/office/drawing/2014/main" val="2672852949"/>
                    </a:ext>
                  </a:extLst>
                </a:gridCol>
                <a:gridCol w="3027680">
                  <a:extLst>
                    <a:ext uri="{9D8B030D-6E8A-4147-A177-3AD203B41FA5}">
                      <a16:colId xmlns:a16="http://schemas.microsoft.com/office/drawing/2014/main" val="3602250034"/>
                    </a:ext>
                  </a:extLst>
                </a:gridCol>
                <a:gridCol w="2811779">
                  <a:extLst>
                    <a:ext uri="{9D8B030D-6E8A-4147-A177-3AD203B41FA5}">
                      <a16:colId xmlns:a16="http://schemas.microsoft.com/office/drawing/2014/main" val="107866922"/>
                    </a:ext>
                  </a:extLst>
                </a:gridCol>
              </a:tblGrid>
              <a:tr h="659691">
                <a:tc>
                  <a:txBody>
                    <a:bodyPr/>
                    <a:lstStyle/>
                    <a:p>
                      <a:pPr algn="ctr"/>
                      <a:r>
                        <a:rPr lang="en-CA" dirty="0"/>
                        <a:t>Policy</a:t>
                      </a:r>
                      <a:endParaRPr lang="en-US" dirty="0"/>
                    </a:p>
                  </a:txBody>
                  <a:tcPr anchor="ctr"/>
                </a:tc>
                <a:tc>
                  <a:txBody>
                    <a:bodyPr/>
                    <a:lstStyle/>
                    <a:p>
                      <a:pPr algn="ctr"/>
                      <a:r>
                        <a:rPr lang="en-CA" dirty="0"/>
                        <a:t>Mean Profit</a:t>
                      </a:r>
                      <a:endParaRPr lang="en-US" dirty="0"/>
                    </a:p>
                  </a:txBody>
                  <a:tcPr anchor="ctr"/>
                </a:tc>
                <a:tc>
                  <a:txBody>
                    <a:bodyPr/>
                    <a:lstStyle/>
                    <a:p>
                      <a:pPr algn="ctr"/>
                      <a:r>
                        <a:rPr lang="en-CA" dirty="0"/>
                        <a:t>Optimal Table Arrangement</a:t>
                      </a:r>
                      <a:endParaRPr lang="en-US" dirty="0"/>
                    </a:p>
                  </a:txBody>
                  <a:tcPr anchor="ctr"/>
                </a:tc>
                <a:tc>
                  <a:txBody>
                    <a:bodyPr/>
                    <a:lstStyle/>
                    <a:p>
                      <a:pPr algn="ctr"/>
                      <a:r>
                        <a:rPr lang="en-CA" dirty="0"/>
                        <a:t>Optimal Number of Seats</a:t>
                      </a:r>
                      <a:endParaRPr lang="en-US" dirty="0"/>
                    </a:p>
                  </a:txBody>
                  <a:tcPr anchor="ctr"/>
                </a:tc>
                <a:extLst>
                  <a:ext uri="{0D108BD9-81ED-4DB2-BD59-A6C34878D82A}">
                    <a16:rowId xmlns:a16="http://schemas.microsoft.com/office/drawing/2014/main" val="4222608112"/>
                  </a:ext>
                </a:extLst>
              </a:tr>
              <a:tr h="382202">
                <a:tc>
                  <a:txBody>
                    <a:bodyPr/>
                    <a:lstStyle/>
                    <a:p>
                      <a:pPr algn="ctr"/>
                      <a:r>
                        <a:rPr lang="en-CA" dirty="0"/>
                        <a:t>Default</a:t>
                      </a:r>
                      <a:endParaRPr lang="en-US" dirty="0"/>
                    </a:p>
                  </a:txBody>
                  <a:tcPr anchor="ctr"/>
                </a:tc>
                <a:tc>
                  <a:txBody>
                    <a:bodyPr/>
                    <a:lstStyle/>
                    <a:p>
                      <a:pPr algn="ctr"/>
                      <a:r>
                        <a:rPr lang="en-CA" dirty="0"/>
                        <a:t>$13,781</a:t>
                      </a:r>
                      <a:endParaRPr lang="en-US" dirty="0"/>
                    </a:p>
                  </a:txBody>
                  <a:tcPr anchor="ctr"/>
                </a:tc>
                <a:tc>
                  <a:txBody>
                    <a:bodyPr/>
                    <a:lstStyle/>
                    <a:p>
                      <a:pPr algn="ctr"/>
                      <a:r>
                        <a:rPr lang="en-CA" dirty="0"/>
                        <a:t>Size 2: 21 tables</a:t>
                      </a:r>
                    </a:p>
                    <a:p>
                      <a:pPr algn="ctr"/>
                      <a:r>
                        <a:rPr lang="en-CA" dirty="0"/>
                        <a:t>Size 3: 15 tables</a:t>
                      </a:r>
                    </a:p>
                    <a:p>
                      <a:pPr algn="ctr"/>
                      <a:r>
                        <a:rPr lang="en-CA" dirty="0"/>
                        <a:t>Size 4: 13 tables</a:t>
                      </a:r>
                    </a:p>
                    <a:p>
                      <a:pPr algn="ctr"/>
                      <a:r>
                        <a:rPr lang="en-CA" dirty="0"/>
                        <a:t>Size 5: 13 tables</a:t>
                      </a:r>
                      <a:endParaRPr lang="en-US" dirty="0"/>
                    </a:p>
                  </a:txBody>
                  <a:tcPr anchor="ctr"/>
                </a:tc>
                <a:tc>
                  <a:txBody>
                    <a:bodyPr/>
                    <a:lstStyle/>
                    <a:p>
                      <a:pPr algn="ctr"/>
                      <a:r>
                        <a:rPr lang="en-CA" dirty="0"/>
                        <a:t>204</a:t>
                      </a:r>
                      <a:endParaRPr lang="en-US" dirty="0"/>
                    </a:p>
                  </a:txBody>
                  <a:tcPr anchor="ctr"/>
                </a:tc>
                <a:extLst>
                  <a:ext uri="{0D108BD9-81ED-4DB2-BD59-A6C34878D82A}">
                    <a16:rowId xmlns:a16="http://schemas.microsoft.com/office/drawing/2014/main" val="352941571"/>
                  </a:ext>
                </a:extLst>
              </a:tr>
              <a:tr h="382202">
                <a:tc>
                  <a:txBody>
                    <a:bodyPr/>
                    <a:lstStyle/>
                    <a:p>
                      <a:pPr algn="ctr"/>
                      <a:r>
                        <a:rPr lang="en-CA" dirty="0"/>
                        <a:t>Reservation</a:t>
                      </a:r>
                      <a:endParaRPr lang="en-US" dirty="0"/>
                    </a:p>
                  </a:txBody>
                  <a:tcPr anchor="ctr"/>
                </a:tc>
                <a:tc>
                  <a:txBody>
                    <a:bodyPr/>
                    <a:lstStyle/>
                    <a:p>
                      <a:pPr algn="ctr"/>
                      <a:r>
                        <a:rPr lang="en-CA" b="0" dirty="0"/>
                        <a:t>$13,865</a:t>
                      </a:r>
                      <a:endParaRPr lang="en-US" b="0" dirty="0"/>
                    </a:p>
                  </a:txBody>
                  <a:tcPr anchor="ctr"/>
                </a:tc>
                <a:tc>
                  <a:txBody>
                    <a:bodyPr/>
                    <a:lstStyle/>
                    <a:p>
                      <a:pPr algn="ctr"/>
                      <a:r>
                        <a:rPr lang="en-CA" dirty="0"/>
                        <a:t>Size 2: 19 tables</a:t>
                      </a:r>
                    </a:p>
                    <a:p>
                      <a:pPr algn="ctr"/>
                      <a:r>
                        <a:rPr lang="en-CA" dirty="0"/>
                        <a:t>Size 3: 15 tables</a:t>
                      </a:r>
                    </a:p>
                    <a:p>
                      <a:pPr algn="ctr"/>
                      <a:r>
                        <a:rPr lang="en-CA" dirty="0"/>
                        <a:t>Size 4: 11 tables</a:t>
                      </a:r>
                    </a:p>
                    <a:p>
                      <a:pPr algn="ctr"/>
                      <a:r>
                        <a:rPr lang="en-CA" dirty="0"/>
                        <a:t>Size 5: 15 tables</a:t>
                      </a:r>
                      <a:endParaRPr lang="en-US" dirty="0"/>
                    </a:p>
                  </a:txBody>
                  <a:tcPr anchor="ctr"/>
                </a:tc>
                <a:tc>
                  <a:txBody>
                    <a:bodyPr/>
                    <a:lstStyle/>
                    <a:p>
                      <a:pPr algn="ctr"/>
                      <a:r>
                        <a:rPr lang="en-CA" dirty="0"/>
                        <a:t>202</a:t>
                      </a:r>
                      <a:endParaRPr lang="en-US" dirty="0"/>
                    </a:p>
                  </a:txBody>
                  <a:tcPr anchor="ctr"/>
                </a:tc>
                <a:extLst>
                  <a:ext uri="{0D108BD9-81ED-4DB2-BD59-A6C34878D82A}">
                    <a16:rowId xmlns:a16="http://schemas.microsoft.com/office/drawing/2014/main" val="1585035157"/>
                  </a:ext>
                </a:extLst>
              </a:tr>
            </a:tbl>
          </a:graphicData>
        </a:graphic>
      </p:graphicFrame>
    </p:spTree>
    <p:extLst>
      <p:ext uri="{BB962C8B-B14F-4D97-AF65-F5344CB8AC3E}">
        <p14:creationId xmlns:p14="http://schemas.microsoft.com/office/powerpoint/2010/main" val="3739929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47E47-B71D-4260-9DF4-6C60964EBB93}"/>
              </a:ext>
            </a:extLst>
          </p:cNvPr>
          <p:cNvSpPr>
            <a:spLocks noGrp="1"/>
          </p:cNvSpPr>
          <p:nvPr>
            <p:ph idx="1"/>
          </p:nvPr>
        </p:nvSpPr>
        <p:spPr>
          <a:xfrm>
            <a:off x="838200" y="1127760"/>
            <a:ext cx="10515600" cy="5049203"/>
          </a:xfrm>
        </p:spPr>
        <p:txBody>
          <a:bodyPr>
            <a:normAutofit/>
          </a:bodyPr>
          <a:lstStyle/>
          <a:p>
            <a:pPr marL="0" indent="0">
              <a:buNone/>
            </a:pPr>
            <a:endParaRPr lang="en-CA" sz="2400" dirty="0"/>
          </a:p>
          <a:p>
            <a:pPr marL="0" indent="0">
              <a:buNone/>
            </a:pPr>
            <a:endParaRPr lang="en-CA" sz="2400" dirty="0"/>
          </a:p>
          <a:p>
            <a:endParaRPr lang="en-CA" sz="2400" dirty="0"/>
          </a:p>
        </p:txBody>
      </p:sp>
      <p:pic>
        <p:nvPicPr>
          <p:cNvPr id="5" name="Picture 4">
            <a:extLst>
              <a:ext uri="{FF2B5EF4-FFF2-40B4-BE49-F238E27FC236}">
                <a16:creationId xmlns:a16="http://schemas.microsoft.com/office/drawing/2014/main" id="{0C7E7D67-F8B3-4901-8386-C7C19CECFEC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6" name="Title 1">
            <a:extLst>
              <a:ext uri="{FF2B5EF4-FFF2-40B4-BE49-F238E27FC236}">
                <a16:creationId xmlns:a16="http://schemas.microsoft.com/office/drawing/2014/main" id="{B4C9D95B-EBE4-40C7-8B82-4CFA20A3795C}"/>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Results: Seating Policy Comparison</a:t>
            </a:r>
          </a:p>
        </p:txBody>
      </p:sp>
      <p:pic>
        <p:nvPicPr>
          <p:cNvPr id="11" name="Picture 10" descr="A screenshot of a cell phone&#10;&#10;Description generated with very high confidence">
            <a:extLst>
              <a:ext uri="{FF2B5EF4-FFF2-40B4-BE49-F238E27FC236}">
                <a16:creationId xmlns:a16="http://schemas.microsoft.com/office/drawing/2014/main" id="{CBDCD92A-7A22-4789-B7A9-52B9265DE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9608"/>
            <a:ext cx="6274008" cy="4705506"/>
          </a:xfrm>
          <a:prstGeom prst="rect">
            <a:avLst/>
          </a:prstGeom>
        </p:spPr>
      </p:pic>
      <p:pic>
        <p:nvPicPr>
          <p:cNvPr id="16" name="Picture 15" descr="A screenshot of a cell phone&#10;&#10;Description generated with very high confidence">
            <a:extLst>
              <a:ext uri="{FF2B5EF4-FFF2-40B4-BE49-F238E27FC236}">
                <a16:creationId xmlns:a16="http://schemas.microsoft.com/office/drawing/2014/main" id="{ADFEDC58-C562-4008-AF66-736ACB2E61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7991" y="1299608"/>
            <a:ext cx="6274009" cy="4705507"/>
          </a:xfrm>
          <a:prstGeom prst="rect">
            <a:avLst/>
          </a:prstGeom>
        </p:spPr>
      </p:pic>
      <p:sp>
        <p:nvSpPr>
          <p:cNvPr id="17" name="TextBox 16">
            <a:extLst>
              <a:ext uri="{FF2B5EF4-FFF2-40B4-BE49-F238E27FC236}">
                <a16:creationId xmlns:a16="http://schemas.microsoft.com/office/drawing/2014/main" id="{D8A811AF-D1A8-451D-9ED2-A896B06F4A5B}"/>
              </a:ext>
            </a:extLst>
          </p:cNvPr>
          <p:cNvSpPr txBox="1"/>
          <p:nvPr/>
        </p:nvSpPr>
        <p:spPr>
          <a:xfrm>
            <a:off x="2491844" y="6110446"/>
            <a:ext cx="1656080" cy="369332"/>
          </a:xfrm>
          <a:prstGeom prst="rect">
            <a:avLst/>
          </a:prstGeom>
          <a:noFill/>
        </p:spPr>
        <p:txBody>
          <a:bodyPr wrap="square" rtlCol="0">
            <a:spAutoFit/>
          </a:bodyPr>
          <a:lstStyle/>
          <a:p>
            <a:r>
              <a:rPr lang="en-CA" dirty="0"/>
              <a:t>Seating Policy 1</a:t>
            </a:r>
            <a:endParaRPr lang="en-US" dirty="0"/>
          </a:p>
        </p:txBody>
      </p:sp>
      <p:sp>
        <p:nvSpPr>
          <p:cNvPr id="18" name="TextBox 17">
            <a:extLst>
              <a:ext uri="{FF2B5EF4-FFF2-40B4-BE49-F238E27FC236}">
                <a16:creationId xmlns:a16="http://schemas.microsoft.com/office/drawing/2014/main" id="{A2C9E8A1-129D-4038-B018-BA723551899A}"/>
              </a:ext>
            </a:extLst>
          </p:cNvPr>
          <p:cNvSpPr txBox="1"/>
          <p:nvPr/>
        </p:nvSpPr>
        <p:spPr>
          <a:xfrm>
            <a:off x="8399678" y="6110446"/>
            <a:ext cx="1656080" cy="369332"/>
          </a:xfrm>
          <a:prstGeom prst="rect">
            <a:avLst/>
          </a:prstGeom>
          <a:noFill/>
        </p:spPr>
        <p:txBody>
          <a:bodyPr wrap="square" rtlCol="0">
            <a:spAutoFit/>
          </a:bodyPr>
          <a:lstStyle/>
          <a:p>
            <a:r>
              <a:rPr lang="en-CA" dirty="0"/>
              <a:t>Seating Policy 2</a:t>
            </a:r>
            <a:endParaRPr lang="en-US" dirty="0"/>
          </a:p>
        </p:txBody>
      </p:sp>
    </p:spTree>
    <p:extLst>
      <p:ext uri="{BB962C8B-B14F-4D97-AF65-F5344CB8AC3E}">
        <p14:creationId xmlns:p14="http://schemas.microsoft.com/office/powerpoint/2010/main" val="202069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85CB1BE-2568-4D36-962B-9B304C3A7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27760"/>
            <a:ext cx="6733117" cy="5049838"/>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4955203"/>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our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a:p>
            <a:pPr lvl="1">
              <a:spcAft>
                <a:spcPts val="1200"/>
              </a:spcAft>
            </a:pPr>
            <a:r>
              <a:rPr lang="en-CA" sz="1600" dirty="0">
                <a:solidFill>
                  <a:schemeClr val="accent2"/>
                </a:solidFill>
              </a:rPr>
              <a:t>Avg. number of customers who share tables (per day): </a:t>
            </a:r>
          </a:p>
          <a:p>
            <a:r>
              <a:rPr lang="en-CA" sz="1600" dirty="0">
                <a:solidFill>
                  <a:schemeClr val="accent2"/>
                </a:solidFill>
              </a:rPr>
              <a:t>	Naïve solution: </a:t>
            </a:r>
            <a:r>
              <a:rPr lang="en-CA" sz="1600" b="1" dirty="0">
                <a:solidFill>
                  <a:schemeClr val="accent2"/>
                </a:solidFill>
              </a:rPr>
              <a:t>6.5</a:t>
            </a:r>
          </a:p>
          <a:p>
            <a:r>
              <a:rPr lang="en-CA" sz="1600" dirty="0">
                <a:solidFill>
                  <a:schemeClr val="accent2"/>
                </a:solidFill>
              </a:rPr>
              <a:t>	Greedy solution: </a:t>
            </a:r>
            <a:r>
              <a:rPr lang="en-CA" sz="1600" b="1" dirty="0">
                <a:solidFill>
                  <a:schemeClr val="accent2"/>
                </a:solidFill>
              </a:rPr>
              <a:t>1.1</a:t>
            </a:r>
          </a:p>
          <a:p>
            <a:r>
              <a:rPr lang="en-CA" sz="1600" dirty="0">
                <a:solidFill>
                  <a:schemeClr val="accent2"/>
                </a:solidFill>
              </a:rPr>
              <a:t>	Golden section VNS (policy 1): </a:t>
            </a:r>
            <a:r>
              <a:rPr lang="en-CA" sz="1600" b="1" dirty="0">
                <a:solidFill>
                  <a:schemeClr val="accent2"/>
                </a:solidFill>
              </a:rPr>
              <a:t>1.1</a:t>
            </a:r>
          </a:p>
          <a:p>
            <a:r>
              <a:rPr lang="en-CA" sz="1600" dirty="0">
                <a:solidFill>
                  <a:schemeClr val="accent2"/>
                </a:solidFill>
              </a:rPr>
              <a:t>	Golden section VNS (policy 2): </a:t>
            </a:r>
            <a:r>
              <a:rPr lang="en-CA" sz="1600" b="1" dirty="0">
                <a:solidFill>
                  <a:schemeClr val="accent2"/>
                </a:solidFill>
              </a:rPr>
              <a:t>1.3</a:t>
            </a:r>
          </a:p>
        </p:txBody>
      </p:sp>
    </p:spTree>
    <p:extLst>
      <p:ext uri="{BB962C8B-B14F-4D97-AF65-F5344CB8AC3E}">
        <p14:creationId xmlns:p14="http://schemas.microsoft.com/office/powerpoint/2010/main" val="3841013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generated with high confidence">
            <a:extLst>
              <a:ext uri="{FF2B5EF4-FFF2-40B4-BE49-F238E27FC236}">
                <a16:creationId xmlns:a16="http://schemas.microsoft.com/office/drawing/2014/main" id="{21796F14-5067-460F-BCAA-0AF7EEB2CD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753" y="1113526"/>
            <a:ext cx="6286713" cy="4715035"/>
          </a:xfrm>
        </p:spPr>
      </p:pic>
      <p:sp>
        <p:nvSpPr>
          <p:cNvPr id="4" name="Title 1">
            <a:extLst>
              <a:ext uri="{FF2B5EF4-FFF2-40B4-BE49-F238E27FC236}">
                <a16:creationId xmlns:a16="http://schemas.microsoft.com/office/drawing/2014/main" id="{BED9B4B6-A2F7-429A-BC0B-C80004A4CE86}"/>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a:t>Results: Summary</a:t>
            </a:r>
            <a:endParaRPr lang="en-CA" sz="3600" dirty="0"/>
          </a:p>
        </p:txBody>
      </p:sp>
      <p:pic>
        <p:nvPicPr>
          <p:cNvPr id="5" name="Picture 4">
            <a:extLst>
              <a:ext uri="{FF2B5EF4-FFF2-40B4-BE49-F238E27FC236}">
                <a16:creationId xmlns:a16="http://schemas.microsoft.com/office/drawing/2014/main" id="{6C9F444F-7D72-45B9-BB78-AA2CC751C413}"/>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7" name="TextBox 6">
            <a:extLst>
              <a:ext uri="{FF2B5EF4-FFF2-40B4-BE49-F238E27FC236}">
                <a16:creationId xmlns:a16="http://schemas.microsoft.com/office/drawing/2014/main" id="{C4AF1022-4AE4-4B9F-9984-6EF8E1CA80CC}"/>
              </a:ext>
            </a:extLst>
          </p:cNvPr>
          <p:cNvSpPr txBox="1"/>
          <p:nvPr/>
        </p:nvSpPr>
        <p:spPr>
          <a:xfrm>
            <a:off x="7571317" y="1127760"/>
            <a:ext cx="3782483" cy="3046988"/>
          </a:xfrm>
          <a:prstGeom prst="rect">
            <a:avLst/>
          </a:prstGeom>
          <a:noFill/>
        </p:spPr>
        <p:txBody>
          <a:bodyPr wrap="square" rtlCol="0">
            <a:spAutoFit/>
          </a:bodyPr>
          <a:lstStyle/>
          <a:p>
            <a:r>
              <a:rPr lang="en-CA" sz="2400" dirty="0">
                <a:solidFill>
                  <a:schemeClr val="accent1"/>
                </a:solidFill>
              </a:rPr>
              <a:t>Our solution as a way to:</a:t>
            </a:r>
          </a:p>
          <a:p>
            <a:pPr marL="285750" indent="-285750">
              <a:buFont typeface="Arial" panose="020B0604020202020204" pitchFamily="34" charset="0"/>
              <a:buChar char="•"/>
            </a:pPr>
            <a:r>
              <a:rPr lang="en-CA" sz="2400" dirty="0"/>
              <a:t>Prevent customers from leaving the restaurant</a:t>
            </a:r>
          </a:p>
          <a:p>
            <a:pPr marL="285750" indent="-285750">
              <a:buFont typeface="Arial" panose="020B0604020202020204" pitchFamily="34" charset="0"/>
              <a:buChar char="•"/>
            </a:pPr>
            <a:endParaRPr lang="en-CA" sz="2400" dirty="0"/>
          </a:p>
          <a:p>
            <a:pPr marL="285750" indent="-285750">
              <a:spcAft>
                <a:spcPts val="1200"/>
              </a:spcAft>
              <a:buFont typeface="Arial" panose="020B0604020202020204" pitchFamily="34" charset="0"/>
              <a:buChar char="•"/>
            </a:pPr>
            <a:r>
              <a:rPr lang="en-CA" sz="2400" dirty="0"/>
              <a:t>But not increase the average number of occasions of sharing tables significantly</a:t>
            </a:r>
          </a:p>
        </p:txBody>
      </p:sp>
      <p:sp>
        <p:nvSpPr>
          <p:cNvPr id="14" name="TextBox 13">
            <a:extLst>
              <a:ext uri="{FF2B5EF4-FFF2-40B4-BE49-F238E27FC236}">
                <a16:creationId xmlns:a16="http://schemas.microsoft.com/office/drawing/2014/main" id="{F1592D17-EAD6-4761-B571-1F97A55D070D}"/>
              </a:ext>
            </a:extLst>
          </p:cNvPr>
          <p:cNvSpPr txBox="1"/>
          <p:nvPr/>
        </p:nvSpPr>
        <p:spPr>
          <a:xfrm>
            <a:off x="1813111" y="4784225"/>
            <a:ext cx="1706880" cy="400110"/>
          </a:xfrm>
          <a:prstGeom prst="rect">
            <a:avLst/>
          </a:prstGeom>
          <a:noFill/>
        </p:spPr>
        <p:txBody>
          <a:bodyPr wrap="square" rtlCol="0">
            <a:spAutoFit/>
          </a:bodyPr>
          <a:lstStyle/>
          <a:p>
            <a:pPr algn="r"/>
            <a:r>
              <a:rPr lang="en-CA" sz="1000" dirty="0">
                <a:solidFill>
                  <a:schemeClr val="accent1"/>
                </a:solidFill>
              </a:rPr>
              <a:t>Golden section VNS (policy 2)</a:t>
            </a:r>
          </a:p>
          <a:p>
            <a:pPr algn="r"/>
            <a:r>
              <a:rPr lang="en-CA" sz="1000" dirty="0">
                <a:solidFill>
                  <a:schemeClr val="accent1"/>
                </a:solidFill>
              </a:rPr>
              <a:t>Mean Profit: 13,865</a:t>
            </a:r>
          </a:p>
        </p:txBody>
      </p:sp>
      <p:sp>
        <p:nvSpPr>
          <p:cNvPr id="15" name="TextBox 14">
            <a:extLst>
              <a:ext uri="{FF2B5EF4-FFF2-40B4-BE49-F238E27FC236}">
                <a16:creationId xmlns:a16="http://schemas.microsoft.com/office/drawing/2014/main" id="{DAC1DB3D-F7B1-4B8A-A503-9A7E003FE741}"/>
              </a:ext>
            </a:extLst>
          </p:cNvPr>
          <p:cNvSpPr txBox="1"/>
          <p:nvPr/>
        </p:nvSpPr>
        <p:spPr>
          <a:xfrm>
            <a:off x="3715801" y="5092839"/>
            <a:ext cx="1706880" cy="400110"/>
          </a:xfrm>
          <a:prstGeom prst="rect">
            <a:avLst/>
          </a:prstGeom>
          <a:noFill/>
        </p:spPr>
        <p:txBody>
          <a:bodyPr wrap="square" rtlCol="0">
            <a:spAutoFit/>
          </a:bodyPr>
          <a:lstStyle/>
          <a:p>
            <a:r>
              <a:rPr lang="en-CA" sz="1000" dirty="0">
                <a:solidFill>
                  <a:srgbClr val="FF0000"/>
                </a:solidFill>
              </a:rPr>
              <a:t>Golden section VNS (policy 1)</a:t>
            </a:r>
          </a:p>
          <a:p>
            <a:r>
              <a:rPr lang="en-CA" sz="1000" dirty="0">
                <a:solidFill>
                  <a:srgbClr val="FF0000"/>
                </a:solidFill>
              </a:rPr>
              <a:t>Mean Profit: 13,781</a:t>
            </a:r>
          </a:p>
        </p:txBody>
      </p:sp>
      <p:sp>
        <p:nvSpPr>
          <p:cNvPr id="16" name="TextBox 15">
            <a:extLst>
              <a:ext uri="{FF2B5EF4-FFF2-40B4-BE49-F238E27FC236}">
                <a16:creationId xmlns:a16="http://schemas.microsoft.com/office/drawing/2014/main" id="{3C0E9117-EA43-4BB0-B8DA-9E72C874A8C0}"/>
              </a:ext>
            </a:extLst>
          </p:cNvPr>
          <p:cNvSpPr txBox="1"/>
          <p:nvPr/>
        </p:nvSpPr>
        <p:spPr>
          <a:xfrm>
            <a:off x="1515407" y="1622399"/>
            <a:ext cx="1706880" cy="400110"/>
          </a:xfrm>
          <a:prstGeom prst="rect">
            <a:avLst/>
          </a:prstGeom>
          <a:noFill/>
        </p:spPr>
        <p:txBody>
          <a:bodyPr wrap="square" rtlCol="0">
            <a:spAutoFit/>
          </a:bodyPr>
          <a:lstStyle/>
          <a:p>
            <a:r>
              <a:rPr lang="en-CA" sz="1000" dirty="0"/>
              <a:t>Naïve Solution</a:t>
            </a:r>
          </a:p>
          <a:p>
            <a:r>
              <a:rPr lang="en-CA" sz="1000" dirty="0"/>
              <a:t>Mean Profit: 11,419</a:t>
            </a:r>
          </a:p>
        </p:txBody>
      </p:sp>
      <p:sp>
        <p:nvSpPr>
          <p:cNvPr id="17" name="TextBox 16">
            <a:extLst>
              <a:ext uri="{FF2B5EF4-FFF2-40B4-BE49-F238E27FC236}">
                <a16:creationId xmlns:a16="http://schemas.microsoft.com/office/drawing/2014/main" id="{022E4CC2-0710-4AE6-B690-CCF6BCAFB3A6}"/>
              </a:ext>
            </a:extLst>
          </p:cNvPr>
          <p:cNvSpPr txBox="1"/>
          <p:nvPr/>
        </p:nvSpPr>
        <p:spPr>
          <a:xfrm>
            <a:off x="6075982" y="4892784"/>
            <a:ext cx="1706880" cy="400110"/>
          </a:xfrm>
          <a:prstGeom prst="rect">
            <a:avLst/>
          </a:prstGeom>
          <a:noFill/>
        </p:spPr>
        <p:txBody>
          <a:bodyPr wrap="square" rtlCol="0">
            <a:spAutoFit/>
          </a:bodyPr>
          <a:lstStyle/>
          <a:p>
            <a:r>
              <a:rPr lang="en-CA" sz="1000" dirty="0"/>
              <a:t>Greedy Solution</a:t>
            </a:r>
          </a:p>
          <a:p>
            <a:r>
              <a:rPr lang="en-CA" sz="1000" dirty="0"/>
              <a:t>Mean Profit: 12,238</a:t>
            </a:r>
          </a:p>
        </p:txBody>
      </p:sp>
      <p:cxnSp>
        <p:nvCxnSpPr>
          <p:cNvPr id="27" name="Straight Connector 26">
            <a:extLst>
              <a:ext uri="{FF2B5EF4-FFF2-40B4-BE49-F238E27FC236}">
                <a16:creationId xmlns:a16="http://schemas.microsoft.com/office/drawing/2014/main" id="{B92E047F-1276-46CB-ACFB-D8D354D4239B}"/>
              </a:ext>
            </a:extLst>
          </p:cNvPr>
          <p:cNvCxnSpPr/>
          <p:nvPr/>
        </p:nvCxnSpPr>
        <p:spPr>
          <a:xfrm flipV="1">
            <a:off x="3715801" y="1413810"/>
            <a:ext cx="0" cy="3979109"/>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C4ED095-9640-4151-81C1-3FA2E46A7322}"/>
              </a:ext>
            </a:extLst>
          </p:cNvPr>
          <p:cNvCxnSpPr>
            <a:cxnSpLocks/>
          </p:cNvCxnSpPr>
          <p:nvPr/>
        </p:nvCxnSpPr>
        <p:spPr>
          <a:xfrm flipH="1">
            <a:off x="1371601" y="3403366"/>
            <a:ext cx="4724399" cy="0"/>
          </a:xfrm>
          <a:prstGeom prst="line">
            <a:avLst/>
          </a:prstGeom>
          <a:ln w="3175">
            <a:solidFill>
              <a:schemeClr val="bg1">
                <a:lumMod val="75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59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Service and Customer Behavior</a:t>
            </a:r>
          </a:p>
          <a:p>
            <a:pPr lvl="1">
              <a:lnSpc>
                <a:spcPct val="150000"/>
              </a:lnSpc>
            </a:pPr>
            <a:r>
              <a:rPr lang="en-US" sz="2000" dirty="0"/>
              <a:t>Customer Abandonment: customers in the queue may decide to wait or leave (every five minutes) </a:t>
            </a:r>
          </a:p>
          <a:p>
            <a:pPr lvl="1">
              <a:lnSpc>
                <a:spcPct val="150000"/>
              </a:lnSpc>
            </a:pPr>
            <a:endParaRPr lang="en-US" dirty="0"/>
          </a:p>
          <a:p>
            <a:pPr lvl="1">
              <a:lnSpc>
                <a:spcPct val="150000"/>
              </a:lnSpc>
            </a:pPr>
            <a:endParaRPr lang="en-US" dirty="0"/>
          </a:p>
          <a:p>
            <a:pPr lvl="1">
              <a:lnSpc>
                <a:spcPct val="150000"/>
              </a:lnSpc>
            </a:pPr>
            <a:r>
              <a:rPr lang="en-US" sz="2000" dirty="0"/>
              <a:t>duration of a dinner (d)</a:t>
            </a:r>
          </a:p>
          <a:p>
            <a:pPr lvl="2">
              <a:lnSpc>
                <a:spcPct val="150000"/>
              </a:lnSpc>
            </a:pPr>
            <a:r>
              <a:rPr lang="en-US" dirty="0"/>
              <a:t>40 + t ~ </a:t>
            </a:r>
            <a:r>
              <a:rPr lang="en-US" dirty="0" err="1"/>
              <a:t>exp</a:t>
            </a:r>
            <a:r>
              <a:rPr lang="en-US" dirty="0"/>
              <a:t> (0.05) minutes</a:t>
            </a:r>
          </a:p>
          <a:p>
            <a:pPr lvl="1">
              <a:lnSpc>
                <a:spcPct val="150000"/>
              </a:lnSpc>
            </a:pPr>
            <a:r>
              <a:rPr lang="en-US" sz="2000" dirty="0"/>
              <a:t>immediate table availability for the next customer</a:t>
            </a:r>
          </a:p>
          <a:p>
            <a:pPr lvl="1">
              <a:lnSpc>
                <a:spcPct val="150000"/>
              </a:lnSpc>
            </a:pPr>
            <a:r>
              <a:rPr lang="en-US" sz="2000" dirty="0"/>
              <a:t>assumption: adequate staff capability and capacity</a:t>
            </a:r>
          </a:p>
          <a:p>
            <a:pPr lvl="1">
              <a:lnSpc>
                <a:spcPct val="150000"/>
              </a:lnSpc>
            </a:pPr>
            <a:endParaRPr lang="en-US" sz="2000" dirty="0"/>
          </a:p>
        </p:txBody>
      </p:sp>
      <p:pic>
        <p:nvPicPr>
          <p:cNvPr id="7" name="Picture 6">
            <a:extLst>
              <a:ext uri="{FF2B5EF4-FFF2-40B4-BE49-F238E27FC236}">
                <a16:creationId xmlns:a16="http://schemas.microsoft.com/office/drawing/2014/main" id="{68B93479-BE14-CC4D-B300-A11AEDC81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031" y="2339499"/>
            <a:ext cx="8423129" cy="1181752"/>
          </a:xfrm>
          <a:prstGeom prst="rect">
            <a:avLst/>
          </a:prstGeom>
        </p:spPr>
      </p:pic>
    </p:spTree>
    <p:extLst>
      <p:ext uri="{BB962C8B-B14F-4D97-AF65-F5344CB8AC3E}">
        <p14:creationId xmlns:p14="http://schemas.microsoft.com/office/powerpoint/2010/main" val="414288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DC52F-3E84-4376-A880-17A444D0645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
        <p:nvSpPr>
          <p:cNvPr id="9" name="Title 1">
            <a:extLst>
              <a:ext uri="{FF2B5EF4-FFF2-40B4-BE49-F238E27FC236}">
                <a16:creationId xmlns:a16="http://schemas.microsoft.com/office/drawing/2014/main" id="{D8D4F29A-F761-4FDF-9F1D-5964127B29A1}"/>
              </a:ext>
            </a:extLst>
          </p:cNvPr>
          <p:cNvSpPr txBox="1">
            <a:spLocks/>
          </p:cNvSpPr>
          <p:nvPr/>
        </p:nvSpPr>
        <p:spPr>
          <a:xfrm>
            <a:off x="838200" y="365125"/>
            <a:ext cx="10515600" cy="7626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600" dirty="0"/>
              <a:t>Scenario Description (cont.)</a:t>
            </a:r>
            <a:endParaRPr lang="en-US" sz="3600" dirty="0"/>
          </a:p>
        </p:txBody>
      </p:sp>
      <p:sp>
        <p:nvSpPr>
          <p:cNvPr id="6" name="Content Placeholder 2">
            <a:extLst>
              <a:ext uri="{FF2B5EF4-FFF2-40B4-BE49-F238E27FC236}">
                <a16:creationId xmlns:a16="http://schemas.microsoft.com/office/drawing/2014/main" id="{5C9002D8-D4DA-894C-B56B-88798A5976F0}"/>
              </a:ext>
            </a:extLst>
          </p:cNvPr>
          <p:cNvSpPr>
            <a:spLocks noGrp="1"/>
          </p:cNvSpPr>
          <p:nvPr>
            <p:ph idx="1"/>
          </p:nvPr>
        </p:nvSpPr>
        <p:spPr>
          <a:xfrm>
            <a:off x="838200" y="1127760"/>
            <a:ext cx="10515600" cy="5049203"/>
          </a:xfrm>
        </p:spPr>
        <p:txBody>
          <a:bodyPr>
            <a:normAutofit/>
          </a:bodyPr>
          <a:lstStyle/>
          <a:p>
            <a:pPr marL="0" indent="0">
              <a:lnSpc>
                <a:spcPct val="150000"/>
              </a:lnSpc>
              <a:buNone/>
            </a:pPr>
            <a:r>
              <a:rPr lang="en-US" sz="2400" dirty="0"/>
              <a:t>Billing</a:t>
            </a:r>
          </a:p>
          <a:p>
            <a:pPr lvl="1">
              <a:lnSpc>
                <a:spcPct val="150000"/>
              </a:lnSpc>
            </a:pPr>
            <a:r>
              <a:rPr lang="en-US" sz="2000" dirty="0"/>
              <a:t>Bill per person: b</a:t>
            </a:r>
          </a:p>
          <a:p>
            <a:pPr lvl="2">
              <a:lnSpc>
                <a:spcPct val="150000"/>
              </a:lnSpc>
            </a:pPr>
            <a:r>
              <a:rPr lang="en-US" dirty="0"/>
              <a:t>Proportional to the dinner duration (d) –&gt; b = d * r</a:t>
            </a:r>
          </a:p>
          <a:p>
            <a:pPr lvl="1">
              <a:lnSpc>
                <a:spcPct val="150000"/>
              </a:lnSpc>
            </a:pPr>
            <a:r>
              <a:rPr lang="en-US" sz="2000" dirty="0"/>
              <a:t>Customer-specific consumption rate (r)</a:t>
            </a:r>
          </a:p>
          <a:p>
            <a:pPr lvl="2">
              <a:lnSpc>
                <a:spcPct val="150000"/>
              </a:lnSpc>
            </a:pPr>
            <a:r>
              <a:rPr lang="en-US" dirty="0"/>
              <a:t>r ~ </a:t>
            </a:r>
            <a:r>
              <a:rPr lang="en-US" dirty="0" err="1"/>
              <a:t>unif</a:t>
            </a:r>
            <a:r>
              <a:rPr lang="en-US" dirty="0"/>
              <a:t> (0.5, 1.2) –&gt; € / minute</a:t>
            </a:r>
          </a:p>
          <a:p>
            <a:pPr lvl="1">
              <a:lnSpc>
                <a:spcPct val="150000"/>
              </a:lnSpc>
            </a:pPr>
            <a:r>
              <a:rPr lang="en-US" sz="2000" dirty="0"/>
              <a:t>Sharing a table</a:t>
            </a:r>
          </a:p>
          <a:p>
            <a:pPr lvl="2">
              <a:lnSpc>
                <a:spcPct val="150000"/>
              </a:lnSpc>
            </a:pPr>
            <a:r>
              <a:rPr lang="en-US" dirty="0"/>
              <a:t>decreased dinner duration –&gt;</a:t>
            </a:r>
            <a:r>
              <a:rPr lang="en-US" dirty="0">
                <a:sym typeface="Wingdings" pitchFamily="2" charset="2"/>
              </a:rPr>
              <a:t> d’ = d * 0.5 </a:t>
            </a:r>
          </a:p>
          <a:p>
            <a:pPr lvl="2">
              <a:lnSpc>
                <a:spcPct val="150000"/>
              </a:lnSpc>
            </a:pPr>
            <a:r>
              <a:rPr lang="en-US" dirty="0">
                <a:sym typeface="Wingdings" pitchFamily="2" charset="2"/>
              </a:rPr>
              <a:t>decreased consumption rate </a:t>
            </a:r>
            <a:r>
              <a:rPr lang="en-US" dirty="0"/>
              <a:t>–&gt;</a:t>
            </a:r>
            <a:r>
              <a:rPr lang="en-US" dirty="0">
                <a:sym typeface="Wingdings" pitchFamily="2" charset="2"/>
              </a:rPr>
              <a:t> r’ = r * 0.8</a:t>
            </a:r>
            <a:endParaRPr lang="en-US" dirty="0"/>
          </a:p>
          <a:p>
            <a:pPr marL="0" indent="0">
              <a:lnSpc>
                <a:spcPct val="150000"/>
              </a:lnSpc>
              <a:buNone/>
            </a:pPr>
            <a:r>
              <a:rPr lang="en-US" sz="2400" dirty="0"/>
              <a:t>Profit = b * ( # of customers served ) – ( € 0.10 * total operating time)</a:t>
            </a:r>
            <a:endParaRPr lang="en-US" dirty="0"/>
          </a:p>
          <a:p>
            <a:pPr lvl="1">
              <a:lnSpc>
                <a:spcPct val="150000"/>
              </a:lnSpc>
            </a:pPr>
            <a:endParaRPr lang="en-US" sz="2000" dirty="0"/>
          </a:p>
        </p:txBody>
      </p:sp>
    </p:spTree>
    <p:extLst>
      <p:ext uri="{BB962C8B-B14F-4D97-AF65-F5344CB8AC3E}">
        <p14:creationId xmlns:p14="http://schemas.microsoft.com/office/powerpoint/2010/main" val="111443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Problem Description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049203"/>
          </a:xfrm>
        </p:spPr>
        <p:txBody>
          <a:bodyPr/>
          <a:lstStyle/>
          <a:p>
            <a:pPr marL="0" indent="0">
              <a:lnSpc>
                <a:spcPct val="150000"/>
              </a:lnSpc>
              <a:buNone/>
            </a:pPr>
            <a:r>
              <a:rPr lang="en-US" sz="2400" dirty="0"/>
              <a:t>Running a successful business by </a:t>
            </a:r>
          </a:p>
          <a:p>
            <a:pPr lvl="1">
              <a:lnSpc>
                <a:spcPct val="150000"/>
              </a:lnSpc>
            </a:pPr>
            <a:r>
              <a:rPr lang="en-US" sz="2000" dirty="0"/>
              <a:t>Maximizing the total profit of a restaurant</a:t>
            </a:r>
            <a:endParaRPr lang="en-US" dirty="0"/>
          </a:p>
          <a:p>
            <a:pPr marL="0" indent="0">
              <a:lnSpc>
                <a:spcPct val="150000"/>
              </a:lnSpc>
              <a:buNone/>
            </a:pPr>
            <a:r>
              <a:rPr lang="en-US" sz="2400" dirty="0"/>
              <a:t>Decision variables:</a:t>
            </a:r>
          </a:p>
          <a:p>
            <a:pPr lvl="1">
              <a:lnSpc>
                <a:spcPct val="150000"/>
              </a:lnSpc>
            </a:pPr>
            <a:r>
              <a:rPr lang="en-US" sz="2000" dirty="0"/>
              <a:t>Table arrangement (table size and quantity)</a:t>
            </a:r>
          </a:p>
          <a:p>
            <a:pPr lvl="1">
              <a:lnSpc>
                <a:spcPct val="150000"/>
              </a:lnSpc>
            </a:pPr>
            <a:r>
              <a:rPr lang="en-US" sz="2000" dirty="0"/>
              <a:t>Seating policy for arriving customers</a:t>
            </a:r>
          </a:p>
          <a:p>
            <a:pPr marL="0" indent="0">
              <a:lnSpc>
                <a:spcPct val="150000"/>
              </a:lnSpc>
              <a:buNone/>
            </a:pPr>
            <a:r>
              <a:rPr lang="en-US" sz="2400" dirty="0"/>
              <a:t>Evaluation of success</a:t>
            </a:r>
          </a:p>
          <a:p>
            <a:pPr lvl="1">
              <a:lnSpc>
                <a:spcPct val="150000"/>
              </a:lnSpc>
            </a:pPr>
            <a:r>
              <a:rPr lang="en-US" sz="2000" dirty="0"/>
              <a:t>Defined parameters (described in the Simulation part)</a:t>
            </a:r>
          </a:p>
          <a:p>
            <a:pPr lvl="1">
              <a:lnSpc>
                <a:spcPct val="150000"/>
              </a:lnSpc>
            </a:pPr>
            <a:endParaRPr lang="en-US" sz="2000" dirty="0"/>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178496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16BE1-4A9B-4E6A-B1EB-DD40AE40E9F9}"/>
              </a:ext>
            </a:extLst>
          </p:cNvPr>
          <p:cNvSpPr>
            <a:spLocks noGrp="1"/>
          </p:cNvSpPr>
          <p:nvPr>
            <p:ph type="ctrTitle"/>
          </p:nvPr>
        </p:nvSpPr>
        <p:spPr>
          <a:xfrm>
            <a:off x="2370667" y="2187743"/>
            <a:ext cx="5293449" cy="2482515"/>
          </a:xfrm>
        </p:spPr>
        <p:txBody>
          <a:bodyPr anchor="ctr">
            <a:normAutofit/>
          </a:bodyPr>
          <a:lstStyle/>
          <a:p>
            <a:pPr algn="l"/>
            <a:r>
              <a:rPr lang="en-CA" dirty="0"/>
              <a:t>Simulation</a:t>
            </a:r>
            <a:endParaRPr lang="en-US" dirty="0"/>
          </a:p>
        </p:txBody>
      </p:sp>
      <p:pic>
        <p:nvPicPr>
          <p:cNvPr id="21" name="Picture 20">
            <a:extLst>
              <a:ext uri="{FF2B5EF4-FFF2-40B4-BE49-F238E27FC236}">
                <a16:creationId xmlns:a16="http://schemas.microsoft.com/office/drawing/2014/main" id="{42C85B27-11F7-44C3-880A-3D4700405CB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pic>
        <p:nvPicPr>
          <p:cNvPr id="8" name="Picture 7">
            <a:extLst>
              <a:ext uri="{FF2B5EF4-FFF2-40B4-BE49-F238E27FC236}">
                <a16:creationId xmlns:a16="http://schemas.microsoft.com/office/drawing/2014/main" id="{B0659A20-1919-9042-A9D7-91BAD71914DB}"/>
              </a:ext>
            </a:extLst>
          </p:cNvPr>
          <p:cNvPicPr>
            <a:picLocks noChangeAspect="1"/>
          </p:cNvPicPr>
          <p:nvPr/>
        </p:nvPicPr>
        <p:blipFill rotWithShape="1">
          <a:blip r:embed="rId3">
            <a:extLst>
              <a:ext uri="{28A0092B-C50C-407E-A947-70E740481C1C}">
                <a14:useLocalDpi xmlns:a14="http://schemas.microsoft.com/office/drawing/2010/main" val="0"/>
              </a:ext>
            </a:extLst>
          </a:blip>
          <a:srcRect r="11435"/>
          <a:stretch/>
        </p:blipFill>
        <p:spPr>
          <a:xfrm>
            <a:off x="608623" y="2571750"/>
            <a:ext cx="1578738" cy="1757745"/>
          </a:xfrm>
          <a:prstGeom prst="rect">
            <a:avLst/>
          </a:prstGeom>
        </p:spPr>
      </p:pic>
    </p:spTree>
    <p:extLst>
      <p:ext uri="{BB962C8B-B14F-4D97-AF65-F5344CB8AC3E}">
        <p14:creationId xmlns:p14="http://schemas.microsoft.com/office/powerpoint/2010/main" val="13908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fontScale="92500" lnSpcReduction="10000"/>
          </a:bodyPr>
          <a:lstStyle/>
          <a:p>
            <a:pPr marL="0" indent="0">
              <a:lnSpc>
                <a:spcPct val="150000"/>
              </a:lnSpc>
              <a:buNone/>
            </a:pPr>
            <a:r>
              <a:rPr lang="en-US" sz="2400" dirty="0"/>
              <a:t>Running a simulation of a scenario</a:t>
            </a:r>
          </a:p>
          <a:p>
            <a:pPr lvl="1">
              <a:lnSpc>
                <a:spcPct val="150000"/>
              </a:lnSpc>
            </a:pPr>
            <a:r>
              <a:rPr lang="en-US" sz="2000" dirty="0"/>
              <a:t>Input parameters described in the previous section</a:t>
            </a:r>
          </a:p>
          <a:p>
            <a:pPr lvl="1">
              <a:lnSpc>
                <a:spcPct val="150000"/>
              </a:lnSpc>
            </a:pPr>
            <a:r>
              <a:rPr lang="en-US" sz="2000" dirty="0"/>
              <a:t>Different scenarios for varying table arrangement and seating policy</a:t>
            </a:r>
          </a:p>
          <a:p>
            <a:pPr marL="0" indent="0">
              <a:lnSpc>
                <a:spcPct val="150000"/>
              </a:lnSpc>
              <a:buNone/>
            </a:pPr>
            <a:r>
              <a:rPr lang="en-US" sz="2400" dirty="0"/>
              <a:t>State(s)</a:t>
            </a:r>
          </a:p>
          <a:p>
            <a:pPr lvl="1">
              <a:lnSpc>
                <a:spcPct val="150000"/>
              </a:lnSpc>
            </a:pPr>
            <a:r>
              <a:rPr lang="en-US" sz="2000" dirty="0"/>
              <a:t>Time / # of customers in the system</a:t>
            </a:r>
          </a:p>
          <a:p>
            <a:pPr marL="0" indent="0">
              <a:lnSpc>
                <a:spcPct val="150000"/>
              </a:lnSpc>
              <a:buNone/>
            </a:pPr>
            <a:r>
              <a:rPr lang="en-US" sz="2400" dirty="0"/>
              <a:t>Indicators</a:t>
            </a:r>
          </a:p>
          <a:p>
            <a:pPr lvl="1">
              <a:lnSpc>
                <a:spcPct val="150000"/>
              </a:lnSpc>
            </a:pPr>
            <a:r>
              <a:rPr lang="en-US" sz="2000" dirty="0"/>
              <a:t>Profit </a:t>
            </a:r>
          </a:p>
          <a:p>
            <a:pPr lvl="1">
              <a:lnSpc>
                <a:spcPct val="150000"/>
              </a:lnSpc>
            </a:pPr>
            <a:r>
              <a:rPr lang="en-US" sz="2000" dirty="0"/>
              <a:t># of admissions</a:t>
            </a:r>
          </a:p>
          <a:p>
            <a:pPr lvl="1">
              <a:lnSpc>
                <a:spcPct val="150000"/>
              </a:lnSpc>
            </a:pPr>
            <a:r>
              <a:rPr lang="en-US" sz="2000" dirty="0"/>
              <a:t># of abandonments</a:t>
            </a:r>
          </a:p>
          <a:p>
            <a:pPr lvl="1">
              <a:lnSpc>
                <a:spcPct val="150000"/>
              </a:lnSpc>
            </a:pPr>
            <a:r>
              <a:rPr lang="en-US" sz="2000" dirty="0"/>
              <a:t>Max queue length</a:t>
            </a:r>
          </a:p>
          <a:p>
            <a:pPr lvl="1">
              <a:lnSpc>
                <a:spcPct val="150000"/>
              </a:lnSpc>
            </a:pPr>
            <a:r>
              <a:rPr lang="en-US" sz="2000" dirty="0"/>
              <a:t>…</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428537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DC527-3CB8-43EA-A5BB-E295D215139A}"/>
              </a:ext>
            </a:extLst>
          </p:cNvPr>
          <p:cNvSpPr>
            <a:spLocks noGrp="1"/>
          </p:cNvSpPr>
          <p:nvPr>
            <p:ph type="title"/>
          </p:nvPr>
        </p:nvSpPr>
        <p:spPr>
          <a:xfrm>
            <a:off x="838200" y="365125"/>
            <a:ext cx="10515600" cy="762635"/>
          </a:xfrm>
        </p:spPr>
        <p:txBody>
          <a:bodyPr>
            <a:normAutofit/>
          </a:bodyPr>
          <a:lstStyle/>
          <a:p>
            <a:r>
              <a:rPr lang="en-CA" sz="3600" dirty="0"/>
              <a:t>Discrete Event Simulation (cont.)</a:t>
            </a:r>
            <a:endParaRPr lang="en-US" sz="3600" dirty="0"/>
          </a:p>
        </p:txBody>
      </p:sp>
      <p:sp>
        <p:nvSpPr>
          <p:cNvPr id="3" name="Content Placeholder 2">
            <a:extLst>
              <a:ext uri="{FF2B5EF4-FFF2-40B4-BE49-F238E27FC236}">
                <a16:creationId xmlns:a16="http://schemas.microsoft.com/office/drawing/2014/main" id="{C24F306F-1780-4BF1-86EA-0F38AFC191AC}"/>
              </a:ext>
            </a:extLst>
          </p:cNvPr>
          <p:cNvSpPr>
            <a:spLocks noGrp="1"/>
          </p:cNvSpPr>
          <p:nvPr>
            <p:ph idx="1"/>
          </p:nvPr>
        </p:nvSpPr>
        <p:spPr>
          <a:xfrm>
            <a:off x="838200" y="1127760"/>
            <a:ext cx="10515600" cy="5540669"/>
          </a:xfrm>
        </p:spPr>
        <p:txBody>
          <a:bodyPr>
            <a:normAutofit/>
          </a:bodyPr>
          <a:lstStyle/>
          <a:p>
            <a:pPr marL="0" indent="0">
              <a:lnSpc>
                <a:spcPct val="150000"/>
              </a:lnSpc>
              <a:buNone/>
            </a:pPr>
            <a:r>
              <a:rPr lang="en-US" sz="2400" dirty="0"/>
              <a:t>Events</a:t>
            </a:r>
          </a:p>
          <a:p>
            <a:pPr lvl="1">
              <a:lnSpc>
                <a:spcPct val="150000"/>
              </a:lnSpc>
            </a:pPr>
            <a:r>
              <a:rPr lang="en-US" sz="2000" dirty="0"/>
              <a:t>Events that occur at time “t”</a:t>
            </a:r>
          </a:p>
          <a:p>
            <a:pPr marL="1371600" lvl="2" indent="-457200">
              <a:lnSpc>
                <a:spcPct val="150000"/>
              </a:lnSpc>
              <a:buFont typeface="+mj-lt"/>
              <a:buAutoNum type="arabicParenR"/>
            </a:pPr>
            <a:r>
              <a:rPr lang="en-US" dirty="0"/>
              <a:t>Arrival </a:t>
            </a:r>
          </a:p>
          <a:p>
            <a:pPr lvl="3">
              <a:lnSpc>
                <a:spcPct val="150000"/>
              </a:lnSpc>
            </a:pPr>
            <a:r>
              <a:rPr lang="en-US" dirty="0"/>
              <a:t>always the first event </a:t>
            </a:r>
          </a:p>
          <a:p>
            <a:pPr marL="1371600" lvl="2" indent="-457200">
              <a:lnSpc>
                <a:spcPct val="150000"/>
              </a:lnSpc>
              <a:buFont typeface="+mj-lt"/>
              <a:buAutoNum type="arabicParenR"/>
            </a:pPr>
            <a:r>
              <a:rPr lang="en-US" dirty="0"/>
              <a:t>Dinner Duration</a:t>
            </a:r>
          </a:p>
          <a:p>
            <a:pPr lvl="3">
              <a:lnSpc>
                <a:spcPct val="150000"/>
              </a:lnSpc>
            </a:pPr>
            <a:r>
              <a:rPr lang="en-US" dirty="0"/>
              <a:t>refers to being served</a:t>
            </a:r>
          </a:p>
          <a:p>
            <a:pPr marL="1371600" lvl="2" indent="-457200">
              <a:lnSpc>
                <a:spcPct val="150000"/>
              </a:lnSpc>
              <a:buFont typeface="+mj-lt"/>
              <a:buAutoNum type="arabicParenR"/>
            </a:pPr>
            <a:r>
              <a:rPr lang="en-US" dirty="0"/>
              <a:t>Abandonment</a:t>
            </a:r>
          </a:p>
          <a:p>
            <a:pPr lvl="3">
              <a:lnSpc>
                <a:spcPct val="150000"/>
              </a:lnSpc>
            </a:pPr>
            <a:r>
              <a:rPr lang="en-US" dirty="0"/>
              <a:t>A customer leaves the system</a:t>
            </a:r>
          </a:p>
          <a:p>
            <a:pPr marL="1371600" lvl="2" indent="-457200">
              <a:lnSpc>
                <a:spcPct val="150000"/>
              </a:lnSpc>
              <a:buFont typeface="+mj-lt"/>
              <a:buAutoNum type="arabicParenR"/>
            </a:pPr>
            <a:r>
              <a:rPr lang="en-US" dirty="0"/>
              <a:t>Simulation End</a:t>
            </a:r>
          </a:p>
          <a:p>
            <a:pPr lvl="1">
              <a:lnSpc>
                <a:spcPct val="150000"/>
              </a:lnSpc>
            </a:pPr>
            <a:endParaRPr lang="en-US" sz="2000" dirty="0"/>
          </a:p>
        </p:txBody>
      </p:sp>
      <p:pic>
        <p:nvPicPr>
          <p:cNvPr id="4" name="Picture 3">
            <a:extLst>
              <a:ext uri="{FF2B5EF4-FFF2-40B4-BE49-F238E27FC236}">
                <a16:creationId xmlns:a16="http://schemas.microsoft.com/office/drawing/2014/main" id="{F2317F70-2F7D-44FF-9959-4CBB4081A7F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916160" y="365125"/>
            <a:ext cx="1437640" cy="418937"/>
          </a:xfrm>
          <a:prstGeom prst="rect">
            <a:avLst/>
          </a:prstGeom>
        </p:spPr>
      </p:pic>
    </p:spTree>
    <p:extLst>
      <p:ext uri="{BB962C8B-B14F-4D97-AF65-F5344CB8AC3E}">
        <p14:creationId xmlns:p14="http://schemas.microsoft.com/office/powerpoint/2010/main" val="3830576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1124</TotalTime>
  <Words>1811</Words>
  <Application>Microsoft Macintosh PowerPoint</Application>
  <PresentationFormat>Widescreen</PresentationFormat>
  <Paragraphs>422</Paragraphs>
  <Slides>39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Wingdings</vt:lpstr>
      <vt:lpstr>Office Theme</vt:lpstr>
      <vt:lpstr>Restaurant Design</vt:lpstr>
      <vt:lpstr>PowerPoint Presentation</vt:lpstr>
      <vt:lpstr>PowerPoint Presentation</vt:lpstr>
      <vt:lpstr>PowerPoint Presentation</vt:lpstr>
      <vt:lpstr>PowerPoint Presentation</vt:lpstr>
      <vt:lpstr>Problem Description</vt:lpstr>
      <vt:lpstr>Simulation</vt:lpstr>
      <vt:lpstr>Discrete Event Simulation</vt:lpstr>
      <vt:lpstr>Discrete Event Simulation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PowerPoint Presentation</vt:lpstr>
      <vt:lpstr>PowerPoint Presentation</vt:lpstr>
      <vt:lpstr>PowerPoint Presentation</vt:lpstr>
      <vt:lpstr>PowerPoint Presentation</vt:lpstr>
      <vt:lpstr>PowerPoint Presentation</vt:lpstr>
      <vt:lpstr>PowerPoint Presentation</vt:lpstr>
      <vt:lpstr>Golden Section Method</vt:lpstr>
      <vt:lpstr>Golden Section Method</vt:lpstr>
      <vt:lpstr>Golden Section Method</vt:lpstr>
      <vt:lpstr>Golden Section Method</vt:lpstr>
      <vt:lpstr>Golden Section Method</vt:lpstr>
      <vt:lpstr>Golden Section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Design</dc:title>
  <dc:creator>Park Jangwon</dc:creator>
  <cp:lastModifiedBy>Microsoft Office User</cp:lastModifiedBy>
  <cp:revision>111</cp:revision>
  <dcterms:created xsi:type="dcterms:W3CDTF">2019-05-21T13:32:52Z</dcterms:created>
  <dcterms:modified xsi:type="dcterms:W3CDTF">2019-05-28T09:46:11Z</dcterms:modified>
</cp:coreProperties>
</file>