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97" r:id="rId16"/>
    <p:sldId id="258" r:id="rId17"/>
    <p:sldId id="282" r:id="rId18"/>
    <p:sldId id="290" r:id="rId19"/>
    <p:sldId id="291" r:id="rId20"/>
    <p:sldId id="273" r:id="rId21"/>
    <p:sldId id="261" r:id="rId22"/>
    <p:sldId id="264" r:id="rId23"/>
    <p:sldId id="266" r:id="rId24"/>
    <p:sldId id="267" r:id="rId25"/>
    <p:sldId id="268" r:id="rId26"/>
    <p:sldId id="270" r:id="rId27"/>
    <p:sldId id="276" r:id="rId28"/>
    <p:sldId id="272" r:id="rId29"/>
    <p:sldId id="277" r:id="rId30"/>
    <p:sldId id="278" r:id="rId31"/>
    <p:sldId id="279" r:id="rId32"/>
    <p:sldId id="280" r:id="rId33"/>
    <p:sldId id="281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231" y="2980415"/>
            <a:ext cx="4046880" cy="27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29" y="2980415"/>
            <a:ext cx="4046882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49" y="2980415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Size of the neighborhood grows non-linearly. Example: </a:t>
            </a:r>
            <a:r>
              <a:rPr lang="en-CA" sz="2400" dirty="0">
                <a:solidFill>
                  <a:schemeClr val="accent2"/>
                </a:solidFill>
              </a:rPr>
              <a:t>“adding tables”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2937A0-38F1-466F-9280-112CBEE2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140"/>
            <a:ext cx="5808980" cy="4356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CA527-BFF0-4D51-889E-120C295EFCA8}"/>
              </a:ext>
            </a:extLst>
          </p:cNvPr>
          <p:cNvSpPr txBox="1"/>
          <p:nvPr/>
        </p:nvSpPr>
        <p:spPr>
          <a:xfrm>
            <a:off x="6553200" y="2387600"/>
            <a:ext cx="4800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baseline="-25000" dirty="0"/>
              <a:t> </a:t>
            </a:r>
            <a:r>
              <a:rPr lang="en-CA" sz="2400" b="1" baseline="-25000" dirty="0">
                <a:solidFill>
                  <a:schemeClr val="accent2"/>
                </a:solidFill>
              </a:rPr>
              <a:t>4</a:t>
            </a:r>
            <a:r>
              <a:rPr lang="en-US" sz="2400" b="1" baseline="-25000" dirty="0">
                <a:solidFill>
                  <a:schemeClr val="accent2"/>
                </a:solidFill>
              </a:rPr>
              <a:t>+</a:t>
            </a:r>
            <a:r>
              <a:rPr lang="en-US" sz="2400" b="1" i="1" baseline="-25000" dirty="0">
                <a:solidFill>
                  <a:schemeClr val="accent2"/>
                </a:solidFill>
              </a:rPr>
              <a:t>n</a:t>
            </a:r>
            <a:r>
              <a:rPr lang="en-US" sz="2400" b="1" baseline="-25000" dirty="0">
                <a:solidFill>
                  <a:schemeClr val="accent2"/>
                </a:solidFill>
              </a:rPr>
              <a:t>-1</a:t>
            </a:r>
            <a:r>
              <a:rPr lang="en-US" sz="2400" b="1" dirty="0">
                <a:solidFill>
                  <a:schemeClr val="accent2"/>
                </a:solidFill>
              </a:rPr>
              <a:t>C</a:t>
            </a:r>
            <a:r>
              <a:rPr lang="en-US" sz="2400" b="1" i="1" baseline="-25000" dirty="0">
                <a:solidFill>
                  <a:schemeClr val="accent2"/>
                </a:solidFill>
              </a:rPr>
              <a:t>n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dirty="0"/>
              <a:t>where </a:t>
            </a:r>
            <a:r>
              <a:rPr lang="en-US" sz="2400" i="1" dirty="0">
                <a:solidFill>
                  <a:schemeClr val="accent2"/>
                </a:solidFill>
              </a:rPr>
              <a:t>n</a:t>
            </a:r>
            <a:r>
              <a:rPr lang="en-US" sz="2400" dirty="0"/>
              <a:t> = number of tables to add </a:t>
            </a:r>
          </a:p>
          <a:p>
            <a:endParaRPr lang="en-CA" sz="2400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Increasingly more costly to check a sufficiently large number of neighbors.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Limiting the neighborhood size will likely lead to suboptimal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43C9459-252D-4B19-93F8-E55C0426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27760"/>
            <a:ext cx="10901680" cy="5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B68B-D97E-441C-81CD-2BA0E53C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3290"/>
            <a:ext cx="11353800" cy="54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5CB1BE-2568-4D36-962B-9B304C3A7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7760"/>
            <a:ext cx="6733117" cy="50498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D9B4B6-A2F7-429A-BC0B-C80004A4CE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Results: Summary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F444F-7D72-45B9-BB78-AA2CC751C41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F1022-4AE4-4B9F-9984-6EF8E1CA80CC}"/>
              </a:ext>
            </a:extLst>
          </p:cNvPr>
          <p:cNvSpPr txBox="1"/>
          <p:nvPr/>
        </p:nvSpPr>
        <p:spPr>
          <a:xfrm>
            <a:off x="7571317" y="1127760"/>
            <a:ext cx="378248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Our solution as a way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Prevent customers from leaving our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dirty="0"/>
              <a:t>But not increase the average number of occasions of sharing tables significantly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Naïve solution: </a:t>
            </a:r>
            <a:r>
              <a:rPr lang="en-CA" sz="1600" b="1" dirty="0">
                <a:solidFill>
                  <a:schemeClr val="accent2"/>
                </a:solidFill>
              </a:rPr>
              <a:t>6.5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Greedy solution: </a:t>
            </a:r>
            <a:r>
              <a:rPr lang="en-CA" sz="1600" b="1" dirty="0">
                <a:solidFill>
                  <a:schemeClr val="accent2"/>
                </a:solidFill>
              </a:rPr>
              <a:t>1.1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Golden section VNS (policy 1): </a:t>
            </a:r>
            <a:r>
              <a:rPr lang="en-CA" sz="1600" b="1" dirty="0">
                <a:solidFill>
                  <a:schemeClr val="accent2"/>
                </a:solidFill>
              </a:rPr>
              <a:t>1.1</a:t>
            </a:r>
          </a:p>
          <a:p>
            <a:r>
              <a:rPr lang="en-CA" sz="1600" dirty="0">
                <a:solidFill>
                  <a:schemeClr val="accent2"/>
                </a:solidFill>
              </a:rPr>
              <a:t>	Golden section VNS (policy 2): </a:t>
            </a:r>
            <a:r>
              <a:rPr lang="en-CA" sz="1600" b="1" dirty="0">
                <a:solidFill>
                  <a:schemeClr val="accent2"/>
                </a:solidFill>
              </a:rPr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38410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1200</Words>
  <Application>Microsoft Office PowerPoint</Application>
  <PresentationFormat>Widescreen</PresentationFormat>
  <Paragraphs>271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96</cp:revision>
  <dcterms:created xsi:type="dcterms:W3CDTF">2019-05-21T13:32:52Z</dcterms:created>
  <dcterms:modified xsi:type="dcterms:W3CDTF">2019-05-27T12:25:50Z</dcterms:modified>
</cp:coreProperties>
</file>