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7" r:id="rId20"/>
    <p:sldId id="279" r:id="rId21"/>
    <p:sldId id="280" r:id="rId22"/>
    <p:sldId id="281" r:id="rId23"/>
    <p:sldId id="286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FABF-3CA8-4256-B73B-5FC3FF2A737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F833-88C4-40B3-BCFA-FEFB1132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F833-88C4-40B3-BCFA-FEFB1132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813-723D-4E4E-B223-A26BAB9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B8D-5BC3-4848-81A6-3DE119A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1DDA-9BD4-4721-8078-85561E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FC7-7507-41F5-BFF2-ED73A0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AFB1-0158-4698-A9DD-C0C733A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9A6-B312-4289-AF16-2FE0B57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6958-5B59-4001-A1D2-322CDFF8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8D23-6967-49B9-808C-60FC9C6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FD2B-EB72-4437-89CE-FBD9287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203-47B0-4D6F-B91B-DAD4CE5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4628-2635-4E49-AD73-2F4C6E2E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ED6D-1D3D-4192-B753-158C439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722D-BCA1-4119-BC25-D9465081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216-8DC4-47C7-B1C6-99949BA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218-A127-4BCC-9470-BE1491C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22-E61B-41CA-ABE3-673C705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1C28-21CF-42F9-9C56-D6FB077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8679-3888-481B-9A1A-8F50D33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F0C-7EA3-4662-8DBC-FA5A97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76E9-41D8-469D-A60D-1F6241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449-388C-42D0-9C82-AFB3A7AA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446-ACE3-47F1-A0A2-5E90849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C9C5-413F-4986-B3DA-0DE484D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2B6-3B70-4760-BF9B-3ABD771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1FD-E8BB-473C-AC8E-FB0036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A7C-0442-4C17-B68E-764FBB4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CE78-A3A2-4235-8E33-EF0BA383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4494-079B-4120-9180-2B4177AC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080C-D1E9-45D6-887C-BB9DA1D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8E77-DAFC-4229-A88C-5029310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53-C450-445E-8B77-CFA802C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8D0-812A-48D9-AE78-2EA66AC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3E73-86F3-4369-A7BD-F77BA4C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1BE1-8BE3-4422-94EB-C17151CB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F61A-3A12-4C3A-8B47-B579A74D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7B559-6F46-4A3D-BA8A-1C3D6C91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35B3-E4C1-4D2F-B9CB-95CE228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6AED-DD4B-41A8-B4BF-AB5FBB9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250F-DC85-426E-AD91-EF279CA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870-2652-47B1-94A8-01F858E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9409-0B57-4603-9469-AA2594C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B60C-40D0-49D6-9EEE-49D65BA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688-5808-4461-AB1D-66FB8F9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C45B-1F6B-45F5-8BDD-5136117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2636-6629-4153-B6CC-075C26A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FDDC-52BB-4EA6-A80E-3777F81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BEB-BA5E-46F6-B8CE-8D4EB3A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ECF-B1C4-438B-A947-CA52CB55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F2D1-9E39-4E66-9DE9-95E4BAFE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7407-42DD-4775-8A4A-C5471DB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07D-A985-4D2F-BC64-F4A3B23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C528-723E-46FF-9029-9C40C0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3E3-1E6C-469C-A9EE-B641B11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D6A19-C096-4F2D-B30F-9B3FF063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05D-7ABE-4350-88C3-C621694C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47F8-693B-4424-BB89-F918FC00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67C9-0315-41AC-A842-DA2869E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4FE-74D8-4875-BE52-C7CF626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40BA-B6C3-469F-BD85-9F10D35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B7DE-E3E5-44E2-B888-9BD0D98B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1C5-D009-48AE-84D7-0C3FA00C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606C-7E03-4216-B317-9143B9B299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54A-A9EC-48A8-B570-2687382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E4B9-78F8-4FAE-8D5C-BC41EAB9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CE5-C863-41F9-B2C5-44E61AF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6FA-A599-4155-B8E3-291C67C5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= 5</a:t>
            </a:r>
          </a:p>
          <a:p>
            <a:r>
              <a:rPr lang="en-CA" dirty="0"/>
              <a:t>J = 10</a:t>
            </a:r>
          </a:p>
          <a:p>
            <a:r>
              <a:rPr lang="en-CA" dirty="0" err="1"/>
              <a:t>nS</a:t>
            </a:r>
            <a:r>
              <a:rPr lang="en-CA" dirty="0"/>
              <a:t> = 1000</a:t>
            </a:r>
          </a:p>
          <a:p>
            <a:r>
              <a:rPr lang="en-CA" dirty="0"/>
              <a:t>After clustering, exclude subproblems from each cluster that did not generate a violated cut.</a:t>
            </a:r>
          </a:p>
          <a:p>
            <a:r>
              <a:rPr lang="en-CA" dirty="0"/>
              <a:t>Among remaining subproblems in each cluster, select one cut.</a:t>
            </a:r>
          </a:p>
        </p:txBody>
      </p:sp>
    </p:spTree>
    <p:extLst>
      <p:ext uri="{BB962C8B-B14F-4D97-AF65-F5344CB8AC3E}">
        <p14:creationId xmlns:p14="http://schemas.microsoft.com/office/powerpoint/2010/main" val="72554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82B-14BC-450E-8C27-262C0658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= 5</a:t>
            </a:r>
          </a:p>
          <a:p>
            <a:r>
              <a:rPr lang="en-US" dirty="0"/>
              <a:t>J = 10</a:t>
            </a:r>
          </a:p>
          <a:p>
            <a:r>
              <a:rPr lang="en-US" b="1" dirty="0" err="1"/>
              <a:t>nS</a:t>
            </a:r>
            <a:r>
              <a:rPr lang="en-US" b="1" dirty="0"/>
              <a:t> = 5000</a:t>
            </a:r>
          </a:p>
          <a:p>
            <a:r>
              <a:rPr lang="en-US" dirty="0" err="1"/>
              <a:t>SingleCut</a:t>
            </a:r>
            <a:r>
              <a:rPr lang="en-US" dirty="0"/>
              <a:t> 5-trial average: 54.21 s</a:t>
            </a:r>
          </a:p>
          <a:p>
            <a:r>
              <a:rPr lang="en-US" dirty="0" err="1"/>
              <a:t>ClusterSub</a:t>
            </a:r>
            <a:r>
              <a:rPr lang="en-US" dirty="0"/>
              <a:t> 5-trial average: 51.01 s (eps=0.5, </a:t>
            </a:r>
            <a:r>
              <a:rPr lang="en-US" dirty="0" err="1"/>
              <a:t>min_samples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Number of clusters = ~140 (a giant cluster and many individual subproblems)</a:t>
            </a:r>
          </a:p>
          <a:p>
            <a:r>
              <a:rPr lang="en-US" dirty="0" err="1"/>
              <a:t>Min_samples</a:t>
            </a:r>
            <a:r>
              <a:rPr lang="en-US" dirty="0"/>
              <a:t> = 3 seems to work well generally.</a:t>
            </a:r>
          </a:p>
          <a:p>
            <a:r>
              <a:rPr lang="en-US" dirty="0"/>
              <a:t>Epsilon needs to be adapted to problem 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of thumb?: </a:t>
            </a:r>
            <a:r>
              <a:rPr lang="en-US" dirty="0"/>
              <a:t>Fix </a:t>
            </a:r>
            <a:r>
              <a:rPr lang="en-US" dirty="0" err="1"/>
              <a:t>min_samples</a:t>
            </a:r>
            <a:r>
              <a:rPr lang="en-US" dirty="0"/>
              <a:t> to 3 and find the first epsilon (starting from 2.0 and going to 0.1) which produces number of clusters &gt;= sqrt(</a:t>
            </a:r>
            <a:r>
              <a:rPr lang="en-US" dirty="0" err="1"/>
              <a:t>nS</a:t>
            </a:r>
            <a:r>
              <a:rPr lang="en-US" dirty="0"/>
              <a:t>). </a:t>
            </a:r>
            <a:r>
              <a:rPr lang="en-US" b="1" dirty="0"/>
              <a:t>Then take the “previous” epsilon.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produces 1 &lt; # clusters &lt; sqrt(</a:t>
            </a:r>
            <a:r>
              <a:rPr lang="en-US" dirty="0" err="1"/>
              <a:t>nS</a:t>
            </a:r>
            <a:r>
              <a:rPr lang="en-US" dirty="0"/>
              <a:t>), but closer to 1.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~11s vs. </a:t>
            </a:r>
            <a:r>
              <a:rPr lang="en-US" dirty="0" err="1"/>
              <a:t>ClusterSub</a:t>
            </a:r>
            <a:r>
              <a:rPr lang="en-US" dirty="0"/>
              <a:t> ~9s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=5000: </a:t>
            </a:r>
            <a:r>
              <a:rPr lang="en-US" dirty="0" err="1"/>
              <a:t>SingleCut</a:t>
            </a:r>
            <a:r>
              <a:rPr lang="en-US" dirty="0"/>
              <a:t> ~54s vs. </a:t>
            </a:r>
            <a:r>
              <a:rPr lang="en-US" dirty="0" err="1"/>
              <a:t>ClusterSub</a:t>
            </a:r>
            <a:r>
              <a:rPr lang="en-US" dirty="0"/>
              <a:t> ~51s</a:t>
            </a:r>
          </a:p>
          <a:p>
            <a:r>
              <a:rPr lang="en-US" dirty="0"/>
              <a:t>I=10, J=15,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~272s vs. </a:t>
            </a:r>
            <a:r>
              <a:rPr lang="en-US" dirty="0">
                <a:solidFill>
                  <a:srgbClr val="FF0000"/>
                </a:solidFill>
              </a:rPr>
              <a:t>~361s</a:t>
            </a:r>
          </a:p>
          <a:p>
            <a:pPr lvl="1"/>
            <a:r>
              <a:rPr lang="en-US" dirty="0"/>
              <a:t>three-trial average</a:t>
            </a:r>
          </a:p>
        </p:txBody>
      </p:sp>
    </p:spTree>
    <p:extLst>
      <p:ext uri="{BB962C8B-B14F-4D97-AF65-F5344CB8AC3E}">
        <p14:creationId xmlns:p14="http://schemas.microsoft.com/office/powerpoint/2010/main" val="248368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dual solutions and objective values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2D33-37D3-4F03-9740-9A2AAD85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74" y="2574346"/>
            <a:ext cx="9641651" cy="2291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33F79-C0F2-46B3-8659-2A517D8F2CA8}"/>
              </a:ext>
            </a:extLst>
          </p:cNvPr>
          <p:cNvSpPr/>
          <p:nvPr/>
        </p:nvSpPr>
        <p:spPr>
          <a:xfrm>
            <a:off x="1077686" y="3224893"/>
            <a:ext cx="9944100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~57s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>
                <a:solidFill>
                  <a:srgbClr val="FF0000"/>
                </a:solidFill>
              </a:rPr>
              <a:t>~382s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8890-AE2B-4180-A9A8-F7B34B34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248449"/>
            <a:ext cx="7382905" cy="17528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729E7-145B-4D43-8396-B05CE57CF573}"/>
              </a:ext>
            </a:extLst>
          </p:cNvPr>
          <p:cNvSpPr/>
          <p:nvPr/>
        </p:nvSpPr>
        <p:spPr>
          <a:xfrm>
            <a:off x="2277836" y="2743200"/>
            <a:ext cx="7617278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objective values only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AD55-796C-45AE-9FBB-890758F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A648-A930-4FEA-91D1-774F4BDA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I=5, J=10, S=1000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DEBA-16F8-4E8A-99CD-0E88A5BC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71481"/>
            <a:ext cx="7668695" cy="34866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A1FC4-7A5D-4173-B982-533F1BE816F3}"/>
              </a:ext>
            </a:extLst>
          </p:cNvPr>
          <p:cNvSpPr/>
          <p:nvPr/>
        </p:nvSpPr>
        <p:spPr>
          <a:xfrm>
            <a:off x="2106386" y="4098471"/>
            <a:ext cx="7927521" cy="66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EA3BB-69C7-4EC0-9441-2B4CDA99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286555"/>
            <a:ext cx="7592485" cy="171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296"/>
          </a:xfrm>
        </p:spPr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~52s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 err="1"/>
              <a:t>ClusterCut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~262s</a:t>
            </a:r>
          </a:p>
          <a:p>
            <a:pPr lvl="1"/>
            <a:r>
              <a:rPr lang="en-US" sz="2000" dirty="0"/>
              <a:t>Averaged from three trials</a:t>
            </a:r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=2500: </a:t>
            </a:r>
            <a:r>
              <a:rPr lang="en-US" sz="2400" dirty="0" err="1"/>
              <a:t>SIngleCut</a:t>
            </a:r>
            <a:r>
              <a:rPr lang="en-US" sz="2400" dirty="0"/>
              <a:t> ~617s vs. </a:t>
            </a:r>
            <a:r>
              <a:rPr lang="en-US" sz="2400" dirty="0" err="1"/>
              <a:t>ClusterCut</a:t>
            </a:r>
            <a:r>
              <a:rPr lang="en-US" sz="2400" dirty="0"/>
              <a:t> ~674s</a:t>
            </a:r>
          </a:p>
          <a:p>
            <a:r>
              <a:rPr lang="en-US" sz="2400" dirty="0"/>
              <a:t>Conclusions:</a:t>
            </a:r>
          </a:p>
          <a:p>
            <a:pPr lvl="1"/>
            <a:r>
              <a:rPr lang="en-US" sz="2000" dirty="0"/>
              <a:t>Adaptive clustering on objective values only seems to work best</a:t>
            </a:r>
          </a:p>
          <a:p>
            <a:pPr lvl="1"/>
            <a:r>
              <a:rPr lang="en-US" sz="2000" dirty="0"/>
              <a:t>eps=0.03 and </a:t>
            </a:r>
            <a:r>
              <a:rPr lang="en-US" sz="2000" dirty="0" err="1"/>
              <a:t>min_samples</a:t>
            </a:r>
            <a:r>
              <a:rPr lang="en-US" sz="2000" dirty="0"/>
              <a:t> = 3 seem to work ok in general.</a:t>
            </a:r>
          </a:p>
        </p:txBody>
      </p:sp>
    </p:spTree>
    <p:extLst>
      <p:ext uri="{BB962C8B-B14F-4D97-AF65-F5344CB8AC3E}">
        <p14:creationId xmlns:p14="http://schemas.microsoft.com/office/powerpoint/2010/main" val="331572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8DE2-F906-4C8A-A1E7-6D8FC695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Ventilator Allocation Problem</a:t>
            </a:r>
          </a:p>
        </p:txBody>
      </p:sp>
    </p:spTree>
    <p:extLst>
      <p:ext uri="{BB962C8B-B14F-4D97-AF65-F5344CB8AC3E}">
        <p14:creationId xmlns:p14="http://schemas.microsoft.com/office/powerpoint/2010/main" val="408132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126-3787-40C3-B8A7-5EE132B3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2854-1D5D-4AE6-90F0-188FCA3D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20, K = 500</a:t>
            </a:r>
          </a:p>
          <a:p>
            <a:r>
              <a:rPr lang="en-US" dirty="0"/>
              <a:t>Aggregate cuts based on </a:t>
            </a:r>
            <a:r>
              <a:rPr lang="en-US" b="1" dirty="0"/>
              <a:t>dual solutions </a:t>
            </a:r>
            <a:r>
              <a:rPr lang="en-US" dirty="0"/>
              <a:t>and </a:t>
            </a:r>
            <a:r>
              <a:rPr lang="en-US" b="1" dirty="0"/>
              <a:t>objective values</a:t>
            </a:r>
          </a:p>
          <a:p>
            <a:r>
              <a:rPr lang="en-US" dirty="0"/>
              <a:t>3-trial average:</a:t>
            </a:r>
          </a:p>
          <a:p>
            <a:pPr lvl="1"/>
            <a:r>
              <a:rPr lang="en-US" dirty="0" err="1"/>
              <a:t>MultiCut</a:t>
            </a:r>
            <a:r>
              <a:rPr lang="en-US" dirty="0"/>
              <a:t>: 7.56 s</a:t>
            </a:r>
          </a:p>
          <a:p>
            <a:pPr lvl="1"/>
            <a:r>
              <a:rPr lang="en-US" dirty="0" err="1"/>
              <a:t>SingleCut</a:t>
            </a:r>
            <a:r>
              <a:rPr lang="en-US" dirty="0"/>
              <a:t>: 141.60 s</a:t>
            </a:r>
          </a:p>
        </p:txBody>
      </p:sp>
    </p:spTree>
    <p:extLst>
      <p:ext uri="{BB962C8B-B14F-4D97-AF65-F5344CB8AC3E}">
        <p14:creationId xmlns:p14="http://schemas.microsoft.com/office/powerpoint/2010/main" val="414580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Pure random strategy in selecting one subproblem from each cluster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8690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 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79042C-DB02-48B1-97F1-1E5861F1D521}"/>
              </a:ext>
            </a:extLst>
          </p:cNvPr>
          <p:cNvSpPr/>
          <p:nvPr/>
        </p:nvSpPr>
        <p:spPr>
          <a:xfrm>
            <a:off x="3666226" y="4813540"/>
            <a:ext cx="828136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0EA7-231F-49F6-BFB0-371854CB910F}"/>
              </a:ext>
            </a:extLst>
          </p:cNvPr>
          <p:cNvSpPr txBox="1"/>
          <p:nvPr/>
        </p:nvSpPr>
        <p:spPr>
          <a:xfrm>
            <a:off x="2425460" y="5538768"/>
            <a:ext cx="330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Expected to be even longer than (0.3,1) because larger epsilon produces larger clusters, and in turn, bigger loss of information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5FA9D-7D3D-4AFE-9954-A3C7C64BDDC8}"/>
              </a:ext>
            </a:extLst>
          </p:cNvPr>
          <p:cNvSpPr/>
          <p:nvPr/>
        </p:nvSpPr>
        <p:spPr>
          <a:xfrm>
            <a:off x="3476445" y="3674853"/>
            <a:ext cx="6581955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D441-934A-4901-B92A-7A647B270F69}"/>
              </a:ext>
            </a:extLst>
          </p:cNvPr>
          <p:cNvSpPr/>
          <p:nvPr/>
        </p:nvSpPr>
        <p:spPr>
          <a:xfrm>
            <a:off x="6058619" y="4047924"/>
            <a:ext cx="3999781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ADCB-5335-4C94-BF45-60422534FBDC}"/>
              </a:ext>
            </a:extLst>
          </p:cNvPr>
          <p:cNvSpPr txBox="1"/>
          <p:nvPr/>
        </p:nvSpPr>
        <p:spPr>
          <a:xfrm>
            <a:off x="10256807" y="3631962"/>
            <a:ext cx="1597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These are equal to standard multi-cut approach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F12-28C1-49E8-8309-899E02CA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191CE-7B36-4CF9-B088-046C3A00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1709497"/>
            <a:ext cx="7640116" cy="343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77C8D3-A247-4E07-A66C-3DA9770CA9ED}"/>
              </a:ext>
            </a:extLst>
          </p:cNvPr>
          <p:cNvSpPr/>
          <p:nvPr/>
        </p:nvSpPr>
        <p:spPr>
          <a:xfrm>
            <a:off x="9584869" y="1489980"/>
            <a:ext cx="416379" cy="387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F24B3-003F-45DD-BDC7-DB59852E9017}"/>
              </a:ext>
            </a:extLst>
          </p:cNvPr>
          <p:cNvSpPr/>
          <p:nvPr/>
        </p:nvSpPr>
        <p:spPr>
          <a:xfrm>
            <a:off x="6879771" y="1489981"/>
            <a:ext cx="647700" cy="387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21A9EDD-7DA2-4CCD-8A40-D1A7B3E877DB}"/>
              </a:ext>
            </a:extLst>
          </p:cNvPr>
          <p:cNvSpPr/>
          <p:nvPr/>
        </p:nvSpPr>
        <p:spPr>
          <a:xfrm>
            <a:off x="7064828" y="1057275"/>
            <a:ext cx="277585" cy="342900"/>
          </a:xfrm>
          <a:prstGeom prst="upArrow">
            <a:avLst>
              <a:gd name="adj1" fmla="val 50000"/>
              <a:gd name="adj2" fmla="val 735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34D2A31-D912-4449-9DD5-708B231DADEA}"/>
              </a:ext>
            </a:extLst>
          </p:cNvPr>
          <p:cNvSpPr/>
          <p:nvPr/>
        </p:nvSpPr>
        <p:spPr>
          <a:xfrm rot="10800000">
            <a:off x="9654267" y="1057275"/>
            <a:ext cx="277585" cy="3429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126-3787-40C3-B8A7-5EE132B3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2854-1D5D-4AE6-90F0-188FCA3D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based on </a:t>
            </a:r>
            <a:r>
              <a:rPr lang="en-US" b="1" i="1" dirty="0"/>
              <a:t>some</a:t>
            </a:r>
            <a:r>
              <a:rPr lang="en-US" dirty="0"/>
              <a:t> </a:t>
            </a:r>
            <a:r>
              <a:rPr lang="en-US" b="1" dirty="0"/>
              <a:t>dual solutions </a:t>
            </a:r>
            <a:r>
              <a:rPr lang="en-US" dirty="0"/>
              <a:t>and </a:t>
            </a:r>
            <a:r>
              <a:rPr lang="en-US" b="1" dirty="0"/>
              <a:t>objective values</a:t>
            </a:r>
          </a:p>
        </p:txBody>
      </p:sp>
    </p:spTree>
    <p:extLst>
      <p:ext uri="{BB962C8B-B14F-4D97-AF65-F5344CB8AC3E}">
        <p14:creationId xmlns:p14="http://schemas.microsoft.com/office/powerpoint/2010/main" val="308768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(K=500)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FD78C-21E2-4C40-A38D-C7AAA6F0EDCE}"/>
              </a:ext>
            </a:extLst>
          </p:cNvPr>
          <p:cNvSpPr txBox="1"/>
          <p:nvPr/>
        </p:nvSpPr>
        <p:spPr>
          <a:xfrm>
            <a:off x="979714" y="1559379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19.20 s (3-trial average)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5CE558-A4DC-4D75-8921-E2A3F821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2562104"/>
            <a:ext cx="765916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(K=3000)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E0D2B-7866-4370-BFD0-86994DC7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143210"/>
            <a:ext cx="7830643" cy="571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75497-1C68-4CE9-A378-845F0C83A7B3}"/>
              </a:ext>
            </a:extLst>
          </p:cNvPr>
          <p:cNvSpPr txBox="1"/>
          <p:nvPr/>
        </p:nvSpPr>
        <p:spPr>
          <a:xfrm>
            <a:off x="979714" y="1559379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142.10 s (3-trial average)</a:t>
            </a:r>
          </a:p>
        </p:txBody>
      </p:sp>
    </p:spTree>
    <p:extLst>
      <p:ext uri="{BB962C8B-B14F-4D97-AF65-F5344CB8AC3E}">
        <p14:creationId xmlns:p14="http://schemas.microsoft.com/office/powerpoint/2010/main" val="108748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(K=5000)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43D5-8F15-4947-8B01-AF5EB5D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690688"/>
            <a:ext cx="7944959" cy="43535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0DCCF-5840-4597-913B-5139B1128F53}"/>
              </a:ext>
            </a:extLst>
          </p:cNvPr>
          <p:cNvCxnSpPr/>
          <p:nvPr/>
        </p:nvCxnSpPr>
        <p:spPr>
          <a:xfrm>
            <a:off x="1779814" y="2563584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B70546-43F1-43B5-8190-ED6E77123E11}"/>
              </a:ext>
            </a:extLst>
          </p:cNvPr>
          <p:cNvCxnSpPr/>
          <p:nvPr/>
        </p:nvCxnSpPr>
        <p:spPr>
          <a:xfrm>
            <a:off x="1779814" y="3409949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F81A0-FD71-4CFF-AF47-7FC86DDE24E6}"/>
              </a:ext>
            </a:extLst>
          </p:cNvPr>
          <p:cNvCxnSpPr/>
          <p:nvPr/>
        </p:nvCxnSpPr>
        <p:spPr>
          <a:xfrm>
            <a:off x="1779814" y="4264478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8692D-88FE-4874-9FFA-E8B483E1CD00}"/>
              </a:ext>
            </a:extLst>
          </p:cNvPr>
          <p:cNvCxnSpPr/>
          <p:nvPr/>
        </p:nvCxnSpPr>
        <p:spPr>
          <a:xfrm>
            <a:off x="1779814" y="5129892"/>
            <a:ext cx="8727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FC8995-3CCF-45E4-BF93-5AF6C9B82A87}"/>
              </a:ext>
            </a:extLst>
          </p:cNvPr>
          <p:cNvSpPr txBox="1"/>
          <p:nvPr/>
        </p:nvSpPr>
        <p:spPr>
          <a:xfrm>
            <a:off x="155120" y="1960686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106F-ABDA-4E0A-B3B9-90AFC6ECB1D7}"/>
              </a:ext>
            </a:extLst>
          </p:cNvPr>
          <p:cNvSpPr txBox="1"/>
          <p:nvPr/>
        </p:nvSpPr>
        <p:spPr>
          <a:xfrm>
            <a:off x="155120" y="2685317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C7E21-870B-45B7-BAEF-42F1C1DB9EDD}"/>
              </a:ext>
            </a:extLst>
          </p:cNvPr>
          <p:cNvSpPr txBox="1"/>
          <p:nvPr/>
        </p:nvSpPr>
        <p:spPr>
          <a:xfrm>
            <a:off x="155120" y="3531681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01CC7-39F8-495B-B3B3-32268B20EFFA}"/>
              </a:ext>
            </a:extLst>
          </p:cNvPr>
          <p:cNvSpPr txBox="1"/>
          <p:nvPr/>
        </p:nvSpPr>
        <p:spPr>
          <a:xfrm>
            <a:off x="155120" y="4408578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1700F-6E58-4691-842E-92AD8611C0A0}"/>
              </a:ext>
            </a:extLst>
          </p:cNvPr>
          <p:cNvSpPr txBox="1"/>
          <p:nvPr/>
        </p:nvSpPr>
        <p:spPr>
          <a:xfrm>
            <a:off x="155120" y="5232574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Seed # = 5</a:t>
            </a:r>
          </a:p>
        </p:txBody>
      </p:sp>
    </p:spTree>
    <p:extLst>
      <p:ext uri="{BB962C8B-B14F-4D97-AF65-F5344CB8AC3E}">
        <p14:creationId xmlns:p14="http://schemas.microsoft.com/office/powerpoint/2010/main" val="246727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7B9-1C3C-43C7-91A5-CE5BFEE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Results (K=5000)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75497-1C68-4CE9-A378-845F0C83A7B3}"/>
              </a:ext>
            </a:extLst>
          </p:cNvPr>
          <p:cNvSpPr txBox="1"/>
          <p:nvPr/>
        </p:nvSpPr>
        <p:spPr>
          <a:xfrm>
            <a:off x="979714" y="1559379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275.98 s (seed #: 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98566-F895-4410-917E-0F818E85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928711"/>
            <a:ext cx="7849695" cy="73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7D2557-4449-480F-B2F3-97DA0BA4FBEA}"/>
              </a:ext>
            </a:extLst>
          </p:cNvPr>
          <p:cNvSpPr txBox="1"/>
          <p:nvPr/>
        </p:nvSpPr>
        <p:spPr>
          <a:xfrm>
            <a:off x="979714" y="2889364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281.63 s (seed #: 33)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16B18-0F75-492C-B03F-6F0BC5B2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77" y="3258696"/>
            <a:ext cx="7830643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3B9AC5-02D9-46C3-9E91-1D0B233A6AC9}"/>
              </a:ext>
            </a:extLst>
          </p:cNvPr>
          <p:cNvSpPr txBox="1"/>
          <p:nvPr/>
        </p:nvSpPr>
        <p:spPr>
          <a:xfrm>
            <a:off x="979714" y="4195942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MultiCut</a:t>
            </a:r>
            <a:r>
              <a:rPr lang="en-US" dirty="0"/>
              <a:t>: 286.42 s (seed #: 111)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55770-B888-4173-B8AB-B23F7A9A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152" y="4565274"/>
            <a:ext cx="784969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54F-087C-4FC4-981A-3C335C6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3066-69CE-45B2-A4EB-24722822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Subproblems might not be as similar as we initially expected (i.e., every demand vector is kind of different from all others)</a:t>
            </a:r>
          </a:p>
          <a:p>
            <a:pPr lvl="1"/>
            <a:r>
              <a:rPr lang="en-CA" dirty="0"/>
              <a:t>See sample plot in </a:t>
            </a:r>
            <a:r>
              <a:rPr lang="en-CA" dirty="0" err="1"/>
              <a:t>Github</a:t>
            </a:r>
            <a:r>
              <a:rPr lang="en-CA" dirty="0"/>
              <a:t> repository, or see next slide.</a:t>
            </a:r>
          </a:p>
          <a:p>
            <a:r>
              <a:rPr lang="en-CA" dirty="0"/>
              <a:t>Selecting only one cut from each cluster may mean a lot of information loss (other cuts in the cluster are all violated cuts that we could potentially add)</a:t>
            </a:r>
          </a:p>
          <a:p>
            <a:r>
              <a:rPr lang="en-CA" dirty="0"/>
              <a:t>Perhaps there is a candidate number 1 &lt; </a:t>
            </a:r>
            <a:r>
              <a:rPr lang="en-CA" i="1" dirty="0"/>
              <a:t>k &lt; </a:t>
            </a:r>
            <a:r>
              <a:rPr lang="en-CA" dirty="0"/>
              <a:t>|cluster| that works best.</a:t>
            </a:r>
          </a:p>
          <a:p>
            <a:r>
              <a:rPr lang="en-CA" dirty="0"/>
              <a:t>Perhaps we should use an adaptive rule for changing how many subproblems to use from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04B9B0-3BE8-498C-93BC-EE1C4EA6E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9" y="0"/>
            <a:ext cx="83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0D1-ECD6-4B6F-B7A9-79CCFA5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292B-3598-441C-88CD-533EEC0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Each subproblem is unique, so clustering implies loss of information. Adding more cuts from each cluster should help.</a:t>
            </a:r>
          </a:p>
          <a:p>
            <a:r>
              <a:rPr lang="en-CA" dirty="0"/>
              <a:t>Now, instead of selecting a single cut from each cluster, select multiple cuts.</a:t>
            </a:r>
          </a:p>
          <a:p>
            <a:pPr lvl="1"/>
            <a:r>
              <a:rPr lang="en-CA" dirty="0"/>
              <a:t>Heuristic: Take sqrt(|cluster|), rounded to nearest integer</a:t>
            </a:r>
          </a:p>
          <a:p>
            <a:pPr lvl="1"/>
            <a:r>
              <a:rPr lang="en-CA" dirty="0"/>
              <a:t>E.g.,:</a:t>
            </a:r>
          </a:p>
          <a:p>
            <a:pPr lvl="2"/>
            <a:r>
              <a:rPr lang="en-CA" dirty="0"/>
              <a:t>|cluster| = 1 =&gt; 1 cut</a:t>
            </a:r>
          </a:p>
          <a:p>
            <a:pPr lvl="2"/>
            <a:r>
              <a:rPr lang="en-CA" dirty="0"/>
              <a:t>|cluster| = 5 =&gt; 2 cuts</a:t>
            </a:r>
          </a:p>
          <a:p>
            <a:pPr lvl="2"/>
            <a:r>
              <a:rPr lang="en-CA" dirty="0"/>
              <a:t>|cluster| = 144 =&gt; 12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6264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180.59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185.54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216.95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164.19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88.85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339.78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89.02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99.11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107.96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106.23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54.15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63.42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61.54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129.52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155.53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71E263-3341-4A92-9063-8214541F5D27}"/>
              </a:ext>
            </a:extLst>
          </p:cNvPr>
          <p:cNvSpPr txBox="1"/>
          <p:nvPr/>
        </p:nvSpPr>
        <p:spPr>
          <a:xfrm>
            <a:off x="3587932" y="561431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24085-573C-4DA7-B2F3-78D5B9A42069}"/>
              </a:ext>
            </a:extLst>
          </p:cNvPr>
          <p:cNvSpPr txBox="1"/>
          <p:nvPr/>
        </p:nvSpPr>
        <p:spPr>
          <a:xfrm>
            <a:off x="4796246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3</a:t>
            </a:r>
          </a:p>
          <a:p>
            <a:r>
              <a:rPr lang="en-CA" dirty="0"/>
              <a:t>Outliers: 56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17517-C3DA-49B1-BB33-5AC6CBEDC8D0}"/>
              </a:ext>
            </a:extLst>
          </p:cNvPr>
          <p:cNvSpPr txBox="1"/>
          <p:nvPr/>
        </p:nvSpPr>
        <p:spPr>
          <a:xfrm>
            <a:off x="6263643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6</a:t>
            </a:r>
          </a:p>
          <a:p>
            <a:r>
              <a:rPr lang="en-CA" dirty="0"/>
              <a:t>Outliers: 62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48957-F480-448E-B8CF-AD223BE2B552}"/>
              </a:ext>
            </a:extLst>
          </p:cNvPr>
          <p:cNvSpPr/>
          <p:nvPr/>
        </p:nvSpPr>
        <p:spPr>
          <a:xfrm>
            <a:off x="3587932" y="5146766"/>
            <a:ext cx="1001485" cy="111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6CF73-2C30-4EA3-A332-C24C9BD846EF}"/>
              </a:ext>
            </a:extLst>
          </p:cNvPr>
          <p:cNvSpPr/>
          <p:nvPr/>
        </p:nvSpPr>
        <p:spPr>
          <a:xfrm>
            <a:off x="4781731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26076-CA06-4DCD-A8D1-48BCA839BB60}"/>
              </a:ext>
            </a:extLst>
          </p:cNvPr>
          <p:cNvSpPr/>
          <p:nvPr/>
        </p:nvSpPr>
        <p:spPr>
          <a:xfrm>
            <a:off x="6143899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CD260-285D-4F2B-A4F3-4D585064633A}"/>
              </a:ext>
            </a:extLst>
          </p:cNvPr>
          <p:cNvSpPr txBox="1"/>
          <p:nvPr/>
        </p:nvSpPr>
        <p:spPr>
          <a:xfrm>
            <a:off x="7698377" y="5703705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are almost single-cut, but worse (single-cut is ~10s).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CA1E2-8367-4933-923B-4790A0ACAF4B}"/>
              </a:ext>
            </a:extLst>
          </p:cNvPr>
          <p:cNvSpPr txBox="1"/>
          <p:nvPr/>
        </p:nvSpPr>
        <p:spPr>
          <a:xfrm>
            <a:off x="169817" y="394863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135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D233E-6D58-43F2-95A8-88BA85E15BA7}"/>
              </a:ext>
            </a:extLst>
          </p:cNvPr>
          <p:cNvCxnSpPr/>
          <p:nvPr/>
        </p:nvCxnSpPr>
        <p:spPr>
          <a:xfrm>
            <a:off x="1245326" y="4284617"/>
            <a:ext cx="2447108" cy="31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C30-F5EA-4179-B607-86F854B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044-E9C4-4F34-890F-065EC981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from each cluster instead. </a:t>
            </a:r>
          </a:p>
          <a:p>
            <a:pPr lvl="1"/>
            <a:r>
              <a:rPr lang="en-US" dirty="0"/>
              <a:t>Aggregating prevents loss of information compared to selecting just one cut.</a:t>
            </a:r>
          </a:p>
          <a:p>
            <a:r>
              <a:rPr lang="en-US" dirty="0"/>
              <a:t>Include if the aggregated cut is violated.</a:t>
            </a:r>
          </a:p>
        </p:txBody>
      </p:sp>
    </p:spTree>
    <p:extLst>
      <p:ext uri="{BB962C8B-B14F-4D97-AF65-F5344CB8AC3E}">
        <p14:creationId xmlns:p14="http://schemas.microsoft.com/office/powerpoint/2010/main" val="40560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72508"/>
              </p:ext>
            </p:extLst>
          </p:nvPr>
        </p:nvGraphicFramePr>
        <p:xfrm>
          <a:off x="2031999" y="2888774"/>
          <a:ext cx="812800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8436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DA1B-CF13-43F7-A843-25DB4D7A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8" y="261169"/>
            <a:ext cx="8926243" cy="6335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E8DF04-8E98-4047-B256-2E3488402913}"/>
              </a:ext>
            </a:extLst>
          </p:cNvPr>
          <p:cNvSpPr/>
          <p:nvPr/>
        </p:nvSpPr>
        <p:spPr>
          <a:xfrm>
            <a:off x="1526721" y="5723164"/>
            <a:ext cx="91440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1077</Words>
  <Application>Microsoft Office PowerPoint</Application>
  <PresentationFormat>Widescreen</PresentationFormat>
  <Paragraphs>241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Preliminary results</vt:lpstr>
      <vt:lpstr>Computational Times</vt:lpstr>
      <vt:lpstr>Why So Bad?</vt:lpstr>
      <vt:lpstr>PowerPoint Presentation</vt:lpstr>
      <vt:lpstr>Preliminary Results (2)</vt:lpstr>
      <vt:lpstr>Computational Times</vt:lpstr>
      <vt:lpstr>Preliminary Results (3)</vt:lpstr>
      <vt:lpstr>Computational Times</vt:lpstr>
      <vt:lpstr>PowerPoint Presentation</vt:lpstr>
      <vt:lpstr>PowerPoint Presentation</vt:lpstr>
      <vt:lpstr>Testing Rule of Thumb</vt:lpstr>
      <vt:lpstr>Preliminary Results (4)</vt:lpstr>
      <vt:lpstr>Computational Times</vt:lpstr>
      <vt:lpstr>Computational Times</vt:lpstr>
      <vt:lpstr>Preliminary Results (5)</vt:lpstr>
      <vt:lpstr>Computational Times</vt:lpstr>
      <vt:lpstr>Computational Times</vt:lpstr>
      <vt:lpstr>Ventilator Allocation Problem</vt:lpstr>
      <vt:lpstr>Preliminary Results (1)</vt:lpstr>
      <vt:lpstr>Computational Results</vt:lpstr>
      <vt:lpstr>Preliminary Results (2)</vt:lpstr>
      <vt:lpstr>Computational Results (K=500)</vt:lpstr>
      <vt:lpstr>Computational Results (K=3000)</vt:lpstr>
      <vt:lpstr>Computational Results (K=5000)</vt:lpstr>
      <vt:lpstr>Computational Results (K=5000)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Jangwon Park</dc:creator>
  <cp:lastModifiedBy>Jangwon Park</cp:lastModifiedBy>
  <cp:revision>158</cp:revision>
  <dcterms:created xsi:type="dcterms:W3CDTF">2021-11-17T20:26:18Z</dcterms:created>
  <dcterms:modified xsi:type="dcterms:W3CDTF">2021-11-25T01:19:13Z</dcterms:modified>
</cp:coreProperties>
</file>