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CFABF-3CA8-4256-B73B-5FC3FF2A7370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8F833-88C4-40B3-BCFA-FEFB11320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16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8F833-88C4-40B3-BCFA-FEFB113208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15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F813-723D-4E4E-B223-A26BAB916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A3B8D-5BC3-4848-81A6-3DE119A85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21DDA-9BD4-4721-8078-85561EB7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9FC7-7507-41F5-BFF2-ED73A0745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1AFB1-0158-4698-A9DD-C0C733AB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9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BA9A6-B312-4289-AF16-2FE0B570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86958-5B59-4001-A1D2-322CDFF82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48D23-6967-49B9-808C-60FC9C61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BFD2B-EB72-4437-89CE-FBD9287C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04203-47B0-4D6F-B91B-DAD4CE5D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6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34628-2635-4E49-AD73-2F4C6E2EF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BED6D-1D3D-4192-B753-158C4394B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8722D-BCA1-4119-BC25-D9465081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35216-8DC4-47C7-B1C6-99949BA1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AD218-A127-4BCC-9470-BE1491C2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5622-E61B-41CA-ABE3-673C70536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71C28-21CF-42F9-9C56-D6FB07799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D8679-3888-481B-9A1A-8F50D33FB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24F0C-7EA3-4662-8DBC-FA5A97EB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276E9-41D8-469D-A60D-1F6241B3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7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52449-388C-42D0-9C82-AFB3A7AA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99446-ACE3-47F1-A0A2-5E90849BD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0C9C5-413F-4986-B3DA-0DE484DF4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6F2B6-3B70-4760-BF9B-3ABD7711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311FD-E8BB-473C-AC8E-FB0036142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0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7A7C-0442-4C17-B68E-764FBB40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1CE78-A3A2-4235-8E33-EF0BA3834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14494-079B-4120-9180-2B4177AC5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6080C-D1E9-45D6-887C-BB9DA1D1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88E77-DAFC-4229-A88C-50293101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5E953-C450-445E-8B77-CFA802C8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3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FC8D0-812A-48D9-AE78-2EA66ACF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A3E73-86F3-4369-A7BD-F77BA4C4E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F1BE1-8BE3-4422-94EB-C17151CB3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6F61A-3A12-4C3A-8B47-B579A74D5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7B559-6F46-4A3D-BA8A-1C3D6C919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B235B3-E4C1-4D2F-B9CB-95CE228D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176AED-DD4B-41A8-B4BF-AB5FBB945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7250F-DC85-426E-AD91-EF279CAB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0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B870-2652-47B1-94A8-01F858E3E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F49409-0B57-4603-9469-AA2594C83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AB60C-40D0-49D6-9EEE-49D65BAD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69688-5808-4461-AB1D-66FB8F9C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2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22C45B-1F6B-45F5-8BDD-51361175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F2636-6629-4153-B6CC-075C26A1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FFDDC-52BB-4EA6-A80E-3777F81B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9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6BEB-BA5E-46F6-B8CE-8D4EB3A5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D0ECF-B1C4-438B-A947-CA52CB55C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BF2D1-9E39-4E66-9DE9-95E4BAFEF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47407-42DD-4775-8A4A-C5471DB6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A307D-A985-4D2F-BC64-F4A3B232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2C528-723E-46FF-9029-9C40C0B3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9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C23E3-1E6C-469C-A9EE-B641B1164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D6A19-C096-4F2D-B30F-9B3FF0634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F605D-7ABE-4350-88C3-C621694CC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247F8-693B-4424-BB89-F918FC004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606C-7E03-4216-B317-9143B9B2995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B67C9-0315-41AC-A842-DA2869E7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D74FE-74D8-4875-BE52-C7CF6263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E40BA-B6C3-469F-BD85-9F10D3583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9B7DE-E3E5-44E2-B888-9BD0D98BD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791C5-D009-48AE-84D7-0C3FA00C6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4606C-7E03-4216-B317-9143B9B2995A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5F54A-A9EC-48A8-B570-268738272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1E4B9-78F8-4FAE-8D5C-BC41EAB98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53387-539D-4C7A-AF95-E24F794DA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4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5CE5-C863-41F9-B2C5-44E61AFF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Preliminary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B76FA-A599-4155-B8E3-291C67C59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 = 5</a:t>
            </a:r>
          </a:p>
          <a:p>
            <a:r>
              <a:rPr lang="en-CA" dirty="0"/>
              <a:t>J = 10</a:t>
            </a:r>
          </a:p>
          <a:p>
            <a:r>
              <a:rPr lang="en-CA" dirty="0" err="1"/>
              <a:t>nS</a:t>
            </a:r>
            <a:r>
              <a:rPr lang="en-CA" dirty="0"/>
              <a:t> = 1000</a:t>
            </a:r>
          </a:p>
          <a:p>
            <a:r>
              <a:rPr lang="en-CA" dirty="0"/>
              <a:t>After clustering, exclude subproblems from each cluster that did not generate a violated cut.</a:t>
            </a:r>
          </a:p>
          <a:p>
            <a:r>
              <a:rPr lang="en-CA" dirty="0"/>
              <a:t>Among remaining subproblems in each cluster, select one cut.</a:t>
            </a:r>
          </a:p>
        </p:txBody>
      </p:sp>
    </p:spTree>
    <p:extLst>
      <p:ext uri="{BB962C8B-B14F-4D97-AF65-F5344CB8AC3E}">
        <p14:creationId xmlns:p14="http://schemas.microsoft.com/office/powerpoint/2010/main" val="72554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0F27-CFB1-4A81-B681-A7C61DD3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Computational Times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94931-E6CF-4E05-A46D-C855A7F98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err="1"/>
              <a:t>MultiCut</a:t>
            </a:r>
            <a:r>
              <a:rPr lang="en-CA" sz="2000" dirty="0"/>
              <a:t>: ~85 s</a:t>
            </a:r>
          </a:p>
          <a:p>
            <a:r>
              <a:rPr lang="en-CA" sz="2000" dirty="0"/>
              <a:t>Pure random strategy in selecting one subproblem from each cluster</a:t>
            </a:r>
          </a:p>
          <a:p>
            <a:endParaRPr lang="en-US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250F5A-E2D7-4F59-9E69-00BD1D856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808690"/>
              </p:ext>
            </p:extLst>
          </p:nvPr>
        </p:nvGraphicFramePr>
        <p:xfrm>
          <a:off x="2031999" y="2888774"/>
          <a:ext cx="8128002" cy="258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445370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290954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505350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936742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994541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30482639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n-CA" i="1" dirty="0">
                          <a:solidFill>
                            <a:srgbClr val="FF0000"/>
                          </a:solidFill>
                        </a:rPr>
                        <a:t>*in seconds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CA" i="1" dirty="0" err="1"/>
                        <a:t>Min_samples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2022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CA" i="1" dirty="0"/>
                        <a:t>Epsilon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012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79.44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78.39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78.42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78.48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78.60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80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112.25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111.67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79.02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79.94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80.02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8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&gt; 30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51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65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02033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379042C-DB02-48B1-97F1-1E5861F1D521}"/>
              </a:ext>
            </a:extLst>
          </p:cNvPr>
          <p:cNvSpPr/>
          <p:nvPr/>
        </p:nvSpPr>
        <p:spPr>
          <a:xfrm>
            <a:off x="3666226" y="4813540"/>
            <a:ext cx="828136" cy="586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910EA7-231F-49F6-BFB0-371854CB910F}"/>
              </a:ext>
            </a:extLst>
          </p:cNvPr>
          <p:cNvSpPr txBox="1"/>
          <p:nvPr/>
        </p:nvSpPr>
        <p:spPr>
          <a:xfrm>
            <a:off x="2425460" y="5538768"/>
            <a:ext cx="33096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FF0000"/>
                </a:solidFill>
              </a:rPr>
              <a:t>Expected to be even longer than (0.3,1) because larger epsilon produces larger clusters, and in turn, bigger loss of information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5FA9D-7D3D-4AFE-9954-A3C7C64BDDC8}"/>
              </a:ext>
            </a:extLst>
          </p:cNvPr>
          <p:cNvSpPr/>
          <p:nvPr/>
        </p:nvSpPr>
        <p:spPr>
          <a:xfrm>
            <a:off x="3476445" y="3674853"/>
            <a:ext cx="6581955" cy="267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BFD441-934A-4901-B92A-7A647B270F69}"/>
              </a:ext>
            </a:extLst>
          </p:cNvPr>
          <p:cNvSpPr/>
          <p:nvPr/>
        </p:nvSpPr>
        <p:spPr>
          <a:xfrm>
            <a:off x="6058619" y="4047924"/>
            <a:ext cx="3999781" cy="267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C1ADCB-5335-4C94-BF45-60422534FBDC}"/>
              </a:ext>
            </a:extLst>
          </p:cNvPr>
          <p:cNvSpPr txBox="1"/>
          <p:nvPr/>
        </p:nvSpPr>
        <p:spPr>
          <a:xfrm>
            <a:off x="10256807" y="3631962"/>
            <a:ext cx="15978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FF0000"/>
                </a:solidFill>
              </a:rPr>
              <a:t>These are equal to standard multi-cut approach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62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3054F-087C-4FC4-981A-3C335C6C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So Bad?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73066-69CE-45B2-A4EB-247228227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Subproblems might not be as similar as we initially expected (i.e., every demand vector is kind of different from all others)</a:t>
            </a:r>
          </a:p>
          <a:p>
            <a:pPr lvl="1"/>
            <a:r>
              <a:rPr lang="en-CA" dirty="0"/>
              <a:t>See sample plot in </a:t>
            </a:r>
            <a:r>
              <a:rPr lang="en-CA" dirty="0" err="1"/>
              <a:t>Github</a:t>
            </a:r>
            <a:r>
              <a:rPr lang="en-CA" dirty="0"/>
              <a:t> repository, or see next slide.</a:t>
            </a:r>
          </a:p>
          <a:p>
            <a:r>
              <a:rPr lang="en-CA" dirty="0"/>
              <a:t>Selecting only one cut from each cluster may mean a lot of information loss (other cuts in the cluster are all violated cuts that we could potentially add)</a:t>
            </a:r>
          </a:p>
          <a:p>
            <a:r>
              <a:rPr lang="en-CA" dirty="0"/>
              <a:t>Perhaps there is a candidate number 1 &lt; </a:t>
            </a:r>
            <a:r>
              <a:rPr lang="en-CA" i="1" dirty="0"/>
              <a:t>k &lt; </a:t>
            </a:r>
            <a:r>
              <a:rPr lang="en-CA" dirty="0"/>
              <a:t>|cluster| that works best.</a:t>
            </a:r>
          </a:p>
          <a:p>
            <a:r>
              <a:rPr lang="en-CA" dirty="0"/>
              <a:t>Perhaps we should use an adaptive rule for changing how many subproblems to use from each cluster.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33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7104B9B0-3BE8-498C-93BC-EE1C4EA6E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139" y="0"/>
            <a:ext cx="83661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9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20D1-ECD6-4B6F-B7A9-79CCFA51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Preliminary Results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C292B-3598-441C-88CD-533EEC023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Hypothesis: Each subproblem is unique, so clustering implies loss of information. Adding more cuts from each cluster should help.</a:t>
            </a:r>
          </a:p>
          <a:p>
            <a:r>
              <a:rPr lang="en-CA" dirty="0"/>
              <a:t>Now, instead of selecting a single cut from each cluster, select multiple cuts.</a:t>
            </a:r>
          </a:p>
          <a:p>
            <a:pPr lvl="1"/>
            <a:r>
              <a:rPr lang="en-CA" dirty="0"/>
              <a:t>Heuristic: Take sqrt(|cluster|), rounded to nearest integer</a:t>
            </a:r>
          </a:p>
          <a:p>
            <a:pPr lvl="1"/>
            <a:r>
              <a:rPr lang="en-CA" dirty="0"/>
              <a:t>E.g.,:</a:t>
            </a:r>
          </a:p>
          <a:p>
            <a:pPr lvl="2"/>
            <a:r>
              <a:rPr lang="en-CA" dirty="0"/>
              <a:t>|cluster| = 1 =&gt; 1 cut</a:t>
            </a:r>
          </a:p>
          <a:p>
            <a:pPr lvl="2"/>
            <a:r>
              <a:rPr lang="en-CA" dirty="0"/>
              <a:t>|cluster| = 5 =&gt; 2 cuts</a:t>
            </a:r>
          </a:p>
          <a:p>
            <a:pPr lvl="2"/>
            <a:r>
              <a:rPr lang="en-CA" dirty="0"/>
              <a:t>|cluster| = 144 =&gt; 12 cuts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23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0F27-CFB1-4A81-B681-A7C61DD3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Computational Times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94931-E6CF-4E05-A46D-C855A7F98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 err="1"/>
              <a:t>MultiCut</a:t>
            </a:r>
            <a:r>
              <a:rPr lang="en-CA" sz="2000" dirty="0"/>
              <a:t>: ~85 s</a:t>
            </a:r>
          </a:p>
          <a:p>
            <a:r>
              <a:rPr lang="en-CA" sz="2000" dirty="0"/>
              <a:t>With larger clusters, including more cuts improves time dramatically.</a:t>
            </a:r>
          </a:p>
          <a:p>
            <a:endParaRPr lang="en-US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250F5A-E2D7-4F59-9E69-00BD1D856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216264"/>
              </p:ext>
            </p:extLst>
          </p:nvPr>
        </p:nvGraphicFramePr>
        <p:xfrm>
          <a:off x="2031999" y="2888774"/>
          <a:ext cx="8128002" cy="258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445370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290954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505350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936742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994541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30482639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n-CA" i="1" dirty="0">
                          <a:solidFill>
                            <a:srgbClr val="FF0000"/>
                          </a:solidFill>
                        </a:rPr>
                        <a:t>*in seconds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CA" i="1" dirty="0" err="1"/>
                        <a:t>Min_samples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2022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CA" i="1" dirty="0"/>
                        <a:t>Epsilon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012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78.50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80.18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87.55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79.25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81.37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80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104.19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111.73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88.36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84.13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8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180.59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185.54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216.95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164.19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88.85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51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339.78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89.02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99.11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107.96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106.23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65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50"/>
                          </a:solidFill>
                        </a:rPr>
                        <a:t>54.15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50"/>
                          </a:solidFill>
                        </a:rPr>
                        <a:t>63.42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B050"/>
                          </a:solidFill>
                        </a:rPr>
                        <a:t>61.54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129.52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155.53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02033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671E263-3341-4A92-9063-8214541F5D27}"/>
              </a:ext>
            </a:extLst>
          </p:cNvPr>
          <p:cNvSpPr txBox="1"/>
          <p:nvPr/>
        </p:nvSpPr>
        <p:spPr>
          <a:xfrm>
            <a:off x="3587932" y="5614313"/>
            <a:ext cx="1637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Max: 923</a:t>
            </a:r>
          </a:p>
          <a:p>
            <a:r>
              <a:rPr lang="en-CA" dirty="0"/>
              <a:t>Med: 1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A24085-573C-4DA7-B2F3-78D5B9A42069}"/>
              </a:ext>
            </a:extLst>
          </p:cNvPr>
          <p:cNvSpPr txBox="1"/>
          <p:nvPr/>
        </p:nvSpPr>
        <p:spPr>
          <a:xfrm>
            <a:off x="4796246" y="5614313"/>
            <a:ext cx="1637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Max: 923</a:t>
            </a:r>
          </a:p>
          <a:p>
            <a:r>
              <a:rPr lang="en-CA" dirty="0"/>
              <a:t>Med: 3</a:t>
            </a:r>
          </a:p>
          <a:p>
            <a:r>
              <a:rPr lang="en-CA" dirty="0"/>
              <a:t>Outliers: 56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317517-C3DA-49B1-BB33-5AC6CBEDC8D0}"/>
              </a:ext>
            </a:extLst>
          </p:cNvPr>
          <p:cNvSpPr txBox="1"/>
          <p:nvPr/>
        </p:nvSpPr>
        <p:spPr>
          <a:xfrm>
            <a:off x="6263643" y="5614313"/>
            <a:ext cx="1637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Max: 923</a:t>
            </a:r>
          </a:p>
          <a:p>
            <a:r>
              <a:rPr lang="en-CA" dirty="0"/>
              <a:t>Med: 6</a:t>
            </a:r>
          </a:p>
          <a:p>
            <a:r>
              <a:rPr lang="en-CA" dirty="0"/>
              <a:t>Outliers: 62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F48957-F480-448E-B8CF-AD223BE2B552}"/>
              </a:ext>
            </a:extLst>
          </p:cNvPr>
          <p:cNvSpPr/>
          <p:nvPr/>
        </p:nvSpPr>
        <p:spPr>
          <a:xfrm>
            <a:off x="3587932" y="5146766"/>
            <a:ext cx="1001485" cy="1113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46CF73-2C30-4EA3-A332-C24C9BD846EF}"/>
              </a:ext>
            </a:extLst>
          </p:cNvPr>
          <p:cNvSpPr/>
          <p:nvPr/>
        </p:nvSpPr>
        <p:spPr>
          <a:xfrm>
            <a:off x="4781731" y="5146765"/>
            <a:ext cx="1275083" cy="1346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726076-CA06-4DCD-A8D1-48BCA839BB60}"/>
              </a:ext>
            </a:extLst>
          </p:cNvPr>
          <p:cNvSpPr/>
          <p:nvPr/>
        </p:nvSpPr>
        <p:spPr>
          <a:xfrm>
            <a:off x="6143899" y="5146765"/>
            <a:ext cx="1275083" cy="13461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BCD260-285D-4F2B-A4F3-4D585064633A}"/>
              </a:ext>
            </a:extLst>
          </p:cNvPr>
          <p:cNvSpPr txBox="1"/>
          <p:nvPr/>
        </p:nvSpPr>
        <p:spPr>
          <a:xfrm>
            <a:off x="7698377" y="5703705"/>
            <a:ext cx="3091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These are almost single-cut, but worse (single-cut is ~10s).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FCA1E2-8367-4933-923B-4790A0ACAF4B}"/>
              </a:ext>
            </a:extLst>
          </p:cNvPr>
          <p:cNvSpPr txBox="1"/>
          <p:nvPr/>
        </p:nvSpPr>
        <p:spPr>
          <a:xfrm>
            <a:off x="169817" y="3948633"/>
            <a:ext cx="1637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Max: 135</a:t>
            </a:r>
          </a:p>
          <a:p>
            <a:r>
              <a:rPr lang="en-CA" dirty="0"/>
              <a:t>Med: 1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3D233E-6D58-43F2-95A8-88BA85E15BA7}"/>
              </a:ext>
            </a:extLst>
          </p:cNvPr>
          <p:cNvCxnSpPr/>
          <p:nvPr/>
        </p:nvCxnSpPr>
        <p:spPr>
          <a:xfrm>
            <a:off x="1245326" y="4284617"/>
            <a:ext cx="2447108" cy="3103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87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424</Words>
  <Application>Microsoft Office PowerPoint</Application>
  <PresentationFormat>Widescreen</PresentationFormat>
  <Paragraphs>116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Preliminary results</vt:lpstr>
      <vt:lpstr>Computational Times</vt:lpstr>
      <vt:lpstr>Why So Bad?</vt:lpstr>
      <vt:lpstr>PowerPoint Presentation</vt:lpstr>
      <vt:lpstr>Preliminary Results (2)</vt:lpstr>
      <vt:lpstr>Computational Times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results</dc:title>
  <dc:creator>Jangwon Park</dc:creator>
  <cp:lastModifiedBy>Jangwon Park</cp:lastModifiedBy>
  <cp:revision>52</cp:revision>
  <dcterms:created xsi:type="dcterms:W3CDTF">2021-11-17T20:26:18Z</dcterms:created>
  <dcterms:modified xsi:type="dcterms:W3CDTF">2021-11-18T00:10:59Z</dcterms:modified>
</cp:coreProperties>
</file>