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sldIdLst>
    <p:sldId id="263" r:id="rId3"/>
    <p:sldId id="262" r:id="rId4"/>
    <p:sldId id="329" r:id="rId5"/>
    <p:sldId id="328" r:id="rId6"/>
    <p:sldId id="331" r:id="rId7"/>
    <p:sldId id="332" r:id="rId8"/>
    <p:sldId id="333" r:id="rId9"/>
    <p:sldId id="335" r:id="rId10"/>
    <p:sldId id="33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E3172-D92F-4A68-BCCA-427CF263D9A3}">
          <p14:sldIdLst>
            <p14:sldId id="263"/>
            <p14:sldId id="262"/>
            <p14:sldId id="329"/>
            <p14:sldId id="328"/>
            <p14:sldId id="331"/>
            <p14:sldId id="332"/>
            <p14:sldId id="33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7" autoAdjust="0"/>
  </p:normalViewPr>
  <p:slideViewPr>
    <p:cSldViewPr snapToGrid="0">
      <p:cViewPr varScale="1">
        <p:scale>
          <a:sx n="77" d="100"/>
          <a:sy n="77" d="100"/>
        </p:scale>
        <p:origin x="1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4982-3A20-4350-B225-9BD2A1D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775A7-58EF-4B94-B37D-0F53302E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리뷰 분석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(NLP)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09272"/>
            <a:ext cx="10020300" cy="30564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Word Cloud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중요 단어 확인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Naive Bayes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모델을 통해 리뷰의 별점 예측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Data: Yelp Review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D4043-A1F3-4050-BBEB-A37E7DCA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2385204"/>
            <a:ext cx="6001098" cy="4063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Word Cloud </a:t>
            </a:r>
            <a:r>
              <a:rPr lang="ko-KR" altLang="en-US" b="1" dirty="0">
                <a:latin typeface="+mj-lt"/>
              </a:rPr>
              <a:t>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4" y="524962"/>
            <a:ext cx="87338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Word Cloud</a:t>
            </a:r>
          </a:p>
          <a:p>
            <a:endParaRPr lang="en-US" sz="4800" b="1" dirty="0"/>
          </a:p>
          <a:p>
            <a:pPr marL="457200" indent="-457200">
              <a:buFontTx/>
              <a:buChar char="-"/>
            </a:pPr>
            <a:r>
              <a:rPr lang="ko-KR" altLang="en-US" sz="3200" b="1" dirty="0"/>
              <a:t>단어의 빈도수에 따라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더 자주 등장하는 단어를 더 크고 굵게 보여주는 </a:t>
            </a:r>
            <a:r>
              <a:rPr lang="en-US" altLang="ko-KR" sz="3200" b="1" dirty="0"/>
              <a:t>Visualization </a:t>
            </a:r>
            <a:r>
              <a:rPr lang="ko-KR" altLang="en-US" sz="3200" b="1" dirty="0"/>
              <a:t>기법</a:t>
            </a: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AA51-3204-474E-96A2-493AF4FA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36" y="3263146"/>
            <a:ext cx="4704535" cy="3185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Word Cloud </a:t>
            </a:r>
            <a:r>
              <a:rPr lang="ko-KR" altLang="en-US" b="1" dirty="0">
                <a:latin typeface="+mj-lt"/>
              </a:rPr>
              <a:t>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4" y="524962"/>
            <a:ext cx="78877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Word Cloud</a:t>
            </a:r>
          </a:p>
          <a:p>
            <a:endParaRPr lang="en-US" sz="4800" b="1" dirty="0"/>
          </a:p>
          <a:p>
            <a:r>
              <a:rPr lang="en-US" sz="3200" b="1" dirty="0"/>
              <a:t>[ </a:t>
            </a:r>
            <a:r>
              <a:rPr lang="ko-KR" altLang="en-US" sz="3200" b="1" dirty="0"/>
              <a:t>활용 사례 </a:t>
            </a:r>
            <a:r>
              <a:rPr lang="en-US" altLang="ko-KR" sz="3200" b="1" dirty="0"/>
              <a:t>]</a:t>
            </a:r>
            <a:br>
              <a:rPr lang="en-US" altLang="ko-KR" sz="3200" b="1" dirty="0"/>
            </a:br>
            <a:endParaRPr lang="en-US" altLang="ko-KR" sz="1400" b="1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Finding Pain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Points</a:t>
            </a:r>
            <a:br>
              <a:rPr lang="en-US" altLang="ko-KR" sz="3200" b="1" dirty="0"/>
            </a:br>
            <a:r>
              <a:rPr lang="ko-KR" altLang="en-US" sz="3200" b="1" dirty="0"/>
              <a:t>불만사항이 적힌 텍스트들에서 주로 어떤 사항이 불만요소로 나오는지 확인</a:t>
            </a:r>
            <a:br>
              <a:rPr lang="en-US" altLang="ko-KR" sz="3200" b="1" dirty="0"/>
            </a:br>
            <a:endParaRPr lang="en-US" altLang="ko-KR" sz="1400" b="1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SEO:</a:t>
            </a:r>
            <a:r>
              <a:rPr lang="ko-KR" altLang="en-US" sz="3200" b="1" dirty="0"/>
              <a:t> </a:t>
            </a:r>
            <a:br>
              <a:rPr lang="en-US" altLang="ko-KR" sz="3200" b="1" dirty="0"/>
            </a:br>
            <a:r>
              <a:rPr lang="ko-KR" altLang="en-US" sz="3200" b="1" dirty="0"/>
              <a:t>관련된 주요 키워드를 확인하여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사이트를 검색 결과에 더욱 잘 노출시키도록  개선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05171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Count Vectorize</a:t>
            </a:r>
            <a:r>
              <a:rPr lang="ko-KR" altLang="en-US" b="1" dirty="0">
                <a:latin typeface="+mj-lt"/>
              </a:rPr>
              <a:t>란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3" y="524962"/>
            <a:ext cx="9118363" cy="531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  <a:p>
            <a:r>
              <a:rPr lang="en-US" altLang="ko-KR" sz="3200" b="1" dirty="0"/>
              <a:t>ex)</a:t>
            </a:r>
            <a:br>
              <a:rPr lang="en-US" altLang="ko-KR" sz="3200" b="1" dirty="0"/>
            </a:br>
            <a:endParaRPr lang="en-US" altLang="ko-KR" sz="1400" b="1" dirty="0"/>
          </a:p>
          <a:p>
            <a:r>
              <a:rPr lang="en-US" altLang="ko-KR" sz="2000" b="1" dirty="0"/>
              <a:t>Doc1 = “Each Geek helps many other Geeks at </a:t>
            </a:r>
            <a:r>
              <a:rPr lang="en-US" altLang="ko-KR" sz="2000" b="1" dirty="0" err="1"/>
              <a:t>GeeksforGeeks</a:t>
            </a:r>
            <a:r>
              <a:rPr lang="en-US" altLang="ko-KR" sz="2000" b="1" dirty="0"/>
              <a:t>.”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Doc2 = “One Geek helps Two Geeks”</a:t>
            </a:r>
            <a:br>
              <a:rPr lang="en-US" altLang="ko-KR" sz="2000" b="1" dirty="0"/>
            </a:br>
            <a:r>
              <a:rPr lang="en-US" altLang="ko-KR" sz="2000" b="1" dirty="0"/>
              <a:t>Doc3 = “Two Geeks help Four Geeks”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7513F-C2F7-40FE-8F95-882740AA1279}"/>
              </a:ext>
            </a:extLst>
          </p:cNvPr>
          <p:cNvSpPr txBox="1"/>
          <p:nvPr/>
        </p:nvSpPr>
        <p:spPr>
          <a:xfrm>
            <a:off x="1820253" y="524962"/>
            <a:ext cx="91183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Count Vectorizer</a:t>
            </a:r>
            <a:r>
              <a:rPr lang="ko-KR" altLang="en-US" sz="4400" b="1" dirty="0"/>
              <a:t>란</a:t>
            </a:r>
            <a:r>
              <a:rPr lang="en-US" altLang="ko-KR" sz="4400" b="1" dirty="0"/>
              <a:t>?</a:t>
            </a:r>
            <a:br>
              <a:rPr lang="en-US" altLang="ko-KR" sz="4400" b="1" dirty="0"/>
            </a:br>
            <a:endParaRPr lang="en-US" altLang="ko-KR" sz="2000" b="1" dirty="0"/>
          </a:p>
          <a:p>
            <a:r>
              <a:rPr lang="en-US" altLang="ko-KR" sz="3200" b="1" dirty="0"/>
              <a:t>- </a:t>
            </a:r>
            <a:r>
              <a:rPr lang="ko-KR" altLang="en-US" sz="3200" b="1" dirty="0"/>
              <a:t>단어별 빈도를 계산하여 데이터 프레임으로 정리</a:t>
            </a:r>
            <a:endParaRPr lang="en-US" altLang="ko-KR" sz="3200" b="1" dirty="0"/>
          </a:p>
          <a:p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6213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Count Vectorize</a:t>
            </a:r>
            <a:r>
              <a:rPr lang="ko-KR" altLang="en-US" b="1" dirty="0">
                <a:latin typeface="+mj-lt"/>
              </a:rPr>
              <a:t>란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3" y="524962"/>
            <a:ext cx="91183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Count Vectorizer</a:t>
            </a:r>
            <a:r>
              <a:rPr lang="ko-KR" altLang="en-US" sz="4400" b="1" dirty="0"/>
              <a:t>란</a:t>
            </a:r>
            <a:r>
              <a:rPr lang="en-US" altLang="ko-KR" sz="4400" b="1" dirty="0"/>
              <a:t>?</a:t>
            </a:r>
            <a:br>
              <a:rPr lang="en-US" altLang="ko-KR" sz="4400" b="1" dirty="0"/>
            </a:br>
            <a:endParaRPr lang="en-US" altLang="ko-KR" sz="2000" b="1" dirty="0"/>
          </a:p>
          <a:p>
            <a:r>
              <a:rPr lang="en-US" altLang="ko-KR" sz="3200" b="1" dirty="0"/>
              <a:t>- </a:t>
            </a:r>
            <a:r>
              <a:rPr lang="ko-KR" altLang="en-US" sz="3200" b="1" dirty="0"/>
              <a:t>단어별 빈도를 계산하여 데이터 프레임으로 정리</a:t>
            </a:r>
            <a:endParaRPr lang="en-US" altLang="ko-KR" sz="3200" b="1" dirty="0"/>
          </a:p>
          <a:p>
            <a:br>
              <a:rPr lang="en-US" altLang="ko-KR" sz="2000" b="1" dirty="0"/>
            </a:br>
            <a:endParaRPr lang="en-US" altLang="ko-KR" sz="20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596FAC6-A119-4154-B254-CDD61FDE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62066"/>
              </p:ext>
            </p:extLst>
          </p:nvPr>
        </p:nvGraphicFramePr>
        <p:xfrm>
          <a:off x="1820253" y="2971486"/>
          <a:ext cx="9539007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223">
                  <a:extLst>
                    <a:ext uri="{9D8B030D-6E8A-4147-A177-3AD203B41FA5}">
                      <a16:colId xmlns:a16="http://schemas.microsoft.com/office/drawing/2014/main" val="743594691"/>
                    </a:ext>
                  </a:extLst>
                </a:gridCol>
                <a:gridCol w="434088">
                  <a:extLst>
                    <a:ext uri="{9D8B030D-6E8A-4147-A177-3AD203B41FA5}">
                      <a16:colId xmlns:a16="http://schemas.microsoft.com/office/drawing/2014/main" val="741141220"/>
                    </a:ext>
                  </a:extLst>
                </a:gridCol>
                <a:gridCol w="700755">
                  <a:extLst>
                    <a:ext uri="{9D8B030D-6E8A-4147-A177-3AD203B41FA5}">
                      <a16:colId xmlns:a16="http://schemas.microsoft.com/office/drawing/2014/main" val="3205372438"/>
                    </a:ext>
                  </a:extLst>
                </a:gridCol>
                <a:gridCol w="666571">
                  <a:extLst>
                    <a:ext uri="{9D8B030D-6E8A-4147-A177-3AD203B41FA5}">
                      <a16:colId xmlns:a16="http://schemas.microsoft.com/office/drawing/2014/main" val="3220543656"/>
                    </a:ext>
                  </a:extLst>
                </a:gridCol>
                <a:gridCol w="743484">
                  <a:extLst>
                    <a:ext uri="{9D8B030D-6E8A-4147-A177-3AD203B41FA5}">
                      <a16:colId xmlns:a16="http://schemas.microsoft.com/office/drawing/2014/main" val="697282435"/>
                    </a:ext>
                  </a:extLst>
                </a:gridCol>
                <a:gridCol w="863125">
                  <a:extLst>
                    <a:ext uri="{9D8B030D-6E8A-4147-A177-3AD203B41FA5}">
                      <a16:colId xmlns:a16="http://schemas.microsoft.com/office/drawing/2014/main" val="2657766668"/>
                    </a:ext>
                  </a:extLst>
                </a:gridCol>
                <a:gridCol w="1177314">
                  <a:extLst>
                    <a:ext uri="{9D8B030D-6E8A-4147-A177-3AD203B41FA5}">
                      <a16:colId xmlns:a16="http://schemas.microsoft.com/office/drawing/2014/main" val="329322152"/>
                    </a:ext>
                  </a:extLst>
                </a:gridCol>
                <a:gridCol w="642941">
                  <a:extLst>
                    <a:ext uri="{9D8B030D-6E8A-4147-A177-3AD203B41FA5}">
                      <a16:colId xmlns:a16="http://schemas.microsoft.com/office/drawing/2014/main" val="2607752497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1283140644"/>
                    </a:ext>
                  </a:extLst>
                </a:gridCol>
                <a:gridCol w="760576">
                  <a:extLst>
                    <a:ext uri="{9D8B030D-6E8A-4147-A177-3AD203B41FA5}">
                      <a16:colId xmlns:a16="http://schemas.microsoft.com/office/drawing/2014/main" val="3979878561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1573694293"/>
                    </a:ext>
                  </a:extLst>
                </a:gridCol>
                <a:gridCol w="769121">
                  <a:extLst>
                    <a:ext uri="{9D8B030D-6E8A-4147-A177-3AD203B41FA5}">
                      <a16:colId xmlns:a16="http://schemas.microsoft.com/office/drawing/2014/main" val="2529567529"/>
                    </a:ext>
                  </a:extLst>
                </a:gridCol>
                <a:gridCol w="632391">
                  <a:extLst>
                    <a:ext uri="{9D8B030D-6E8A-4147-A177-3AD203B41FA5}">
                      <a16:colId xmlns:a16="http://schemas.microsoft.com/office/drawing/2014/main" val="312561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Geeksforgeeks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helps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two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5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42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79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Nave Bayes </a:t>
            </a:r>
            <a:r>
              <a:rPr lang="ko-KR" altLang="en-US" b="1" dirty="0">
                <a:latin typeface="+mj-lt"/>
              </a:rPr>
              <a:t>원리와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3" y="524962"/>
            <a:ext cx="9118363" cy="491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Naive Bayes Classifier</a:t>
            </a:r>
          </a:p>
          <a:p>
            <a:endParaRPr lang="en-US" altLang="ko-KR" sz="4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/>
              <a:t>각 변수가 독립적이라는 가정</a:t>
            </a:r>
            <a:endParaRPr lang="en-US" altLang="ko-KR" sz="32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/>
              <a:t>n &lt; p </a:t>
            </a:r>
            <a:r>
              <a:rPr lang="ko-KR" altLang="en-US" sz="3200" b="1" dirty="0"/>
              <a:t>일 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유용하게 쓰임</a:t>
            </a:r>
            <a:endParaRPr lang="en-US" altLang="ko-KR" sz="32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/>
              <a:t>딥러닝을 제외하면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텍스트 데이터에 가장 적합</a:t>
            </a:r>
            <a:br>
              <a:rPr lang="en-US" altLang="ko-KR" sz="3200" b="1" dirty="0"/>
            </a:br>
            <a:r>
              <a:rPr lang="en-US" altLang="ko-KR" sz="3200" b="1" dirty="0"/>
              <a:t>(</a:t>
            </a:r>
            <a:r>
              <a:rPr lang="ko-KR" altLang="en-US" sz="3200" b="1" dirty="0"/>
              <a:t>스팸 메일 필터링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감정 분석</a:t>
            </a:r>
            <a:r>
              <a:rPr lang="en-US" altLang="ko-KR" sz="3200" b="1" dirty="0"/>
              <a:t>)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8459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Nave Bayes </a:t>
            </a:r>
            <a:r>
              <a:rPr lang="ko-KR" altLang="en-US" b="1" dirty="0">
                <a:latin typeface="+mj-lt"/>
              </a:rPr>
              <a:t>원리와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3" y="524962"/>
            <a:ext cx="9118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Naive Bayes Classifier</a:t>
            </a:r>
          </a:p>
          <a:p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3074" name="Picture 2" descr="Naive Bayes Theorem. Introduction | by Jinde Shubham | Becoming Human:  Artificial Intelligence Magazine">
            <a:extLst>
              <a:ext uri="{FF2B5EF4-FFF2-40B4-BE49-F238E27FC236}">
                <a16:creationId xmlns:a16="http://schemas.microsoft.com/office/drawing/2014/main" id="{0756B54B-C139-4FC9-8845-D89ACC67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7" y="2712845"/>
            <a:ext cx="6096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1DB56-C47A-4226-A1A0-4BF4D8E700BE}"/>
              </a:ext>
            </a:extLst>
          </p:cNvPr>
          <p:cNvSpPr txBox="1"/>
          <p:nvPr/>
        </p:nvSpPr>
        <p:spPr>
          <a:xfrm>
            <a:off x="6507620" y="2030680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사전 확률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8806-0556-4102-A738-0E0F271EF40B}"/>
              </a:ext>
            </a:extLst>
          </p:cNvPr>
          <p:cNvSpPr txBox="1"/>
          <p:nvPr/>
        </p:nvSpPr>
        <p:spPr>
          <a:xfrm>
            <a:off x="3529412" y="1971512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사후 확률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446EA-A243-47DD-AECF-5656CBB261A7}"/>
              </a:ext>
            </a:extLst>
          </p:cNvPr>
          <p:cNvCxnSpPr>
            <a:stCxn id="3" idx="2"/>
          </p:cNvCxnSpPr>
          <p:nvPr/>
        </p:nvCxnSpPr>
        <p:spPr>
          <a:xfrm flipH="1">
            <a:off x="6930638" y="2553900"/>
            <a:ext cx="656602" cy="385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2CCA62-9E2C-4B90-96CC-77346910C981}"/>
              </a:ext>
            </a:extLst>
          </p:cNvPr>
          <p:cNvCxnSpPr>
            <a:cxnSpLocks/>
          </p:cNvCxnSpPr>
          <p:nvPr/>
        </p:nvCxnSpPr>
        <p:spPr>
          <a:xfrm>
            <a:off x="4456632" y="2440446"/>
            <a:ext cx="737785" cy="50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5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Nave Bayes </a:t>
            </a:r>
            <a:r>
              <a:rPr lang="ko-KR" altLang="en-US" b="1" dirty="0">
                <a:latin typeface="+mj-lt"/>
              </a:rPr>
              <a:t>원리와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820253" y="524962"/>
            <a:ext cx="9118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Naive Bayes Classifier</a:t>
            </a:r>
          </a:p>
          <a:p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3074" name="Picture 2" descr="Naive Bayes Theorem. Introduction | by Jinde Shubham | Becoming Human:  Artificial Intelligence Magazine">
            <a:extLst>
              <a:ext uri="{FF2B5EF4-FFF2-40B4-BE49-F238E27FC236}">
                <a16:creationId xmlns:a16="http://schemas.microsoft.com/office/drawing/2014/main" id="{0756B54B-C139-4FC9-8845-D89ACC67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7" y="2712845"/>
            <a:ext cx="6096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1DB56-C47A-4226-A1A0-4BF4D8E700BE}"/>
              </a:ext>
            </a:extLst>
          </p:cNvPr>
          <p:cNvSpPr txBox="1"/>
          <p:nvPr/>
        </p:nvSpPr>
        <p:spPr>
          <a:xfrm>
            <a:off x="6507620" y="2030680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사전 확률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8806-0556-4102-A738-0E0F271EF40B}"/>
              </a:ext>
            </a:extLst>
          </p:cNvPr>
          <p:cNvSpPr txBox="1"/>
          <p:nvPr/>
        </p:nvSpPr>
        <p:spPr>
          <a:xfrm>
            <a:off x="3529412" y="1971512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사후 확률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446EA-A243-47DD-AECF-5656CBB261A7}"/>
              </a:ext>
            </a:extLst>
          </p:cNvPr>
          <p:cNvCxnSpPr>
            <a:stCxn id="3" idx="2"/>
          </p:cNvCxnSpPr>
          <p:nvPr/>
        </p:nvCxnSpPr>
        <p:spPr>
          <a:xfrm flipH="1">
            <a:off x="6930638" y="2553900"/>
            <a:ext cx="656602" cy="385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2CCA62-9E2C-4B90-96CC-77346910C981}"/>
              </a:ext>
            </a:extLst>
          </p:cNvPr>
          <p:cNvCxnSpPr>
            <a:cxnSpLocks/>
          </p:cNvCxnSpPr>
          <p:nvPr/>
        </p:nvCxnSpPr>
        <p:spPr>
          <a:xfrm>
            <a:off x="4456632" y="2440446"/>
            <a:ext cx="737785" cy="50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86600-81EA-430B-A0DC-A87C33D68750}"/>
              </a:ext>
            </a:extLst>
          </p:cNvPr>
          <p:cNvSpPr txBox="1"/>
          <p:nvPr/>
        </p:nvSpPr>
        <p:spPr>
          <a:xfrm>
            <a:off x="2449792" y="4907633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A: </a:t>
            </a:r>
            <a:r>
              <a:rPr lang="ko-KR" altLang="en-US" sz="2800" b="1" dirty="0">
                <a:solidFill>
                  <a:srgbClr val="0070C0"/>
                </a:solidFill>
              </a:rPr>
              <a:t>스팸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31CBF-E130-4D5A-B3D1-49BA5D88EEA9}"/>
              </a:ext>
            </a:extLst>
          </p:cNvPr>
          <p:cNvSpPr txBox="1"/>
          <p:nvPr/>
        </p:nvSpPr>
        <p:spPr>
          <a:xfrm>
            <a:off x="2449792" y="5557114"/>
            <a:ext cx="21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B: </a:t>
            </a:r>
            <a:r>
              <a:rPr lang="ko-KR" altLang="en-US" sz="2800" b="1" dirty="0">
                <a:solidFill>
                  <a:srgbClr val="0070C0"/>
                </a:solidFill>
              </a:rPr>
              <a:t>특정 단어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8826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14793</TotalTime>
  <Words>283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CJK KR Bold</vt:lpstr>
      <vt:lpstr>Arial</vt:lpstr>
      <vt:lpstr>Gotham</vt:lpstr>
      <vt:lpstr>3_Office 테마</vt:lpstr>
      <vt:lpstr>1_Office 테마</vt:lpstr>
      <vt:lpstr>분석의 목적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Kwon Sean</cp:lastModifiedBy>
  <cp:revision>146</cp:revision>
  <dcterms:created xsi:type="dcterms:W3CDTF">2019-07-18T05:08:58Z</dcterms:created>
  <dcterms:modified xsi:type="dcterms:W3CDTF">2020-11-25T05:43:25Z</dcterms:modified>
</cp:coreProperties>
</file>