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650" r:id="rId2"/>
  </p:sldMasterIdLst>
  <p:sldIdLst>
    <p:sldId id="263" r:id="rId3"/>
    <p:sldId id="262" r:id="rId4"/>
    <p:sldId id="326" r:id="rId5"/>
    <p:sldId id="322" r:id="rId6"/>
    <p:sldId id="323" r:id="rId7"/>
    <p:sldId id="324" r:id="rId8"/>
    <p:sldId id="325" r:id="rId9"/>
    <p:sldId id="32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5E3172-D92F-4A68-BCCA-427CF263D9A3}">
          <p14:sldIdLst>
            <p14:sldId id="263"/>
            <p14:sldId id="262"/>
            <p14:sldId id="326"/>
            <p14:sldId id="322"/>
            <p14:sldId id="323"/>
            <p14:sldId id="324"/>
            <p14:sldId id="325"/>
            <p14:sldId id="32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47" autoAdjust="0"/>
  </p:normalViewPr>
  <p:slideViewPr>
    <p:cSldViewPr snapToGrid="0">
      <p:cViewPr varScale="1">
        <p:scale>
          <a:sx n="77" d="100"/>
          <a:sy n="77" d="100"/>
        </p:scale>
        <p:origin x="13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클립명_짧을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421ED-CBD3-4F80-9BCB-897D5D3848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0275" y="2515090"/>
            <a:ext cx="10515600" cy="2158510"/>
          </a:xfrm>
          <a:prstGeom prst="rect">
            <a:avLst/>
          </a:prstGeom>
        </p:spPr>
        <p:txBody>
          <a:bodyPr wrap="none">
            <a:noAutofit/>
          </a:bodyPr>
          <a:lstStyle>
            <a:lvl1pPr algn="l">
              <a:defRPr sz="6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영상 클립명을 입력해주세요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7E7A07-190A-40B2-98E2-E5FE13C352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7720" y="2108200"/>
            <a:ext cx="9898380" cy="406400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lang="ko-KR" altLang="en-US" sz="20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입력해주세요</a:t>
            </a:r>
            <a:r>
              <a:rPr lang="en-US" altLang="ko-KR" dirty="0"/>
              <a:t>. </a:t>
            </a:r>
            <a:r>
              <a:rPr lang="ko-KR" altLang="en-US" dirty="0"/>
              <a:t>숫자는 </a:t>
            </a:r>
            <a:r>
              <a:rPr lang="en-US" altLang="ko-KR" dirty="0"/>
              <a:t>01, 02, 03 </a:t>
            </a:r>
            <a:r>
              <a:rPr lang="ko-KR" altLang="en-US" dirty="0"/>
              <a:t>형식으로 넣어주세요</a:t>
            </a:r>
            <a:r>
              <a:rPr lang="en-US" altLang="ko-KR" dirty="0"/>
              <a:t>. (</a:t>
            </a:r>
            <a:r>
              <a:rPr lang="ko-KR" altLang="en-US" dirty="0"/>
              <a:t>예시</a:t>
            </a:r>
            <a:r>
              <a:rPr lang="en-US" altLang="ko-KR" dirty="0"/>
              <a:t>) 01. </a:t>
            </a:r>
            <a:r>
              <a:rPr lang="ko-KR" altLang="en-US" dirty="0"/>
              <a:t>포토샵 기본</a:t>
            </a:r>
          </a:p>
        </p:txBody>
      </p:sp>
    </p:spTree>
    <p:extLst>
      <p:ext uri="{BB962C8B-B14F-4D97-AF65-F5344CB8AC3E}">
        <p14:creationId xmlns:p14="http://schemas.microsoft.com/office/powerpoint/2010/main" val="243753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속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02A540-6502-47F3-9D22-2CA0B2DD23E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783" y="255285"/>
            <a:ext cx="2441148" cy="307975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영상번호를 입력해주세요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262EC3F-BF6D-4A15-B290-9E6A9D5EC62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539" y="524962"/>
            <a:ext cx="1201726" cy="1244108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과목명을 입력하십시오</a:t>
            </a:r>
            <a:r>
              <a:rPr lang="en-US" altLang="ko-KR" dirty="0"/>
              <a:t>. </a:t>
            </a:r>
            <a:r>
              <a:rPr lang="ko-KR" altLang="en-US" dirty="0"/>
              <a:t>줄 바꿈을 하실 때는 </a:t>
            </a:r>
            <a:r>
              <a:rPr lang="en-US" altLang="ko-KR" dirty="0"/>
              <a:t>Enter </a:t>
            </a:r>
            <a:r>
              <a:rPr lang="ko-KR" altLang="en-US" dirty="0"/>
              <a:t>대신 </a:t>
            </a:r>
            <a:r>
              <a:rPr lang="en-US" altLang="ko-KR" dirty="0" err="1"/>
              <a:t>Shift+Enter</a:t>
            </a:r>
            <a:r>
              <a:rPr lang="ko-KR" altLang="en-US" dirty="0"/>
              <a:t>를 사용해주세요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5558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속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02A540-6502-47F3-9D22-2CA0B2DD23E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783" y="255285"/>
            <a:ext cx="2441148" cy="307975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영상번호를 입력해주세요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262EC3F-BF6D-4A15-B290-9E6A9D5EC62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539" y="524962"/>
            <a:ext cx="1201726" cy="1244108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과목명을 입력하십시오</a:t>
            </a:r>
            <a:r>
              <a:rPr lang="en-US" altLang="ko-KR" dirty="0"/>
              <a:t>. </a:t>
            </a:r>
            <a:r>
              <a:rPr lang="ko-KR" altLang="en-US" dirty="0"/>
              <a:t>줄 바꿈을 하실 때는 </a:t>
            </a:r>
            <a:r>
              <a:rPr lang="en-US" altLang="ko-KR" dirty="0"/>
              <a:t>Enter </a:t>
            </a:r>
            <a:r>
              <a:rPr lang="ko-KR" altLang="en-US" dirty="0"/>
              <a:t>대신 </a:t>
            </a:r>
            <a:r>
              <a:rPr lang="en-US" altLang="ko-KR" dirty="0" err="1"/>
              <a:t>Shift+Enter</a:t>
            </a:r>
            <a:r>
              <a:rPr lang="ko-KR" altLang="en-US" dirty="0"/>
              <a:t>를 사용해주세요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6647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white background wallpaperì ëí ì´ë¯¸ì§ ê²ìê²°ê³¼">
            <a:extLst>
              <a:ext uri="{FF2B5EF4-FFF2-40B4-BE49-F238E27FC236}">
                <a16:creationId xmlns:a16="http://schemas.microsoft.com/office/drawing/2014/main" id="{CE376BEE-AE1A-4048-9D19-3DE0CC3E94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자유형: 도형 78">
            <a:extLst>
              <a:ext uri="{FF2B5EF4-FFF2-40B4-BE49-F238E27FC236}">
                <a16:creationId xmlns:a16="http://schemas.microsoft.com/office/drawing/2014/main" id="{49A1934C-0E0A-4806-8D71-2990EAAE43AB}"/>
              </a:ext>
            </a:extLst>
          </p:cNvPr>
          <p:cNvSpPr/>
          <p:nvPr userDrawn="1"/>
        </p:nvSpPr>
        <p:spPr>
          <a:xfrm>
            <a:off x="1" y="6648450"/>
            <a:ext cx="7874971" cy="209550"/>
          </a:xfrm>
          <a:custGeom>
            <a:avLst/>
            <a:gdLst>
              <a:gd name="connsiteX0" fmla="*/ 0 w 7874971"/>
              <a:gd name="connsiteY0" fmla="*/ 0 h 209550"/>
              <a:gd name="connsiteX1" fmla="*/ 7874971 w 7874971"/>
              <a:gd name="connsiteY1" fmla="*/ 0 h 209550"/>
              <a:gd name="connsiteX2" fmla="*/ 7753350 w 7874971"/>
              <a:gd name="connsiteY2" fmla="*/ 209550 h 209550"/>
              <a:gd name="connsiteX3" fmla="*/ 0 w 7874971"/>
              <a:gd name="connsiteY3" fmla="*/ 209550 h 209550"/>
              <a:gd name="connsiteX4" fmla="*/ 0 w 7874971"/>
              <a:gd name="connsiteY4" fmla="*/ 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4971" h="209550">
                <a:moveTo>
                  <a:pt x="0" y="0"/>
                </a:moveTo>
                <a:lnTo>
                  <a:pt x="7874971" y="0"/>
                </a:lnTo>
                <a:lnTo>
                  <a:pt x="7753350" y="209550"/>
                </a:lnTo>
                <a:lnTo>
                  <a:pt x="0" y="20955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C08E976-9363-4CF6-8196-C099DF65C616}"/>
              </a:ext>
            </a:extLst>
          </p:cNvPr>
          <p:cNvSpPr txBox="1"/>
          <p:nvPr userDrawn="1"/>
        </p:nvSpPr>
        <p:spPr>
          <a:xfrm>
            <a:off x="1222778" y="6644719"/>
            <a:ext cx="25122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</a:t>
            </a:r>
            <a:r>
              <a:rPr lang="en-US" altLang="ko-KR" sz="7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FASTCAMPUS</a:t>
            </a:r>
            <a:r>
              <a:rPr lang="en-US" altLang="ko-KR" sz="7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 Corp. All Rights Reserved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3E1138-D452-4CE8-9641-FCF6F51958F4}"/>
              </a:ext>
            </a:extLst>
          </p:cNvPr>
          <p:cNvSpPr txBox="1"/>
          <p:nvPr userDrawn="1"/>
        </p:nvSpPr>
        <p:spPr>
          <a:xfrm>
            <a:off x="981478" y="2050708"/>
            <a:ext cx="1225977" cy="400110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 dirty="0">
                <a:solidFill>
                  <a:schemeClr val="tx1"/>
                </a:solidFill>
              </a:rPr>
              <a:t>Chapter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1259B8B-2E76-4800-89C7-0D2702BFDBD2}"/>
              </a:ext>
            </a:extLst>
          </p:cNvPr>
          <p:cNvSpPr txBox="1"/>
          <p:nvPr userDrawn="1"/>
        </p:nvSpPr>
        <p:spPr>
          <a:xfrm>
            <a:off x="9145864" y="253121"/>
            <a:ext cx="1098378" cy="430887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b="0" dirty="0">
                <a:solidFill>
                  <a:schemeClr val="tx1"/>
                </a:solidFill>
              </a:rPr>
              <a:t>Fast Campus</a:t>
            </a:r>
          </a:p>
          <a:p>
            <a:pPr algn="l"/>
            <a:r>
              <a:rPr lang="en-US" altLang="ko-KR" sz="1100" b="1" dirty="0">
                <a:solidFill>
                  <a:schemeClr val="tx1"/>
                </a:solidFill>
              </a:rPr>
              <a:t>Online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0DA58B32-6C5D-4BBD-8D11-B632FACA939F}"/>
              </a:ext>
            </a:extLst>
          </p:cNvPr>
          <p:cNvCxnSpPr>
            <a:cxnSpLocks/>
          </p:cNvCxnSpPr>
          <p:nvPr userDrawn="1"/>
        </p:nvCxnSpPr>
        <p:spPr>
          <a:xfrm>
            <a:off x="10304992" y="321531"/>
            <a:ext cx="0" cy="28098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F0BF944-0C74-4088-9426-E8DB89EED4E9}"/>
              </a:ext>
            </a:extLst>
          </p:cNvPr>
          <p:cNvSpPr txBox="1"/>
          <p:nvPr userDrawn="1"/>
        </p:nvSpPr>
        <p:spPr>
          <a:xfrm>
            <a:off x="10365741" y="253121"/>
            <a:ext cx="1181734" cy="430887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b="0" dirty="0">
                <a:solidFill>
                  <a:schemeClr val="tx1"/>
                </a:solidFill>
              </a:rPr>
              <a:t>Life Changing</a:t>
            </a:r>
          </a:p>
          <a:p>
            <a:pPr algn="l"/>
            <a:r>
              <a:rPr lang="en-US" altLang="ko-KR" sz="1100" b="1" dirty="0">
                <a:solidFill>
                  <a:schemeClr val="tx1"/>
                </a:solidFill>
              </a:rPr>
              <a:t>Education</a:t>
            </a:r>
          </a:p>
        </p:txBody>
      </p:sp>
      <p:pic>
        <p:nvPicPr>
          <p:cNvPr id="68" name="Picture 2" descr="ì»¤ë¦¬ì´ ì±ì¥ì ìí ìµê³ ì ì¤ë¬´êµì¡ ìì¹´ë°ë¯¸">
            <a:extLst>
              <a:ext uri="{FF2B5EF4-FFF2-40B4-BE49-F238E27FC236}">
                <a16:creationId xmlns:a16="http://schemas.microsoft.com/office/drawing/2014/main" id="{EEDC46AE-70D7-4E80-8A2D-E22735AD20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75" y="320236"/>
            <a:ext cx="1260048" cy="35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자유형: 도형 80">
            <a:extLst>
              <a:ext uri="{FF2B5EF4-FFF2-40B4-BE49-F238E27FC236}">
                <a16:creationId xmlns:a16="http://schemas.microsoft.com/office/drawing/2014/main" id="{3A04D321-4A1A-420E-8228-15A0175CE6A2}"/>
              </a:ext>
            </a:extLst>
          </p:cNvPr>
          <p:cNvSpPr/>
          <p:nvPr userDrawn="1"/>
        </p:nvSpPr>
        <p:spPr>
          <a:xfrm>
            <a:off x="7753350" y="6648740"/>
            <a:ext cx="4438650" cy="209260"/>
          </a:xfrm>
          <a:custGeom>
            <a:avLst/>
            <a:gdLst>
              <a:gd name="connsiteX0" fmla="*/ 121453 w 4438650"/>
              <a:gd name="connsiteY0" fmla="*/ 0 h 209260"/>
              <a:gd name="connsiteX1" fmla="*/ 4438650 w 4438650"/>
              <a:gd name="connsiteY1" fmla="*/ 0 h 209260"/>
              <a:gd name="connsiteX2" fmla="*/ 4438650 w 4438650"/>
              <a:gd name="connsiteY2" fmla="*/ 209260 h 209260"/>
              <a:gd name="connsiteX3" fmla="*/ 0 w 4438650"/>
              <a:gd name="connsiteY3" fmla="*/ 209260 h 209260"/>
              <a:gd name="connsiteX4" fmla="*/ 121453 w 4438650"/>
              <a:gd name="connsiteY4" fmla="*/ 0 h 209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8650" h="209260">
                <a:moveTo>
                  <a:pt x="121453" y="0"/>
                </a:moveTo>
                <a:lnTo>
                  <a:pt x="4438650" y="0"/>
                </a:lnTo>
                <a:lnTo>
                  <a:pt x="4438650" y="209260"/>
                </a:lnTo>
                <a:lnTo>
                  <a:pt x="0" y="209260"/>
                </a:lnTo>
                <a:lnTo>
                  <a:pt x="121453" y="0"/>
                </a:lnTo>
                <a:close/>
              </a:path>
            </a:pathLst>
          </a:custGeom>
          <a:solidFill>
            <a:srgbClr val="EE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363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2A7351D-A549-4BAA-9878-E2116EE63BED}"/>
              </a:ext>
            </a:extLst>
          </p:cNvPr>
          <p:cNvSpPr/>
          <p:nvPr userDrawn="1"/>
        </p:nvSpPr>
        <p:spPr>
          <a:xfrm>
            <a:off x="0" y="0"/>
            <a:ext cx="12192000" cy="68577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24DD57B8-5149-4B40-915A-EB536D656456}"/>
              </a:ext>
            </a:extLst>
          </p:cNvPr>
          <p:cNvSpPr/>
          <p:nvPr userDrawn="1"/>
        </p:nvSpPr>
        <p:spPr>
          <a:xfrm>
            <a:off x="7753350" y="0"/>
            <a:ext cx="4438650" cy="6857710"/>
          </a:xfrm>
          <a:custGeom>
            <a:avLst/>
            <a:gdLst>
              <a:gd name="connsiteX0" fmla="*/ 3881889 w 4329073"/>
              <a:gd name="connsiteY0" fmla="*/ 0 h 6688414"/>
              <a:gd name="connsiteX1" fmla="*/ 4329073 w 4329073"/>
              <a:gd name="connsiteY1" fmla="*/ 0 h 6688414"/>
              <a:gd name="connsiteX2" fmla="*/ 4329073 w 4329073"/>
              <a:gd name="connsiteY2" fmla="*/ 6688414 h 6688414"/>
              <a:gd name="connsiteX3" fmla="*/ 0 w 4329073"/>
              <a:gd name="connsiteY3" fmla="*/ 6688414 h 6688414"/>
              <a:gd name="connsiteX4" fmla="*/ 3881889 w 4329073"/>
              <a:gd name="connsiteY4" fmla="*/ 0 h 6688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9073" h="6688414">
                <a:moveTo>
                  <a:pt x="3881889" y="0"/>
                </a:moveTo>
                <a:lnTo>
                  <a:pt x="4329073" y="0"/>
                </a:lnTo>
                <a:lnTo>
                  <a:pt x="4329073" y="6688414"/>
                </a:lnTo>
                <a:lnTo>
                  <a:pt x="0" y="6688414"/>
                </a:lnTo>
                <a:lnTo>
                  <a:pt x="3881889" y="0"/>
                </a:lnTo>
                <a:close/>
              </a:path>
            </a:pathLst>
          </a:custGeom>
          <a:solidFill>
            <a:srgbClr val="EE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91210E-4290-43BA-BF31-17AF741C3D23}"/>
              </a:ext>
            </a:extLst>
          </p:cNvPr>
          <p:cNvSpPr txBox="1"/>
          <p:nvPr userDrawn="1"/>
        </p:nvSpPr>
        <p:spPr>
          <a:xfrm>
            <a:off x="1222778" y="6644719"/>
            <a:ext cx="25122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</a:t>
            </a:r>
            <a:r>
              <a:rPr lang="en-US" altLang="ko-KR" sz="7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FASTCAMPUS</a:t>
            </a:r>
            <a:r>
              <a:rPr lang="en-US" altLang="ko-KR" sz="7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 Corp. All Rights Reserved</a:t>
            </a:r>
          </a:p>
        </p:txBody>
      </p:sp>
      <p:pic>
        <p:nvPicPr>
          <p:cNvPr id="11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95B4B388-18E4-42A4-934B-617451A585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79" y="6401872"/>
            <a:ext cx="786893" cy="246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94040C-7205-4541-BBC8-EF44C330B435}"/>
              </a:ext>
            </a:extLst>
          </p:cNvPr>
          <p:cNvSpPr/>
          <p:nvPr userDrawn="1"/>
        </p:nvSpPr>
        <p:spPr>
          <a:xfrm>
            <a:off x="1352550" y="209551"/>
            <a:ext cx="10839450" cy="6438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380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84982-3A20-4350-B225-9BD2A1DF3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분석의 목적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F775A7-58EF-4B94-B37D-0F53302E7D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08.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/>
              </a:rPr>
              <a:t>쇼핑몰 매출 예측 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Roboto"/>
              </a:rPr>
              <a:t>(</a:t>
            </a:r>
            <a:r>
              <a:rPr lang="en-US" i="0" dirty="0">
                <a:solidFill>
                  <a:srgbClr val="000000"/>
                </a:solidFill>
                <a:effectLst/>
                <a:latin typeface="Roboto"/>
              </a:rPr>
              <a:t>Times Series)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6411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74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분석의 목적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1CCC52D-4577-4A26-88F4-1F3020B2AD90}"/>
              </a:ext>
            </a:extLst>
          </p:cNvPr>
          <p:cNvSpPr txBox="1">
            <a:spLocks/>
          </p:cNvSpPr>
          <p:nvPr/>
        </p:nvSpPr>
        <p:spPr>
          <a:xfrm>
            <a:off x="1875064" y="409272"/>
            <a:ext cx="10020300" cy="305643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00000"/>
              </a:lnSpc>
              <a:buFontTx/>
              <a:buChar char="-"/>
            </a:pPr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시간 관련 데이터 다양하게 조작하기</a:t>
            </a:r>
            <a:endParaRPr lang="en-US" altLang="ko-KR" sz="4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571500" indent="-571500">
              <a:lnSpc>
                <a:spcPct val="100000"/>
              </a:lnSpc>
              <a:buFontTx/>
              <a:buChar char="-"/>
            </a:pPr>
            <a:r>
              <a:rPr lang="en-US" altLang="ko-KR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fbprophet</a:t>
            </a:r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을 통한 시계열 예측</a:t>
            </a:r>
            <a:endParaRPr lang="en-US" altLang="ko-KR" sz="4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571500" indent="-571500">
              <a:lnSpc>
                <a:spcPct val="100000"/>
              </a:lnSpc>
              <a:buFontTx/>
              <a:buChar char="-"/>
            </a:pPr>
            <a:r>
              <a:rPr lang="en-US" altLang="ko-KR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AutoRegressive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알고리즘을 통한 예측</a:t>
            </a:r>
          </a:p>
        </p:txBody>
      </p:sp>
      <p:pic>
        <p:nvPicPr>
          <p:cNvPr id="1026" name="Picture 2" descr="cardiac pulse, time series, statistics, diagram, business, graph, chart,  blue, finance, data | Pxfuel">
            <a:extLst>
              <a:ext uri="{FF2B5EF4-FFF2-40B4-BE49-F238E27FC236}">
                <a16:creationId xmlns:a16="http://schemas.microsoft.com/office/drawing/2014/main" id="{BE02FABA-B6E7-4ED0-8C7C-5C16F715E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931" y="2575682"/>
            <a:ext cx="6591076" cy="36721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683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80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b="1" dirty="0">
                <a:latin typeface="+mj-lt"/>
              </a:rPr>
              <a:t>Time Series</a:t>
            </a:r>
            <a:r>
              <a:rPr lang="ko-KR" altLang="en-US" b="1" dirty="0">
                <a:latin typeface="+mj-lt"/>
              </a:rPr>
              <a:t>의 원리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CBAC65-A44D-4037-A21B-FE2AD5E30199}"/>
              </a:ext>
            </a:extLst>
          </p:cNvPr>
          <p:cNvSpPr txBox="1"/>
          <p:nvPr/>
        </p:nvSpPr>
        <p:spPr>
          <a:xfrm>
            <a:off x="1914258" y="698924"/>
            <a:ext cx="87338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Time Series </a:t>
            </a:r>
            <a:r>
              <a:rPr lang="ko-KR" altLang="en-US" sz="4800" b="1" dirty="0"/>
              <a:t>구성요소</a:t>
            </a:r>
            <a:endParaRPr lang="en-US" sz="4800" b="1" dirty="0"/>
          </a:p>
          <a:p>
            <a:endParaRPr lang="en-US" sz="4800" b="1" dirty="0"/>
          </a:p>
          <a:p>
            <a:pPr marL="914400" indent="-914400">
              <a:buAutoNum type="arabicPeriod"/>
            </a:pPr>
            <a:r>
              <a:rPr lang="en-US" sz="4800" b="1" dirty="0"/>
              <a:t>Trend</a:t>
            </a:r>
          </a:p>
          <a:p>
            <a:pPr marL="914400" indent="-914400">
              <a:buAutoNum type="arabicPeriod"/>
            </a:pPr>
            <a:r>
              <a:rPr lang="en-US" sz="4800" b="1" dirty="0"/>
              <a:t>Seasonality</a:t>
            </a:r>
          </a:p>
          <a:p>
            <a:pPr marL="914400" indent="-914400">
              <a:buAutoNum type="arabicPeriod"/>
            </a:pPr>
            <a:r>
              <a:rPr lang="en-US" sz="4800" b="1" dirty="0"/>
              <a:t>Cyclic</a:t>
            </a:r>
          </a:p>
          <a:p>
            <a:pPr marL="914400" indent="-914400">
              <a:buAutoNum type="arabicPeriod"/>
            </a:pPr>
            <a:r>
              <a:rPr lang="en-US" sz="4800" b="1" dirty="0"/>
              <a:t>Irregularity</a:t>
            </a:r>
          </a:p>
        </p:txBody>
      </p:sp>
    </p:spTree>
    <p:extLst>
      <p:ext uri="{BB962C8B-B14F-4D97-AF65-F5344CB8AC3E}">
        <p14:creationId xmlns:p14="http://schemas.microsoft.com/office/powerpoint/2010/main" val="2309919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80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b="1" dirty="0">
                <a:latin typeface="+mj-lt"/>
              </a:rPr>
              <a:t>Time Series</a:t>
            </a:r>
            <a:r>
              <a:rPr lang="ko-KR" altLang="en-US" b="1" dirty="0">
                <a:latin typeface="+mj-lt"/>
              </a:rPr>
              <a:t>의 원리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CBAC65-A44D-4037-A21B-FE2AD5E30199}"/>
              </a:ext>
            </a:extLst>
          </p:cNvPr>
          <p:cNvSpPr txBox="1"/>
          <p:nvPr/>
        </p:nvSpPr>
        <p:spPr>
          <a:xfrm>
            <a:off x="1914258" y="698924"/>
            <a:ext cx="8733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AR(Auto Regressive) Model</a:t>
            </a:r>
            <a:r>
              <a:rPr lang="ko-KR" altLang="en-US" sz="3200" b="1" dirty="0"/>
              <a:t>이란</a:t>
            </a:r>
            <a:r>
              <a:rPr lang="en-US" altLang="ko-KR" sz="3200" b="1" dirty="0"/>
              <a:t>?</a:t>
            </a:r>
            <a:endParaRPr lang="en-US" sz="3200" b="1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0641618-B512-4F5F-AD9C-C0C3FDA19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661855"/>
              </p:ext>
            </p:extLst>
          </p:nvPr>
        </p:nvGraphicFramePr>
        <p:xfrm>
          <a:off x="1976215" y="2098644"/>
          <a:ext cx="3015273" cy="37690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8810">
                  <a:extLst>
                    <a:ext uri="{9D8B030D-6E8A-4147-A177-3AD203B41FA5}">
                      <a16:colId xmlns:a16="http://schemas.microsoft.com/office/drawing/2014/main" val="3829021469"/>
                    </a:ext>
                  </a:extLst>
                </a:gridCol>
                <a:gridCol w="1096463">
                  <a:extLst>
                    <a:ext uri="{9D8B030D-6E8A-4147-A177-3AD203B41FA5}">
                      <a16:colId xmlns:a16="http://schemas.microsoft.com/office/drawing/2014/main" val="3031669846"/>
                    </a:ext>
                  </a:extLst>
                </a:gridCol>
              </a:tblGrid>
              <a:tr h="342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Date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Sales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959105"/>
                  </a:ext>
                </a:extLst>
              </a:tr>
              <a:tr h="342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1/1/2020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135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/>
                </a:tc>
                <a:extLst>
                  <a:ext uri="{0D108BD9-81ED-4DB2-BD59-A6C34878D82A}">
                    <a16:rowId xmlns:a16="http://schemas.microsoft.com/office/drawing/2014/main" val="1908262369"/>
                  </a:ext>
                </a:extLst>
              </a:tr>
              <a:tr h="342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1/2/2020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/>
                </a:tc>
                <a:extLst>
                  <a:ext uri="{0D108BD9-81ED-4DB2-BD59-A6C34878D82A}">
                    <a16:rowId xmlns:a16="http://schemas.microsoft.com/office/drawing/2014/main" val="4064600012"/>
                  </a:ext>
                </a:extLst>
              </a:tr>
              <a:tr h="342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1/3/2020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105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/>
                </a:tc>
                <a:extLst>
                  <a:ext uri="{0D108BD9-81ED-4DB2-BD59-A6C34878D82A}">
                    <a16:rowId xmlns:a16="http://schemas.microsoft.com/office/drawing/2014/main" val="693345490"/>
                  </a:ext>
                </a:extLst>
              </a:tr>
              <a:tr h="342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1/4/2020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155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/>
                </a:tc>
                <a:extLst>
                  <a:ext uri="{0D108BD9-81ED-4DB2-BD59-A6C34878D82A}">
                    <a16:rowId xmlns:a16="http://schemas.microsoft.com/office/drawing/2014/main" val="1170315902"/>
                  </a:ext>
                </a:extLst>
              </a:tr>
              <a:tr h="342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1/5/2020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/>
                </a:tc>
                <a:extLst>
                  <a:ext uri="{0D108BD9-81ED-4DB2-BD59-A6C34878D82A}">
                    <a16:rowId xmlns:a16="http://schemas.microsoft.com/office/drawing/2014/main" val="594295686"/>
                  </a:ext>
                </a:extLst>
              </a:tr>
              <a:tr h="342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1/6/2020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125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/>
                </a:tc>
                <a:extLst>
                  <a:ext uri="{0D108BD9-81ED-4DB2-BD59-A6C34878D82A}">
                    <a16:rowId xmlns:a16="http://schemas.microsoft.com/office/drawing/2014/main" val="3989222873"/>
                  </a:ext>
                </a:extLst>
              </a:tr>
              <a:tr h="342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1/7/2020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170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/>
                </a:tc>
                <a:extLst>
                  <a:ext uri="{0D108BD9-81ED-4DB2-BD59-A6C34878D82A}">
                    <a16:rowId xmlns:a16="http://schemas.microsoft.com/office/drawing/2014/main" val="1509308386"/>
                  </a:ext>
                </a:extLst>
              </a:tr>
              <a:tr h="342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1/8/2020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165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/>
                </a:tc>
                <a:extLst>
                  <a:ext uri="{0D108BD9-81ED-4DB2-BD59-A6C34878D82A}">
                    <a16:rowId xmlns:a16="http://schemas.microsoft.com/office/drawing/2014/main" val="3338432468"/>
                  </a:ext>
                </a:extLst>
              </a:tr>
              <a:tr h="342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1/9/2020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/>
                </a:tc>
                <a:extLst>
                  <a:ext uri="{0D108BD9-81ED-4DB2-BD59-A6C34878D82A}">
                    <a16:rowId xmlns:a16="http://schemas.microsoft.com/office/drawing/2014/main" val="3255466646"/>
                  </a:ext>
                </a:extLst>
              </a:tr>
              <a:tr h="342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1/10/2020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100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/>
                </a:tc>
                <a:extLst>
                  <a:ext uri="{0D108BD9-81ED-4DB2-BD59-A6C34878D82A}">
                    <a16:rowId xmlns:a16="http://schemas.microsoft.com/office/drawing/2014/main" val="3330721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525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80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b="1" dirty="0">
                <a:latin typeface="+mj-lt"/>
              </a:rPr>
              <a:t>Time Series</a:t>
            </a:r>
            <a:r>
              <a:rPr lang="ko-KR" altLang="en-US" b="1" dirty="0">
                <a:latin typeface="+mj-lt"/>
              </a:rPr>
              <a:t>의 원리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CBAC65-A44D-4037-A21B-FE2AD5E30199}"/>
              </a:ext>
            </a:extLst>
          </p:cNvPr>
          <p:cNvSpPr txBox="1"/>
          <p:nvPr/>
        </p:nvSpPr>
        <p:spPr>
          <a:xfrm>
            <a:off x="1914258" y="698924"/>
            <a:ext cx="8733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AR(Auto Regressive) Model</a:t>
            </a:r>
            <a:r>
              <a:rPr lang="ko-KR" altLang="en-US" sz="3200" b="1" dirty="0"/>
              <a:t>이란</a:t>
            </a:r>
            <a:r>
              <a:rPr lang="en-US" altLang="ko-KR" sz="3200" b="1" dirty="0"/>
              <a:t>?</a:t>
            </a:r>
            <a:endParaRPr lang="en-US" sz="3200" b="1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0641618-B512-4F5F-AD9C-C0C3FDA19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990229"/>
              </p:ext>
            </p:extLst>
          </p:nvPr>
        </p:nvGraphicFramePr>
        <p:xfrm>
          <a:off x="1976215" y="2098644"/>
          <a:ext cx="4111736" cy="37690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8810">
                  <a:extLst>
                    <a:ext uri="{9D8B030D-6E8A-4147-A177-3AD203B41FA5}">
                      <a16:colId xmlns:a16="http://schemas.microsoft.com/office/drawing/2014/main" val="3829021469"/>
                    </a:ext>
                  </a:extLst>
                </a:gridCol>
                <a:gridCol w="1096463">
                  <a:extLst>
                    <a:ext uri="{9D8B030D-6E8A-4147-A177-3AD203B41FA5}">
                      <a16:colId xmlns:a16="http://schemas.microsoft.com/office/drawing/2014/main" val="3031669846"/>
                    </a:ext>
                  </a:extLst>
                </a:gridCol>
                <a:gridCol w="1096463">
                  <a:extLst>
                    <a:ext uri="{9D8B030D-6E8A-4147-A177-3AD203B41FA5}">
                      <a16:colId xmlns:a16="http://schemas.microsoft.com/office/drawing/2014/main" val="1021625073"/>
                    </a:ext>
                  </a:extLst>
                </a:gridCol>
              </a:tblGrid>
              <a:tr h="342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Date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Sales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D-1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959105"/>
                  </a:ext>
                </a:extLst>
              </a:tr>
              <a:tr h="342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1/1/2020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135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b"/>
                </a:tc>
                <a:extLst>
                  <a:ext uri="{0D108BD9-81ED-4DB2-BD59-A6C34878D82A}">
                    <a16:rowId xmlns:a16="http://schemas.microsoft.com/office/drawing/2014/main" val="1908262369"/>
                  </a:ext>
                </a:extLst>
              </a:tr>
              <a:tr h="342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1/2/2020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135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/>
                </a:tc>
                <a:extLst>
                  <a:ext uri="{0D108BD9-81ED-4DB2-BD59-A6C34878D82A}">
                    <a16:rowId xmlns:a16="http://schemas.microsoft.com/office/drawing/2014/main" val="4064600012"/>
                  </a:ext>
                </a:extLst>
              </a:tr>
              <a:tr h="342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1/3/2020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105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/>
                </a:tc>
                <a:extLst>
                  <a:ext uri="{0D108BD9-81ED-4DB2-BD59-A6C34878D82A}">
                    <a16:rowId xmlns:a16="http://schemas.microsoft.com/office/drawing/2014/main" val="693345490"/>
                  </a:ext>
                </a:extLst>
              </a:tr>
              <a:tr h="342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1/4/2020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155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105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/>
                </a:tc>
                <a:extLst>
                  <a:ext uri="{0D108BD9-81ED-4DB2-BD59-A6C34878D82A}">
                    <a16:rowId xmlns:a16="http://schemas.microsoft.com/office/drawing/2014/main" val="1170315902"/>
                  </a:ext>
                </a:extLst>
              </a:tr>
              <a:tr h="342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1/5/2020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155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/>
                </a:tc>
                <a:extLst>
                  <a:ext uri="{0D108BD9-81ED-4DB2-BD59-A6C34878D82A}">
                    <a16:rowId xmlns:a16="http://schemas.microsoft.com/office/drawing/2014/main" val="594295686"/>
                  </a:ext>
                </a:extLst>
              </a:tr>
              <a:tr h="342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1/6/2020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125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/>
                </a:tc>
                <a:extLst>
                  <a:ext uri="{0D108BD9-81ED-4DB2-BD59-A6C34878D82A}">
                    <a16:rowId xmlns:a16="http://schemas.microsoft.com/office/drawing/2014/main" val="3989222873"/>
                  </a:ext>
                </a:extLst>
              </a:tr>
              <a:tr h="342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1/7/2020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170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125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/>
                </a:tc>
                <a:extLst>
                  <a:ext uri="{0D108BD9-81ED-4DB2-BD59-A6C34878D82A}">
                    <a16:rowId xmlns:a16="http://schemas.microsoft.com/office/drawing/2014/main" val="1509308386"/>
                  </a:ext>
                </a:extLst>
              </a:tr>
              <a:tr h="342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1/8/2020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165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170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/>
                </a:tc>
                <a:extLst>
                  <a:ext uri="{0D108BD9-81ED-4DB2-BD59-A6C34878D82A}">
                    <a16:rowId xmlns:a16="http://schemas.microsoft.com/office/drawing/2014/main" val="3338432468"/>
                  </a:ext>
                </a:extLst>
              </a:tr>
              <a:tr h="342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1/9/2020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165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/>
                </a:tc>
                <a:extLst>
                  <a:ext uri="{0D108BD9-81ED-4DB2-BD59-A6C34878D82A}">
                    <a16:rowId xmlns:a16="http://schemas.microsoft.com/office/drawing/2014/main" val="3255466646"/>
                  </a:ext>
                </a:extLst>
              </a:tr>
              <a:tr h="342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1/10/2020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120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/>
                </a:tc>
                <a:extLst>
                  <a:ext uri="{0D108BD9-81ED-4DB2-BD59-A6C34878D82A}">
                    <a16:rowId xmlns:a16="http://schemas.microsoft.com/office/drawing/2014/main" val="3330721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3518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80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b="1" dirty="0">
                <a:latin typeface="+mj-lt"/>
              </a:rPr>
              <a:t>Time Series</a:t>
            </a:r>
            <a:r>
              <a:rPr lang="ko-KR" altLang="en-US" b="1" dirty="0">
                <a:latin typeface="+mj-lt"/>
              </a:rPr>
              <a:t>의 원리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CBAC65-A44D-4037-A21B-FE2AD5E30199}"/>
              </a:ext>
            </a:extLst>
          </p:cNvPr>
          <p:cNvSpPr txBox="1"/>
          <p:nvPr/>
        </p:nvSpPr>
        <p:spPr>
          <a:xfrm>
            <a:off x="1914258" y="698924"/>
            <a:ext cx="8733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AR(Auto Regressive) Model</a:t>
            </a:r>
            <a:r>
              <a:rPr lang="ko-KR" altLang="en-US" sz="3200" b="1" dirty="0"/>
              <a:t>이란</a:t>
            </a:r>
            <a:r>
              <a:rPr lang="en-US" altLang="ko-KR" sz="3200" b="1" dirty="0"/>
              <a:t>?</a:t>
            </a:r>
            <a:endParaRPr lang="en-US" sz="3200" b="1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0641618-B512-4F5F-AD9C-C0C3FDA19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650562"/>
              </p:ext>
            </p:extLst>
          </p:nvPr>
        </p:nvGraphicFramePr>
        <p:xfrm>
          <a:off x="1976215" y="2098644"/>
          <a:ext cx="5208199" cy="37690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8810">
                  <a:extLst>
                    <a:ext uri="{9D8B030D-6E8A-4147-A177-3AD203B41FA5}">
                      <a16:colId xmlns:a16="http://schemas.microsoft.com/office/drawing/2014/main" val="3829021469"/>
                    </a:ext>
                  </a:extLst>
                </a:gridCol>
                <a:gridCol w="1096463">
                  <a:extLst>
                    <a:ext uri="{9D8B030D-6E8A-4147-A177-3AD203B41FA5}">
                      <a16:colId xmlns:a16="http://schemas.microsoft.com/office/drawing/2014/main" val="3031669846"/>
                    </a:ext>
                  </a:extLst>
                </a:gridCol>
                <a:gridCol w="1096463">
                  <a:extLst>
                    <a:ext uri="{9D8B030D-6E8A-4147-A177-3AD203B41FA5}">
                      <a16:colId xmlns:a16="http://schemas.microsoft.com/office/drawing/2014/main" val="1021625073"/>
                    </a:ext>
                  </a:extLst>
                </a:gridCol>
                <a:gridCol w="1096463">
                  <a:extLst>
                    <a:ext uri="{9D8B030D-6E8A-4147-A177-3AD203B41FA5}">
                      <a16:colId xmlns:a16="http://schemas.microsoft.com/office/drawing/2014/main" val="977512571"/>
                    </a:ext>
                  </a:extLst>
                </a:gridCol>
              </a:tblGrid>
              <a:tr h="342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Date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Sales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D-1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D-2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959105"/>
                  </a:ext>
                </a:extLst>
              </a:tr>
              <a:tr h="342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1/1/2020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135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b"/>
                </a:tc>
                <a:extLst>
                  <a:ext uri="{0D108BD9-81ED-4DB2-BD59-A6C34878D82A}">
                    <a16:rowId xmlns:a16="http://schemas.microsoft.com/office/drawing/2014/main" val="1908262369"/>
                  </a:ext>
                </a:extLst>
              </a:tr>
              <a:tr h="342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1/2/2020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135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b"/>
                </a:tc>
                <a:extLst>
                  <a:ext uri="{0D108BD9-81ED-4DB2-BD59-A6C34878D82A}">
                    <a16:rowId xmlns:a16="http://schemas.microsoft.com/office/drawing/2014/main" val="4064600012"/>
                  </a:ext>
                </a:extLst>
              </a:tr>
              <a:tr h="342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1/3/2020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105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135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/>
                </a:tc>
                <a:extLst>
                  <a:ext uri="{0D108BD9-81ED-4DB2-BD59-A6C34878D82A}">
                    <a16:rowId xmlns:a16="http://schemas.microsoft.com/office/drawing/2014/main" val="693345490"/>
                  </a:ext>
                </a:extLst>
              </a:tr>
              <a:tr h="342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1/4/2020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155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105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120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/>
                </a:tc>
                <a:extLst>
                  <a:ext uri="{0D108BD9-81ED-4DB2-BD59-A6C34878D82A}">
                    <a16:rowId xmlns:a16="http://schemas.microsoft.com/office/drawing/2014/main" val="1170315902"/>
                  </a:ext>
                </a:extLst>
              </a:tr>
              <a:tr h="342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1/5/2020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155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105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/>
                </a:tc>
                <a:extLst>
                  <a:ext uri="{0D108BD9-81ED-4DB2-BD59-A6C34878D82A}">
                    <a16:rowId xmlns:a16="http://schemas.microsoft.com/office/drawing/2014/main" val="594295686"/>
                  </a:ext>
                </a:extLst>
              </a:tr>
              <a:tr h="342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1/6/2020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125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155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/>
                </a:tc>
                <a:extLst>
                  <a:ext uri="{0D108BD9-81ED-4DB2-BD59-A6C34878D82A}">
                    <a16:rowId xmlns:a16="http://schemas.microsoft.com/office/drawing/2014/main" val="3989222873"/>
                  </a:ext>
                </a:extLst>
              </a:tr>
              <a:tr h="342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1/7/2020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170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125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130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/>
                </a:tc>
                <a:extLst>
                  <a:ext uri="{0D108BD9-81ED-4DB2-BD59-A6C34878D82A}">
                    <a16:rowId xmlns:a16="http://schemas.microsoft.com/office/drawing/2014/main" val="1509308386"/>
                  </a:ext>
                </a:extLst>
              </a:tr>
              <a:tr h="342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1/8/2020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165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170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125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/>
                </a:tc>
                <a:extLst>
                  <a:ext uri="{0D108BD9-81ED-4DB2-BD59-A6C34878D82A}">
                    <a16:rowId xmlns:a16="http://schemas.microsoft.com/office/drawing/2014/main" val="3338432468"/>
                  </a:ext>
                </a:extLst>
              </a:tr>
              <a:tr h="342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1/9/2020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165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170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/>
                </a:tc>
                <a:extLst>
                  <a:ext uri="{0D108BD9-81ED-4DB2-BD59-A6C34878D82A}">
                    <a16:rowId xmlns:a16="http://schemas.microsoft.com/office/drawing/2014/main" val="3255466646"/>
                  </a:ext>
                </a:extLst>
              </a:tr>
              <a:tr h="342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1/10/2020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165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/>
                </a:tc>
                <a:extLst>
                  <a:ext uri="{0D108BD9-81ED-4DB2-BD59-A6C34878D82A}">
                    <a16:rowId xmlns:a16="http://schemas.microsoft.com/office/drawing/2014/main" val="3330721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1610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80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b="1" dirty="0">
                <a:latin typeface="+mj-lt"/>
              </a:rPr>
              <a:t>Time Series</a:t>
            </a:r>
            <a:r>
              <a:rPr lang="ko-KR" altLang="en-US" b="1" dirty="0">
                <a:latin typeface="+mj-lt"/>
              </a:rPr>
              <a:t>의 원리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CBAC65-A44D-4037-A21B-FE2AD5E30199}"/>
              </a:ext>
            </a:extLst>
          </p:cNvPr>
          <p:cNvSpPr txBox="1"/>
          <p:nvPr/>
        </p:nvSpPr>
        <p:spPr>
          <a:xfrm>
            <a:off x="1914258" y="698924"/>
            <a:ext cx="8733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AR(Auto Regressive) Model</a:t>
            </a:r>
            <a:r>
              <a:rPr lang="ko-KR" altLang="en-US" sz="3200" b="1" dirty="0"/>
              <a:t>이란</a:t>
            </a:r>
            <a:r>
              <a:rPr lang="en-US" altLang="ko-KR" sz="3200" b="1" dirty="0"/>
              <a:t>?</a:t>
            </a:r>
            <a:endParaRPr lang="en-US" sz="3200" b="1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0641618-B512-4F5F-AD9C-C0C3FDA19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839333"/>
              </p:ext>
            </p:extLst>
          </p:nvPr>
        </p:nvGraphicFramePr>
        <p:xfrm>
          <a:off x="1976215" y="2098644"/>
          <a:ext cx="6304662" cy="37690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8810">
                  <a:extLst>
                    <a:ext uri="{9D8B030D-6E8A-4147-A177-3AD203B41FA5}">
                      <a16:colId xmlns:a16="http://schemas.microsoft.com/office/drawing/2014/main" val="3829021469"/>
                    </a:ext>
                  </a:extLst>
                </a:gridCol>
                <a:gridCol w="1096463">
                  <a:extLst>
                    <a:ext uri="{9D8B030D-6E8A-4147-A177-3AD203B41FA5}">
                      <a16:colId xmlns:a16="http://schemas.microsoft.com/office/drawing/2014/main" val="3031669846"/>
                    </a:ext>
                  </a:extLst>
                </a:gridCol>
                <a:gridCol w="1096463">
                  <a:extLst>
                    <a:ext uri="{9D8B030D-6E8A-4147-A177-3AD203B41FA5}">
                      <a16:colId xmlns:a16="http://schemas.microsoft.com/office/drawing/2014/main" val="1021625073"/>
                    </a:ext>
                  </a:extLst>
                </a:gridCol>
                <a:gridCol w="1096463">
                  <a:extLst>
                    <a:ext uri="{9D8B030D-6E8A-4147-A177-3AD203B41FA5}">
                      <a16:colId xmlns:a16="http://schemas.microsoft.com/office/drawing/2014/main" val="977512571"/>
                    </a:ext>
                  </a:extLst>
                </a:gridCol>
                <a:gridCol w="1096463">
                  <a:extLst>
                    <a:ext uri="{9D8B030D-6E8A-4147-A177-3AD203B41FA5}">
                      <a16:colId xmlns:a16="http://schemas.microsoft.com/office/drawing/2014/main" val="1442189530"/>
                    </a:ext>
                  </a:extLst>
                </a:gridCol>
              </a:tblGrid>
              <a:tr h="342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Date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Sales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D-1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D-2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D-3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959105"/>
                  </a:ext>
                </a:extLst>
              </a:tr>
              <a:tr h="342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1/1/2020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135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b"/>
                </a:tc>
                <a:extLst>
                  <a:ext uri="{0D108BD9-81ED-4DB2-BD59-A6C34878D82A}">
                    <a16:rowId xmlns:a16="http://schemas.microsoft.com/office/drawing/2014/main" val="1908262369"/>
                  </a:ext>
                </a:extLst>
              </a:tr>
              <a:tr h="342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1/2/2020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135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b"/>
                </a:tc>
                <a:extLst>
                  <a:ext uri="{0D108BD9-81ED-4DB2-BD59-A6C34878D82A}">
                    <a16:rowId xmlns:a16="http://schemas.microsoft.com/office/drawing/2014/main" val="4064600012"/>
                  </a:ext>
                </a:extLst>
              </a:tr>
              <a:tr h="342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1/3/2020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105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135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b"/>
                </a:tc>
                <a:extLst>
                  <a:ext uri="{0D108BD9-81ED-4DB2-BD59-A6C34878D82A}">
                    <a16:rowId xmlns:a16="http://schemas.microsoft.com/office/drawing/2014/main" val="693345490"/>
                  </a:ext>
                </a:extLst>
              </a:tr>
              <a:tr h="342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1/4/2020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155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105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120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135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/>
                </a:tc>
                <a:extLst>
                  <a:ext uri="{0D108BD9-81ED-4DB2-BD59-A6C34878D82A}">
                    <a16:rowId xmlns:a16="http://schemas.microsoft.com/office/drawing/2014/main" val="1170315902"/>
                  </a:ext>
                </a:extLst>
              </a:tr>
              <a:tr h="342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1/5/2020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155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105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/>
                </a:tc>
                <a:extLst>
                  <a:ext uri="{0D108BD9-81ED-4DB2-BD59-A6C34878D82A}">
                    <a16:rowId xmlns:a16="http://schemas.microsoft.com/office/drawing/2014/main" val="594295686"/>
                  </a:ext>
                </a:extLst>
              </a:tr>
              <a:tr h="342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1/6/2020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125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155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105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/>
                </a:tc>
                <a:extLst>
                  <a:ext uri="{0D108BD9-81ED-4DB2-BD59-A6C34878D82A}">
                    <a16:rowId xmlns:a16="http://schemas.microsoft.com/office/drawing/2014/main" val="3989222873"/>
                  </a:ext>
                </a:extLst>
              </a:tr>
              <a:tr h="342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1/7/2020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170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125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130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155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/>
                </a:tc>
                <a:extLst>
                  <a:ext uri="{0D108BD9-81ED-4DB2-BD59-A6C34878D82A}">
                    <a16:rowId xmlns:a16="http://schemas.microsoft.com/office/drawing/2014/main" val="1509308386"/>
                  </a:ext>
                </a:extLst>
              </a:tr>
              <a:tr h="342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1/8/2020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165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170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125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/>
                </a:tc>
                <a:extLst>
                  <a:ext uri="{0D108BD9-81ED-4DB2-BD59-A6C34878D82A}">
                    <a16:rowId xmlns:a16="http://schemas.microsoft.com/office/drawing/2014/main" val="3338432468"/>
                  </a:ext>
                </a:extLst>
              </a:tr>
              <a:tr h="342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1/9/2020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165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170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125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/>
                </a:tc>
                <a:extLst>
                  <a:ext uri="{0D108BD9-81ED-4DB2-BD59-A6C34878D82A}">
                    <a16:rowId xmlns:a16="http://schemas.microsoft.com/office/drawing/2014/main" val="3255466646"/>
                  </a:ext>
                </a:extLst>
              </a:tr>
              <a:tr h="342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1/10/2020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165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170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/>
                </a:tc>
                <a:extLst>
                  <a:ext uri="{0D108BD9-81ED-4DB2-BD59-A6C34878D82A}">
                    <a16:rowId xmlns:a16="http://schemas.microsoft.com/office/drawing/2014/main" val="3330721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090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80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b="1" dirty="0">
                <a:latin typeface="+mj-lt"/>
              </a:rPr>
              <a:t>Time Series</a:t>
            </a:r>
            <a:r>
              <a:rPr lang="ko-KR" altLang="en-US" b="1" dirty="0">
                <a:latin typeface="+mj-lt"/>
              </a:rPr>
              <a:t>의 원리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CBAC65-A44D-4037-A21B-FE2AD5E30199}"/>
              </a:ext>
            </a:extLst>
          </p:cNvPr>
          <p:cNvSpPr txBox="1"/>
          <p:nvPr/>
        </p:nvSpPr>
        <p:spPr>
          <a:xfrm>
            <a:off x="1914257" y="1024601"/>
            <a:ext cx="95846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Prophet</a:t>
            </a:r>
            <a:r>
              <a:rPr lang="ko-KR" altLang="en-US" sz="4800" b="1" dirty="0"/>
              <a:t>을 위한 조건</a:t>
            </a:r>
            <a:br>
              <a:rPr lang="en-US" altLang="ko-KR" sz="4800" b="1" dirty="0"/>
            </a:br>
            <a:endParaRPr lang="en-US" altLang="ko-KR" sz="4800" b="1" dirty="0"/>
          </a:p>
          <a:p>
            <a:pPr marL="914400" indent="-914400">
              <a:buAutoNum type="arabicPeriod"/>
            </a:pPr>
            <a:r>
              <a:rPr lang="en-US" sz="4800" b="1" dirty="0"/>
              <a:t>1</a:t>
            </a:r>
            <a:r>
              <a:rPr lang="ko-KR" altLang="en-US" sz="4800" b="1" dirty="0"/>
              <a:t>년 이상의 데이터 </a:t>
            </a:r>
            <a:r>
              <a:rPr lang="en-US" altLang="ko-KR" sz="4800" b="1" dirty="0"/>
              <a:t>(</a:t>
            </a:r>
            <a:r>
              <a:rPr lang="ko-KR" altLang="en-US" sz="4800" b="1" dirty="0"/>
              <a:t>최소 </a:t>
            </a:r>
            <a:r>
              <a:rPr lang="en-US" altLang="ko-KR" sz="4800" b="1" dirty="0"/>
              <a:t>1</a:t>
            </a:r>
            <a:r>
              <a:rPr lang="ko-KR" altLang="en-US" sz="4800" b="1" dirty="0"/>
              <a:t>달</a:t>
            </a:r>
            <a:r>
              <a:rPr lang="en-US" altLang="ko-KR" sz="4800" b="1" dirty="0"/>
              <a:t>)</a:t>
            </a:r>
          </a:p>
          <a:p>
            <a:pPr marL="914400" indent="-914400">
              <a:buAutoNum type="arabicPeriod"/>
            </a:pPr>
            <a:r>
              <a:rPr lang="en-US" sz="4800" b="1" dirty="0"/>
              <a:t>Seasonality</a:t>
            </a:r>
          </a:p>
          <a:p>
            <a:pPr marL="914400" indent="-914400">
              <a:buAutoNum type="arabicPeriod"/>
            </a:pPr>
            <a:r>
              <a:rPr lang="en-US" sz="4800" b="1" dirty="0"/>
              <a:t>Event/Holiday</a:t>
            </a:r>
          </a:p>
          <a:p>
            <a:pPr marL="914400" indent="-914400">
              <a:buAutoNum type="arabicPeriod"/>
            </a:pPr>
            <a:r>
              <a:rPr lang="en-US" sz="4800" b="1" dirty="0"/>
              <a:t>Historical Trend Change</a:t>
            </a:r>
          </a:p>
        </p:txBody>
      </p:sp>
    </p:spTree>
    <p:extLst>
      <p:ext uri="{BB962C8B-B14F-4D97-AF65-F5344CB8AC3E}">
        <p14:creationId xmlns:p14="http://schemas.microsoft.com/office/powerpoint/2010/main" val="2515118041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Gotham"/>
        <a:ea typeface="Noto Sans CJK KR Bold"/>
        <a:cs typeface=""/>
      </a:majorFont>
      <a:minorFont>
        <a:latin typeface="Gotham"/>
        <a:ea typeface="Noto Sans CJK KR 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Gotham"/>
        <a:ea typeface="Noto Sans CJK KR Bold"/>
        <a:cs typeface=""/>
      </a:majorFont>
      <a:minorFont>
        <a:latin typeface="Gotham"/>
        <a:ea typeface="Noto Sans CJK KR 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14698</TotalTime>
  <Words>262</Words>
  <Application>Microsoft Office PowerPoint</Application>
  <PresentationFormat>Widescreen</PresentationFormat>
  <Paragraphs>178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Noto Sans CJK KR Bold</vt:lpstr>
      <vt:lpstr>Roboto</vt:lpstr>
      <vt:lpstr>Arial</vt:lpstr>
      <vt:lpstr>Calibri</vt:lpstr>
      <vt:lpstr>Gotham</vt:lpstr>
      <vt:lpstr>3_Office 테마</vt:lpstr>
      <vt:lpstr>1_Office 테마</vt:lpstr>
      <vt:lpstr>분석의 목적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yskim</dc:creator>
  <cp:lastModifiedBy>Kwon Sean</cp:lastModifiedBy>
  <cp:revision>139</cp:revision>
  <dcterms:created xsi:type="dcterms:W3CDTF">2019-07-18T05:08:58Z</dcterms:created>
  <dcterms:modified xsi:type="dcterms:W3CDTF">2020-11-12T02:54:14Z</dcterms:modified>
</cp:coreProperties>
</file>