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0" r:id="rId2"/>
    <p:sldId id="543" r:id="rId3"/>
    <p:sldId id="475" r:id="rId4"/>
    <p:sldId id="476" r:id="rId5"/>
    <p:sldId id="477" r:id="rId6"/>
    <p:sldId id="471" r:id="rId7"/>
    <p:sldId id="547" r:id="rId8"/>
    <p:sldId id="489" r:id="rId9"/>
    <p:sldId id="473" r:id="rId10"/>
    <p:sldId id="536" r:id="rId11"/>
    <p:sldId id="488" r:id="rId12"/>
    <p:sldId id="472" r:id="rId13"/>
    <p:sldId id="530" r:id="rId14"/>
    <p:sldId id="545" r:id="rId15"/>
    <p:sldId id="544" r:id="rId16"/>
    <p:sldId id="559" r:id="rId17"/>
    <p:sldId id="553" r:id="rId18"/>
    <p:sldId id="299" r:id="rId19"/>
    <p:sldId id="541" r:id="rId20"/>
    <p:sldId id="555" r:id="rId21"/>
    <p:sldId id="562" r:id="rId22"/>
    <p:sldId id="482" r:id="rId23"/>
    <p:sldId id="561" r:id="rId24"/>
    <p:sldId id="481" r:id="rId25"/>
    <p:sldId id="560" r:id="rId26"/>
    <p:sldId id="556" r:id="rId27"/>
    <p:sldId id="557" r:id="rId28"/>
    <p:sldId id="483" r:id="rId29"/>
    <p:sldId id="538" r:id="rId30"/>
    <p:sldId id="558" r:id="rId31"/>
    <p:sldId id="485" r:id="rId32"/>
    <p:sldId id="486" r:id="rId33"/>
    <p:sldId id="487" r:id="rId34"/>
    <p:sldId id="542" r:id="rId35"/>
    <p:sldId id="546" r:id="rId36"/>
    <p:sldId id="554"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3" autoAdjust="0"/>
    <p:restoredTop sz="94685" autoAdjust="0"/>
  </p:normalViewPr>
  <p:slideViewPr>
    <p:cSldViewPr snapToGrid="0">
      <p:cViewPr>
        <p:scale>
          <a:sx n="66" d="100"/>
          <a:sy n="66" d="100"/>
        </p:scale>
        <p:origin x="24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5E0F2-E80F-35F3-6428-BE5283F4AFC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B0FD954-2214-166A-46B7-71B229C2C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BB0D817-E892-2931-4EE8-9F1D12F0BD02}"/>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3124A33B-F9BF-7668-D350-72738044D60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742C3E-1E1B-646E-C530-8CEA9C5A7A97}"/>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428719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C2CAB3-F976-7952-EDF0-7668A077535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779EF23-9475-6936-191E-4F50AD7ECD7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28FD19B-31B5-AEAC-23AC-48766F4F0E28}"/>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805F60E4-62E7-906E-E289-CB11F1F04C0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A38FD5A-7D8B-37CF-7072-142A2D473479}"/>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372683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FA7C45C-D895-F8DC-03AB-AAB4ECC054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0470B5C-0A0B-4BDA-2896-E5DF722ACF5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76B3C8-4629-53C5-028B-6CE0A27F3F1E}"/>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F7CFBAF9-6840-F8A1-D734-E9E6997EEB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D748F4-7DB0-FC5A-797A-97DF344731F8}"/>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243370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E368EF-6997-A9DC-0364-09826EA143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A81B938-8A77-6EB0-0F23-FF0B0D542CB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4E62384-B552-D73C-D450-F3F5226933CF}"/>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36DCF7C4-B5BC-FFDA-CD48-A75CAB1AC8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6DEA504-E288-9886-DBBA-5ABD965DD3AF}"/>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29496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11B02B-47BD-385B-58DB-48125C6353F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83F4435-22F3-2C3F-2F5E-F727D18614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ECB9B02-15AD-8942-ADD2-AE0F69CB7788}"/>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DB153BF8-C51A-D921-693B-388F4AA9E0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C4B7D41-B644-DC87-C413-521BF78C2F0B}"/>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91511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CF2C97-D7E1-1EC0-4BCD-EB76F07E1C2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D45179F-9452-31EC-3E8E-BC5F1BD832B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1355172-5F24-52D7-681F-8AF9F298227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C463B95-C8D0-8AEA-A487-A15A34221117}"/>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6" name="바닥글 개체 틀 5">
            <a:extLst>
              <a:ext uri="{FF2B5EF4-FFF2-40B4-BE49-F238E27FC236}">
                <a16:creationId xmlns:a16="http://schemas.microsoft.com/office/drawing/2014/main" id="{8E88BA9D-85C5-3E43-F1A3-BB9A9B513E6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AC05C05-542E-711F-6D3C-ED84DEE6F6FA}"/>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106396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581EE2-9EAA-7B0E-2A91-DB6E4B78877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2ABCA16-B6E0-C7B5-49A8-ADCAFC2CA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661D78D-E54E-CFD8-B4B7-454BEE10B2D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17C3FF9-DD9C-A1DA-3010-8EA8D7814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217FF59-435E-004F-AC57-81EBF711678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A2A5F30-FB61-135B-36FA-2890FCBCCDA9}"/>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8" name="바닥글 개체 틀 7">
            <a:extLst>
              <a:ext uri="{FF2B5EF4-FFF2-40B4-BE49-F238E27FC236}">
                <a16:creationId xmlns:a16="http://schemas.microsoft.com/office/drawing/2014/main" id="{4183660C-500C-9A39-3517-A78A57021BD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BF0BECB-E09B-C158-C8C6-FBB6FBB33289}"/>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217671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116AF1-9F12-545E-B301-6232F1A0BF5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158B07D-C911-70FA-7BD0-820E7A4C533A}"/>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4" name="바닥글 개체 틀 3">
            <a:extLst>
              <a:ext uri="{FF2B5EF4-FFF2-40B4-BE49-F238E27FC236}">
                <a16:creationId xmlns:a16="http://schemas.microsoft.com/office/drawing/2014/main" id="{62D4513A-BCC2-8B8D-9F45-C313F1423EE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B7591D3-14AC-8A32-24BA-7E150541E22A}"/>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225047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61C5DBF-F3F9-9FEB-66D2-81CEED539A66}"/>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3" name="바닥글 개체 틀 2">
            <a:extLst>
              <a:ext uri="{FF2B5EF4-FFF2-40B4-BE49-F238E27FC236}">
                <a16:creationId xmlns:a16="http://schemas.microsoft.com/office/drawing/2014/main" id="{004043F7-6A3E-4629-E373-4F7801A07D3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0E1EAC6-F501-3273-E601-6A6BC4525509}"/>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397930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7965B0-C543-6F60-26B3-84128B46D09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3523E3B-BD0B-919B-2138-654490256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80D04E-F198-D733-57C1-0A6BA9406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B1E2B1F-AF3A-8713-4170-2872C49FAFEB}"/>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6" name="바닥글 개체 틀 5">
            <a:extLst>
              <a:ext uri="{FF2B5EF4-FFF2-40B4-BE49-F238E27FC236}">
                <a16:creationId xmlns:a16="http://schemas.microsoft.com/office/drawing/2014/main" id="{1295A140-83DA-A7D7-891F-6C13886717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6361EF5-120F-8F34-25B8-F3671B3C94C3}"/>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258084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BB3EEA-5165-2475-140B-13728CDBE92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2CCF8A9-2ADF-62E2-0022-6EA512469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B89103B-0DD1-A7AF-FC9E-864B530D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D64241B-5582-A01D-54EB-1A6FC2FDBEA0}"/>
              </a:ext>
            </a:extLst>
          </p:cNvPr>
          <p:cNvSpPr>
            <a:spLocks noGrp="1"/>
          </p:cNvSpPr>
          <p:nvPr>
            <p:ph type="dt" sz="half" idx="10"/>
          </p:nvPr>
        </p:nvSpPr>
        <p:spPr/>
        <p:txBody>
          <a:bodyPr/>
          <a:lstStyle/>
          <a:p>
            <a:fld id="{60A2F19B-18F4-4C1F-AD76-7C0BA224ADE6}" type="datetimeFigureOut">
              <a:rPr lang="ko-KR" altLang="en-US" smtClean="0"/>
              <a:t>2024-05-11</a:t>
            </a:fld>
            <a:endParaRPr lang="ko-KR" altLang="en-US"/>
          </a:p>
        </p:txBody>
      </p:sp>
      <p:sp>
        <p:nvSpPr>
          <p:cNvPr id="6" name="바닥글 개체 틀 5">
            <a:extLst>
              <a:ext uri="{FF2B5EF4-FFF2-40B4-BE49-F238E27FC236}">
                <a16:creationId xmlns:a16="http://schemas.microsoft.com/office/drawing/2014/main" id="{B5E350D9-B08D-ECE3-9F87-BC473EE30AA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AB09C3-B997-DB55-8581-7D903FD41925}"/>
              </a:ext>
            </a:extLst>
          </p:cNvPr>
          <p:cNvSpPr>
            <a:spLocks noGrp="1"/>
          </p:cNvSpPr>
          <p:nvPr>
            <p:ph type="sldNum" sz="quarter" idx="12"/>
          </p:nvPr>
        </p:nvSpPr>
        <p:spPr/>
        <p:txBody>
          <a:body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359772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6597C56-03A3-FE89-AD60-90A793060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1325F4E-B0C5-2203-1C0B-1D136FB09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BCF0DFE-38A2-05E8-1C8C-C8AF2D900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A2F19B-18F4-4C1F-AD76-7C0BA224ADE6}" type="datetimeFigureOut">
              <a:rPr lang="ko-KR" altLang="en-US" smtClean="0"/>
              <a:t>2024-05-11</a:t>
            </a:fld>
            <a:endParaRPr lang="ko-KR" altLang="en-US"/>
          </a:p>
        </p:txBody>
      </p:sp>
      <p:sp>
        <p:nvSpPr>
          <p:cNvPr id="5" name="바닥글 개체 틀 4">
            <a:extLst>
              <a:ext uri="{FF2B5EF4-FFF2-40B4-BE49-F238E27FC236}">
                <a16:creationId xmlns:a16="http://schemas.microsoft.com/office/drawing/2014/main" id="{7D22B9FB-42A8-3179-3FEC-D2772CF64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D2493C9-A6AD-AA22-425A-30895B95B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CED09-F8B2-43D1-9866-D8E73C4D52A7}" type="slidenum">
              <a:rPr lang="ko-KR" altLang="en-US" smtClean="0"/>
              <a:t>‹#›</a:t>
            </a:fld>
            <a:endParaRPr lang="ko-KR" altLang="en-US"/>
          </a:p>
        </p:txBody>
      </p:sp>
    </p:spTree>
    <p:extLst>
      <p:ext uri="{BB962C8B-B14F-4D97-AF65-F5344CB8AC3E}">
        <p14:creationId xmlns:p14="http://schemas.microsoft.com/office/powerpoint/2010/main" val="94365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github/mahyaret/kuka_rl/blob/master/kuka_rl.ipynb#scrollTo=5B4fbx6MUnnE" TargetMode="External"/><Relationship Id="rId2" Type="http://schemas.openxmlformats.org/officeDocument/2006/relationships/hyperlink" Target="https://pytorch.kr/get-started/locall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ulletphysics/bullet3/tree/master/examples/pybullet/gy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C83FC-D1C9-D69A-EAC4-DA4F747A83E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7D29E30-C819-78B2-FF04-689FF8F17504}"/>
              </a:ext>
            </a:extLst>
          </p:cNvPr>
          <p:cNvSpPr>
            <a:spLocks noGrp="1"/>
          </p:cNvSpPr>
          <p:nvPr>
            <p:ph type="ctrTitle"/>
          </p:nvPr>
        </p:nvSpPr>
        <p:spPr/>
        <p:txBody>
          <a:bodyPr>
            <a:normAutofit/>
          </a:bodyPr>
          <a:lstStyle/>
          <a:p>
            <a:r>
              <a:rPr lang="en-US" altLang="ko-KR" dirty="0"/>
              <a:t>9</a:t>
            </a:r>
            <a:r>
              <a:rPr lang="ko-KR" altLang="en-US" dirty="0"/>
              <a:t>강</a:t>
            </a:r>
            <a:r>
              <a:rPr lang="en-US" altLang="ko-KR" dirty="0"/>
              <a:t>. DQN</a:t>
            </a:r>
            <a:r>
              <a:rPr lang="ko-KR" altLang="en-US" dirty="0"/>
              <a:t>활용</a:t>
            </a:r>
            <a:br>
              <a:rPr lang="en-US" altLang="ko-KR" dirty="0"/>
            </a:br>
            <a:r>
              <a:rPr lang="en-US" altLang="ko-KR" dirty="0"/>
              <a:t>(Kuka RL)</a:t>
            </a:r>
            <a:endParaRPr lang="ko-KR" altLang="en-US" dirty="0"/>
          </a:p>
        </p:txBody>
      </p:sp>
      <p:sp>
        <p:nvSpPr>
          <p:cNvPr id="3" name="부제목 2">
            <a:extLst>
              <a:ext uri="{FF2B5EF4-FFF2-40B4-BE49-F238E27FC236}">
                <a16:creationId xmlns:a16="http://schemas.microsoft.com/office/drawing/2014/main" id="{29EA0FFF-CBF2-993F-86FD-A0EE3975CFC1}"/>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2056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8B394C-76BE-B6F4-BE94-8D8B9CB4EC93}"/>
              </a:ext>
            </a:extLst>
          </p:cNvPr>
          <p:cNvSpPr>
            <a:spLocks noGrp="1"/>
          </p:cNvSpPr>
          <p:nvPr>
            <p:ph type="title"/>
          </p:nvPr>
        </p:nvSpPr>
        <p:spPr/>
        <p:txBody>
          <a:bodyPr/>
          <a:lstStyle/>
          <a:p>
            <a:r>
              <a:rPr lang="en-US" altLang="ko-KR" dirty="0"/>
              <a:t>Kuka Robotic Arm</a:t>
            </a:r>
            <a:endParaRPr lang="ko-KR" altLang="en-US" dirty="0"/>
          </a:p>
        </p:txBody>
      </p:sp>
      <p:sp>
        <p:nvSpPr>
          <p:cNvPr id="5" name="텍스트 개체 틀 4">
            <a:extLst>
              <a:ext uri="{FF2B5EF4-FFF2-40B4-BE49-F238E27FC236}">
                <a16:creationId xmlns:a16="http://schemas.microsoft.com/office/drawing/2014/main" id="{F1717C64-3985-8A82-5543-8F5EA03FFCFE}"/>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3883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Kuka robot finger gripper 3D model - TurboSquid 1333484">
            <a:extLst>
              <a:ext uri="{FF2B5EF4-FFF2-40B4-BE49-F238E27FC236}">
                <a16:creationId xmlns:a16="http://schemas.microsoft.com/office/drawing/2014/main" id="{5047BB0E-31A5-334D-4823-2BC2911DD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36" r="20403"/>
          <a:stretch/>
        </p:blipFill>
        <p:spPr bwMode="auto">
          <a:xfrm>
            <a:off x="3238862" y="1059431"/>
            <a:ext cx="5714276" cy="56004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produkt_kamera_vision_robot_fremhevet - ITO PallPack Sverige">
            <a:extLst>
              <a:ext uri="{FF2B5EF4-FFF2-40B4-BE49-F238E27FC236}">
                <a16:creationId xmlns:a16="http://schemas.microsoft.com/office/drawing/2014/main" id="{B95E79C8-FFFB-FAD7-E9AF-F47724DFFE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4" r="56272" b="76244"/>
          <a:stretch/>
        </p:blipFill>
        <p:spPr bwMode="auto">
          <a:xfrm>
            <a:off x="8690504" y="1027997"/>
            <a:ext cx="2415029" cy="121228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1ED2DE8E-4E07-E93D-F740-03ED7107607C}"/>
              </a:ext>
            </a:extLst>
          </p:cNvPr>
          <p:cNvSpPr>
            <a:spLocks noGrp="1"/>
          </p:cNvSpPr>
          <p:nvPr>
            <p:ph type="title"/>
          </p:nvPr>
        </p:nvSpPr>
        <p:spPr>
          <a:xfrm>
            <a:off x="838200" y="365125"/>
            <a:ext cx="10515600" cy="1875155"/>
          </a:xfrm>
        </p:spPr>
        <p:txBody>
          <a:bodyPr>
            <a:normAutofit/>
          </a:bodyPr>
          <a:lstStyle/>
          <a:p>
            <a:r>
              <a:rPr lang="en-US" altLang="ko-KR" dirty="0"/>
              <a:t>Kuka Robotic Arm</a:t>
            </a:r>
            <a:endParaRPr lang="ko-KR" altLang="en-US" dirty="0"/>
          </a:p>
        </p:txBody>
      </p:sp>
    </p:spTree>
    <p:extLst>
      <p:ext uri="{BB962C8B-B14F-4D97-AF65-F5344CB8AC3E}">
        <p14:creationId xmlns:p14="http://schemas.microsoft.com/office/powerpoint/2010/main" val="46146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D15737-704F-E914-323C-A455E8E04739}"/>
              </a:ext>
            </a:extLst>
          </p:cNvPr>
          <p:cNvSpPr>
            <a:spLocks noGrp="1"/>
          </p:cNvSpPr>
          <p:nvPr>
            <p:ph type="title"/>
          </p:nvPr>
        </p:nvSpPr>
        <p:spPr>
          <a:xfrm>
            <a:off x="838200" y="365125"/>
            <a:ext cx="10515600" cy="1722755"/>
          </a:xfrm>
        </p:spPr>
        <p:txBody>
          <a:bodyPr/>
          <a:lstStyle/>
          <a:p>
            <a:r>
              <a:rPr lang="en-US" altLang="ko-KR" dirty="0"/>
              <a:t>Kuka </a:t>
            </a:r>
            <a:br>
              <a:rPr lang="en-US" altLang="ko-KR" dirty="0"/>
            </a:br>
            <a:r>
              <a:rPr lang="en-US" altLang="ko-KR" dirty="0"/>
              <a:t>Pybullet</a:t>
            </a:r>
            <a:endParaRPr lang="ko-KR" altLang="en-US" dirty="0"/>
          </a:p>
        </p:txBody>
      </p:sp>
      <p:pic>
        <p:nvPicPr>
          <p:cNvPr id="4" name="그림 3">
            <a:extLst>
              <a:ext uri="{FF2B5EF4-FFF2-40B4-BE49-F238E27FC236}">
                <a16:creationId xmlns:a16="http://schemas.microsoft.com/office/drawing/2014/main" id="{ABBD11B6-A301-3850-8E2F-AC6F5106FD07}"/>
              </a:ext>
            </a:extLst>
          </p:cNvPr>
          <p:cNvPicPr>
            <a:picLocks noChangeAspect="1"/>
          </p:cNvPicPr>
          <p:nvPr/>
        </p:nvPicPr>
        <p:blipFill>
          <a:blip r:embed="rId2"/>
          <a:stretch>
            <a:fillRect/>
          </a:stretch>
        </p:blipFill>
        <p:spPr>
          <a:xfrm>
            <a:off x="3450631" y="211491"/>
            <a:ext cx="8421337" cy="6435017"/>
          </a:xfrm>
          <a:prstGeom prst="rect">
            <a:avLst/>
          </a:prstGeom>
        </p:spPr>
      </p:pic>
      <p:pic>
        <p:nvPicPr>
          <p:cNvPr id="3" name="그림 2">
            <a:extLst>
              <a:ext uri="{FF2B5EF4-FFF2-40B4-BE49-F238E27FC236}">
                <a16:creationId xmlns:a16="http://schemas.microsoft.com/office/drawing/2014/main" id="{54CC646A-B5AC-C0EE-7A6D-8986BDD2952B}"/>
              </a:ext>
            </a:extLst>
          </p:cNvPr>
          <p:cNvPicPr>
            <a:picLocks noChangeAspect="1"/>
          </p:cNvPicPr>
          <p:nvPr/>
        </p:nvPicPr>
        <p:blipFill rotWithShape="1">
          <a:blip r:embed="rId2"/>
          <a:srcRect l="1016" t="14167" r="76163" b="62522"/>
          <a:stretch/>
        </p:blipFill>
        <p:spPr>
          <a:xfrm>
            <a:off x="838200" y="2569162"/>
            <a:ext cx="1921791" cy="1500038"/>
          </a:xfrm>
          <a:prstGeom prst="rect">
            <a:avLst/>
          </a:prstGeom>
        </p:spPr>
      </p:pic>
    </p:spTree>
    <p:extLst>
      <p:ext uri="{BB962C8B-B14F-4D97-AF65-F5344CB8AC3E}">
        <p14:creationId xmlns:p14="http://schemas.microsoft.com/office/powerpoint/2010/main" val="296746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541DC3-361B-F6B0-0EDD-4EEE7900E44A}"/>
              </a:ext>
            </a:extLst>
          </p:cNvPr>
          <p:cNvSpPr>
            <a:spLocks noGrp="1"/>
          </p:cNvSpPr>
          <p:nvPr>
            <p:ph type="title"/>
          </p:nvPr>
        </p:nvSpPr>
        <p:spPr/>
        <p:txBody>
          <a:bodyPr/>
          <a:lstStyle/>
          <a:p>
            <a:r>
              <a:rPr lang="en-US" altLang="ko-KR" b="0" i="0" dirty="0">
                <a:solidFill>
                  <a:srgbClr val="212121"/>
                </a:solidFill>
                <a:effectLst/>
                <a:latin typeface="Roboto" panose="02000000000000000000" pitchFamily="2" charset="0"/>
              </a:rPr>
              <a:t>Q-network</a:t>
            </a:r>
            <a:endParaRPr lang="ko-KR" altLang="en-US" dirty="0"/>
          </a:p>
        </p:txBody>
      </p:sp>
      <p:pic>
        <p:nvPicPr>
          <p:cNvPr id="5" name="그림 4">
            <a:extLst>
              <a:ext uri="{FF2B5EF4-FFF2-40B4-BE49-F238E27FC236}">
                <a16:creationId xmlns:a16="http://schemas.microsoft.com/office/drawing/2014/main" id="{1A2871F9-7C30-438C-1E78-94A0C522CAC9}"/>
              </a:ext>
            </a:extLst>
          </p:cNvPr>
          <p:cNvPicPr>
            <a:picLocks noChangeAspect="1"/>
          </p:cNvPicPr>
          <p:nvPr/>
        </p:nvPicPr>
        <p:blipFill rotWithShape="1">
          <a:blip r:embed="rId2"/>
          <a:srcRect l="14705" r="10279"/>
          <a:stretch/>
        </p:blipFill>
        <p:spPr>
          <a:xfrm>
            <a:off x="4866844" y="1803117"/>
            <a:ext cx="6787214" cy="3497304"/>
          </a:xfrm>
          <a:prstGeom prst="rect">
            <a:avLst/>
          </a:prstGeom>
        </p:spPr>
      </p:pic>
      <p:grpSp>
        <p:nvGrpSpPr>
          <p:cNvPr id="18" name="그룹 17">
            <a:extLst>
              <a:ext uri="{FF2B5EF4-FFF2-40B4-BE49-F238E27FC236}">
                <a16:creationId xmlns:a16="http://schemas.microsoft.com/office/drawing/2014/main" id="{A18FA9BB-0C2E-9280-DAE9-0CB7028DE8B3}"/>
              </a:ext>
            </a:extLst>
          </p:cNvPr>
          <p:cNvGrpSpPr/>
          <p:nvPr/>
        </p:nvGrpSpPr>
        <p:grpSpPr>
          <a:xfrm>
            <a:off x="2349584" y="2749045"/>
            <a:ext cx="1813348" cy="1828780"/>
            <a:chOff x="506633" y="1880871"/>
            <a:chExt cx="1813348" cy="1828780"/>
          </a:xfrm>
        </p:grpSpPr>
        <p:pic>
          <p:nvPicPr>
            <p:cNvPr id="3" name="그림 2">
              <a:extLst>
                <a:ext uri="{FF2B5EF4-FFF2-40B4-BE49-F238E27FC236}">
                  <a16:creationId xmlns:a16="http://schemas.microsoft.com/office/drawing/2014/main" id="{4D2D95F9-AB60-EE11-DEA5-A33D4DA98A92}"/>
                </a:ext>
              </a:extLst>
            </p:cNvPr>
            <p:cNvPicPr>
              <a:picLocks noChangeAspect="1"/>
            </p:cNvPicPr>
            <p:nvPr/>
          </p:nvPicPr>
          <p:blipFill rotWithShape="1">
            <a:blip r:embed="rId3"/>
            <a:srcRect l="9628" t="9482" r="14796" b="14567"/>
            <a:stretch/>
          </p:blipFill>
          <p:spPr>
            <a:xfrm>
              <a:off x="506633" y="1880871"/>
              <a:ext cx="1203748" cy="1219180"/>
            </a:xfrm>
            <a:prstGeom prst="rect">
              <a:avLst/>
            </a:prstGeom>
          </p:spPr>
        </p:pic>
        <p:pic>
          <p:nvPicPr>
            <p:cNvPr id="6" name="그림 5">
              <a:extLst>
                <a:ext uri="{FF2B5EF4-FFF2-40B4-BE49-F238E27FC236}">
                  <a16:creationId xmlns:a16="http://schemas.microsoft.com/office/drawing/2014/main" id="{C9E3FD8A-8ABF-CC1F-F59E-1E156A708A57}"/>
                </a:ext>
              </a:extLst>
            </p:cNvPr>
            <p:cNvPicPr>
              <a:picLocks noChangeAspect="1"/>
            </p:cNvPicPr>
            <p:nvPr/>
          </p:nvPicPr>
          <p:blipFill rotWithShape="1">
            <a:blip r:embed="rId3"/>
            <a:srcRect l="9628" t="9482" r="14796" b="14567"/>
            <a:stretch/>
          </p:blipFill>
          <p:spPr>
            <a:xfrm>
              <a:off x="659033" y="2033271"/>
              <a:ext cx="1203748" cy="1219180"/>
            </a:xfrm>
            <a:prstGeom prst="rect">
              <a:avLst/>
            </a:prstGeom>
          </p:spPr>
        </p:pic>
        <p:pic>
          <p:nvPicPr>
            <p:cNvPr id="7" name="그림 6">
              <a:extLst>
                <a:ext uri="{FF2B5EF4-FFF2-40B4-BE49-F238E27FC236}">
                  <a16:creationId xmlns:a16="http://schemas.microsoft.com/office/drawing/2014/main" id="{1C761B07-4ACB-2CA7-4D00-6FE01D4A92F7}"/>
                </a:ext>
              </a:extLst>
            </p:cNvPr>
            <p:cNvPicPr>
              <a:picLocks noChangeAspect="1"/>
            </p:cNvPicPr>
            <p:nvPr/>
          </p:nvPicPr>
          <p:blipFill rotWithShape="1">
            <a:blip r:embed="rId3"/>
            <a:srcRect l="9628" t="9482" r="14796" b="14567"/>
            <a:stretch/>
          </p:blipFill>
          <p:spPr>
            <a:xfrm>
              <a:off x="811433" y="2185671"/>
              <a:ext cx="1203748" cy="1219180"/>
            </a:xfrm>
            <a:prstGeom prst="rect">
              <a:avLst/>
            </a:prstGeom>
          </p:spPr>
        </p:pic>
        <p:pic>
          <p:nvPicPr>
            <p:cNvPr id="8" name="그림 7">
              <a:extLst>
                <a:ext uri="{FF2B5EF4-FFF2-40B4-BE49-F238E27FC236}">
                  <a16:creationId xmlns:a16="http://schemas.microsoft.com/office/drawing/2014/main" id="{B636594C-6B22-F569-AEDB-A67C7A2DF68E}"/>
                </a:ext>
              </a:extLst>
            </p:cNvPr>
            <p:cNvPicPr>
              <a:picLocks noChangeAspect="1"/>
            </p:cNvPicPr>
            <p:nvPr/>
          </p:nvPicPr>
          <p:blipFill rotWithShape="1">
            <a:blip r:embed="rId3"/>
            <a:srcRect l="9628" t="9482" r="14796" b="14567"/>
            <a:stretch/>
          </p:blipFill>
          <p:spPr>
            <a:xfrm>
              <a:off x="963833" y="2338071"/>
              <a:ext cx="1203748" cy="1219180"/>
            </a:xfrm>
            <a:prstGeom prst="rect">
              <a:avLst/>
            </a:prstGeom>
          </p:spPr>
        </p:pic>
        <p:pic>
          <p:nvPicPr>
            <p:cNvPr id="9" name="그림 8">
              <a:extLst>
                <a:ext uri="{FF2B5EF4-FFF2-40B4-BE49-F238E27FC236}">
                  <a16:creationId xmlns:a16="http://schemas.microsoft.com/office/drawing/2014/main" id="{C570585F-71C2-CB41-1642-5883974D55F1}"/>
                </a:ext>
              </a:extLst>
            </p:cNvPr>
            <p:cNvPicPr>
              <a:picLocks noChangeAspect="1"/>
            </p:cNvPicPr>
            <p:nvPr/>
          </p:nvPicPr>
          <p:blipFill rotWithShape="1">
            <a:blip r:embed="rId3"/>
            <a:srcRect l="9628" t="9482" r="14796" b="14567"/>
            <a:stretch/>
          </p:blipFill>
          <p:spPr>
            <a:xfrm>
              <a:off x="1116233" y="2490471"/>
              <a:ext cx="1203748" cy="1219180"/>
            </a:xfrm>
            <a:prstGeom prst="rect">
              <a:avLst/>
            </a:prstGeom>
          </p:spPr>
        </p:pic>
      </p:grpSp>
      <p:pic>
        <p:nvPicPr>
          <p:cNvPr id="34" name="그림 33">
            <a:extLst>
              <a:ext uri="{FF2B5EF4-FFF2-40B4-BE49-F238E27FC236}">
                <a16:creationId xmlns:a16="http://schemas.microsoft.com/office/drawing/2014/main" id="{7531EAE9-F1EE-10C4-89A9-1D03FB90691C}"/>
              </a:ext>
            </a:extLst>
          </p:cNvPr>
          <p:cNvPicPr>
            <a:picLocks noChangeAspect="1"/>
          </p:cNvPicPr>
          <p:nvPr/>
        </p:nvPicPr>
        <p:blipFill>
          <a:blip r:embed="rId4"/>
          <a:stretch>
            <a:fillRect/>
          </a:stretch>
        </p:blipFill>
        <p:spPr>
          <a:xfrm>
            <a:off x="9630604" y="3382307"/>
            <a:ext cx="1636662" cy="1840624"/>
          </a:xfrm>
          <a:prstGeom prst="rect">
            <a:avLst/>
          </a:prstGeom>
        </p:spPr>
      </p:pic>
      <p:sp>
        <p:nvSpPr>
          <p:cNvPr id="36" name="TextBox 35">
            <a:extLst>
              <a:ext uri="{FF2B5EF4-FFF2-40B4-BE49-F238E27FC236}">
                <a16:creationId xmlns:a16="http://schemas.microsoft.com/office/drawing/2014/main" id="{487F5B2C-B99D-2B93-0BF8-FECA2DDBBBC7}"/>
              </a:ext>
            </a:extLst>
          </p:cNvPr>
          <p:cNvSpPr txBox="1"/>
          <p:nvPr/>
        </p:nvSpPr>
        <p:spPr>
          <a:xfrm>
            <a:off x="2673706" y="4924192"/>
            <a:ext cx="1386999" cy="1015663"/>
          </a:xfrm>
          <a:prstGeom prst="rect">
            <a:avLst/>
          </a:prstGeom>
          <a:solidFill>
            <a:schemeClr val="bg1"/>
          </a:solidFill>
        </p:spPr>
        <p:txBody>
          <a:bodyPr wrap="square">
            <a:spAutoFit/>
          </a:bodyPr>
          <a:lstStyle/>
          <a:p>
            <a:pPr algn="ctr"/>
            <a:r>
              <a:rPr lang="en-US" altLang="ko-KR" sz="2000" b="0" i="0" dirty="0">
                <a:solidFill>
                  <a:srgbClr val="212121"/>
                </a:solidFill>
                <a:effectLst/>
                <a:latin typeface="Roboto" panose="02000000000000000000" pitchFamily="2" charset="0"/>
              </a:rPr>
              <a:t>(40, 40) </a:t>
            </a:r>
          </a:p>
          <a:p>
            <a:pPr algn="ctr"/>
            <a:r>
              <a:rPr lang="en-US" altLang="ko-KR" sz="2000" dirty="0">
                <a:solidFill>
                  <a:srgbClr val="212121"/>
                </a:solidFill>
                <a:latin typeface="Roboto" panose="02000000000000000000" pitchFamily="2" charset="0"/>
              </a:rPr>
              <a:t>5 frame</a:t>
            </a:r>
            <a:r>
              <a:rPr lang="ko-KR" altLang="en-US" sz="2000" dirty="0">
                <a:solidFill>
                  <a:srgbClr val="212121"/>
                </a:solidFill>
                <a:latin typeface="Roboto" panose="02000000000000000000" pitchFamily="2" charset="0"/>
              </a:rPr>
              <a:t> </a:t>
            </a:r>
            <a:r>
              <a:rPr lang="en-US" altLang="ko-KR" sz="2000" dirty="0">
                <a:solidFill>
                  <a:srgbClr val="212121"/>
                </a:solidFill>
                <a:latin typeface="Roboto" panose="02000000000000000000" pitchFamily="2" charset="0"/>
              </a:rPr>
              <a:t>Stack</a:t>
            </a:r>
            <a:r>
              <a:rPr lang="en-US" altLang="ko-KR" sz="2000" b="0" i="0" dirty="0">
                <a:solidFill>
                  <a:srgbClr val="212121"/>
                </a:solidFill>
                <a:effectLst/>
                <a:latin typeface="Roboto" panose="02000000000000000000" pitchFamily="2" charset="0"/>
              </a:rPr>
              <a:t> </a:t>
            </a:r>
            <a:endParaRPr lang="ko-KR" altLang="en-US" sz="2000" dirty="0"/>
          </a:p>
        </p:txBody>
      </p:sp>
      <p:sp>
        <p:nvSpPr>
          <p:cNvPr id="10" name="TextBox 9">
            <a:extLst>
              <a:ext uri="{FF2B5EF4-FFF2-40B4-BE49-F238E27FC236}">
                <a16:creationId xmlns:a16="http://schemas.microsoft.com/office/drawing/2014/main" id="{04B11401-FC94-7137-C883-AEBA0BA524D0}"/>
              </a:ext>
            </a:extLst>
          </p:cNvPr>
          <p:cNvSpPr txBox="1"/>
          <p:nvPr/>
        </p:nvSpPr>
        <p:spPr>
          <a:xfrm>
            <a:off x="6518182" y="5632078"/>
            <a:ext cx="5299528" cy="646331"/>
          </a:xfrm>
          <a:prstGeom prst="rect">
            <a:avLst/>
          </a:prstGeom>
          <a:solidFill>
            <a:srgbClr val="FFFF00"/>
          </a:solidFill>
        </p:spPr>
        <p:txBody>
          <a:bodyPr wrap="none" rtlCol="0">
            <a:spAutoFit/>
          </a:bodyPr>
          <a:lstStyle/>
          <a:p>
            <a:r>
              <a:rPr lang="en-US" altLang="ko-KR" dirty="0"/>
              <a:t>dv = 0.06 is the velocity in PyBullet</a:t>
            </a:r>
          </a:p>
          <a:p>
            <a:r>
              <a:rPr lang="en-US" altLang="ko-KR" dirty="0"/>
              <a:t>da = 0.25 is vertical angle offset for the gripper </a:t>
            </a:r>
            <a:endParaRPr lang="ko-KR" altLang="en-US" dirty="0"/>
          </a:p>
        </p:txBody>
      </p:sp>
      <p:sp>
        <p:nvSpPr>
          <p:cNvPr id="11" name="TextBox 10">
            <a:extLst>
              <a:ext uri="{FF2B5EF4-FFF2-40B4-BE49-F238E27FC236}">
                <a16:creationId xmlns:a16="http://schemas.microsoft.com/office/drawing/2014/main" id="{42AB0E1E-555B-6B9C-BD0E-39052D02ECBD}"/>
              </a:ext>
            </a:extLst>
          </p:cNvPr>
          <p:cNvSpPr txBox="1"/>
          <p:nvPr/>
        </p:nvSpPr>
        <p:spPr>
          <a:xfrm>
            <a:off x="430395" y="4815869"/>
            <a:ext cx="1386999" cy="1015663"/>
          </a:xfrm>
          <a:prstGeom prst="rect">
            <a:avLst/>
          </a:prstGeom>
          <a:solidFill>
            <a:schemeClr val="bg1"/>
          </a:solidFill>
        </p:spPr>
        <p:txBody>
          <a:bodyPr wrap="square">
            <a:spAutoFit/>
          </a:bodyPr>
          <a:lstStyle/>
          <a:p>
            <a:pPr algn="ctr"/>
            <a:r>
              <a:rPr lang="en-US" altLang="ko-KR" sz="2000" b="0" i="0" dirty="0">
                <a:solidFill>
                  <a:srgbClr val="212121"/>
                </a:solidFill>
                <a:effectLst/>
                <a:latin typeface="Roboto" panose="02000000000000000000" pitchFamily="2" charset="0"/>
              </a:rPr>
              <a:t>(48, 48,3) </a:t>
            </a:r>
          </a:p>
          <a:p>
            <a:pPr algn="ctr"/>
            <a:r>
              <a:rPr lang="en-US" altLang="ko-KR" sz="2000" dirty="0">
                <a:solidFill>
                  <a:srgbClr val="212121"/>
                </a:solidFill>
                <a:latin typeface="Roboto" panose="02000000000000000000" pitchFamily="2" charset="0"/>
              </a:rPr>
              <a:t>5 frame</a:t>
            </a:r>
            <a:r>
              <a:rPr lang="ko-KR" altLang="en-US" sz="2000" dirty="0">
                <a:solidFill>
                  <a:srgbClr val="212121"/>
                </a:solidFill>
                <a:latin typeface="Roboto" panose="02000000000000000000" pitchFamily="2" charset="0"/>
              </a:rPr>
              <a:t> </a:t>
            </a:r>
            <a:r>
              <a:rPr lang="en-US" altLang="ko-KR" sz="2000" dirty="0">
                <a:solidFill>
                  <a:srgbClr val="212121"/>
                </a:solidFill>
                <a:latin typeface="Roboto" panose="02000000000000000000" pitchFamily="2" charset="0"/>
              </a:rPr>
              <a:t>Stack</a:t>
            </a:r>
            <a:r>
              <a:rPr lang="en-US" altLang="ko-KR" sz="2000" b="0" i="0" dirty="0">
                <a:solidFill>
                  <a:srgbClr val="212121"/>
                </a:solidFill>
                <a:effectLst/>
                <a:latin typeface="Roboto" panose="02000000000000000000" pitchFamily="2" charset="0"/>
              </a:rPr>
              <a:t> </a:t>
            </a:r>
            <a:endParaRPr lang="ko-KR" altLang="en-US" sz="2000" dirty="0"/>
          </a:p>
        </p:txBody>
      </p:sp>
      <p:grpSp>
        <p:nvGrpSpPr>
          <p:cNvPr id="20" name="그룹 19">
            <a:extLst>
              <a:ext uri="{FF2B5EF4-FFF2-40B4-BE49-F238E27FC236}">
                <a16:creationId xmlns:a16="http://schemas.microsoft.com/office/drawing/2014/main" id="{8CA587D0-0570-C24B-8932-61EEAA22291A}"/>
              </a:ext>
            </a:extLst>
          </p:cNvPr>
          <p:cNvGrpSpPr/>
          <p:nvPr/>
        </p:nvGrpSpPr>
        <p:grpSpPr>
          <a:xfrm>
            <a:off x="144918" y="2825901"/>
            <a:ext cx="1957955" cy="1662047"/>
            <a:chOff x="309709" y="5195953"/>
            <a:chExt cx="1957955" cy="1662047"/>
          </a:xfrm>
        </p:grpSpPr>
        <p:pic>
          <p:nvPicPr>
            <p:cNvPr id="12" name="그림 11">
              <a:extLst>
                <a:ext uri="{FF2B5EF4-FFF2-40B4-BE49-F238E27FC236}">
                  <a16:creationId xmlns:a16="http://schemas.microsoft.com/office/drawing/2014/main" id="{0CECB8A1-9BC1-5F32-3E6F-E0043BF453C8}"/>
                </a:ext>
              </a:extLst>
            </p:cNvPr>
            <p:cNvPicPr>
              <a:picLocks noChangeAspect="1"/>
            </p:cNvPicPr>
            <p:nvPr/>
          </p:nvPicPr>
          <p:blipFill rotWithShape="1">
            <a:blip r:embed="rId5"/>
            <a:srcRect l="1016" t="14167" r="76163" b="62522"/>
            <a:stretch/>
          </p:blipFill>
          <p:spPr>
            <a:xfrm>
              <a:off x="309709" y="5195953"/>
              <a:ext cx="1348355" cy="1052447"/>
            </a:xfrm>
            <a:prstGeom prst="rect">
              <a:avLst/>
            </a:prstGeom>
          </p:spPr>
        </p:pic>
        <p:pic>
          <p:nvPicPr>
            <p:cNvPr id="13" name="그림 12">
              <a:extLst>
                <a:ext uri="{FF2B5EF4-FFF2-40B4-BE49-F238E27FC236}">
                  <a16:creationId xmlns:a16="http://schemas.microsoft.com/office/drawing/2014/main" id="{DCBDDE66-54DC-2E9D-AB73-9FDDDFAD4D99}"/>
                </a:ext>
              </a:extLst>
            </p:cNvPr>
            <p:cNvPicPr>
              <a:picLocks noChangeAspect="1"/>
            </p:cNvPicPr>
            <p:nvPr/>
          </p:nvPicPr>
          <p:blipFill rotWithShape="1">
            <a:blip r:embed="rId5"/>
            <a:srcRect l="1016" t="14167" r="76163" b="62522"/>
            <a:stretch/>
          </p:blipFill>
          <p:spPr>
            <a:xfrm>
              <a:off x="462109" y="5348353"/>
              <a:ext cx="1348355" cy="1052447"/>
            </a:xfrm>
            <a:prstGeom prst="rect">
              <a:avLst/>
            </a:prstGeom>
          </p:spPr>
        </p:pic>
        <p:pic>
          <p:nvPicPr>
            <p:cNvPr id="14" name="그림 13">
              <a:extLst>
                <a:ext uri="{FF2B5EF4-FFF2-40B4-BE49-F238E27FC236}">
                  <a16:creationId xmlns:a16="http://schemas.microsoft.com/office/drawing/2014/main" id="{6CE0DC0A-73DE-F59C-0831-9DBAF2BDCAA0}"/>
                </a:ext>
              </a:extLst>
            </p:cNvPr>
            <p:cNvPicPr>
              <a:picLocks noChangeAspect="1"/>
            </p:cNvPicPr>
            <p:nvPr/>
          </p:nvPicPr>
          <p:blipFill rotWithShape="1">
            <a:blip r:embed="rId5"/>
            <a:srcRect l="1016" t="14167" r="76163" b="62522"/>
            <a:stretch/>
          </p:blipFill>
          <p:spPr>
            <a:xfrm>
              <a:off x="614509" y="5500753"/>
              <a:ext cx="1348355" cy="1052447"/>
            </a:xfrm>
            <a:prstGeom prst="rect">
              <a:avLst/>
            </a:prstGeom>
          </p:spPr>
        </p:pic>
        <p:pic>
          <p:nvPicPr>
            <p:cNvPr id="15" name="그림 14">
              <a:extLst>
                <a:ext uri="{FF2B5EF4-FFF2-40B4-BE49-F238E27FC236}">
                  <a16:creationId xmlns:a16="http://schemas.microsoft.com/office/drawing/2014/main" id="{6DB56B4F-5CEF-40C8-8873-69AC69A162C8}"/>
                </a:ext>
              </a:extLst>
            </p:cNvPr>
            <p:cNvPicPr>
              <a:picLocks noChangeAspect="1"/>
            </p:cNvPicPr>
            <p:nvPr/>
          </p:nvPicPr>
          <p:blipFill rotWithShape="1">
            <a:blip r:embed="rId5"/>
            <a:srcRect l="1016" t="14167" r="76163" b="62522"/>
            <a:stretch/>
          </p:blipFill>
          <p:spPr>
            <a:xfrm>
              <a:off x="766909" y="5653153"/>
              <a:ext cx="1348355" cy="1052447"/>
            </a:xfrm>
            <a:prstGeom prst="rect">
              <a:avLst/>
            </a:prstGeom>
          </p:spPr>
        </p:pic>
        <p:pic>
          <p:nvPicPr>
            <p:cNvPr id="16" name="그림 15">
              <a:extLst>
                <a:ext uri="{FF2B5EF4-FFF2-40B4-BE49-F238E27FC236}">
                  <a16:creationId xmlns:a16="http://schemas.microsoft.com/office/drawing/2014/main" id="{CECDF2A6-628A-54A5-55EA-D7F205E5B22F}"/>
                </a:ext>
              </a:extLst>
            </p:cNvPr>
            <p:cNvPicPr>
              <a:picLocks noChangeAspect="1"/>
            </p:cNvPicPr>
            <p:nvPr/>
          </p:nvPicPr>
          <p:blipFill rotWithShape="1">
            <a:blip r:embed="rId5"/>
            <a:srcRect l="1016" t="14167" r="76163" b="62522"/>
            <a:stretch/>
          </p:blipFill>
          <p:spPr>
            <a:xfrm>
              <a:off x="919309" y="5805553"/>
              <a:ext cx="1348355" cy="1052447"/>
            </a:xfrm>
            <a:prstGeom prst="rect">
              <a:avLst/>
            </a:prstGeom>
          </p:spPr>
        </p:pic>
      </p:grpSp>
      <p:cxnSp>
        <p:nvCxnSpPr>
          <p:cNvPr id="22" name="직선 화살표 연결선 21">
            <a:extLst>
              <a:ext uri="{FF2B5EF4-FFF2-40B4-BE49-F238E27FC236}">
                <a16:creationId xmlns:a16="http://schemas.microsoft.com/office/drawing/2014/main" id="{083E2EF8-FD86-C00C-FB9E-5492FFFD16B8}"/>
              </a:ext>
            </a:extLst>
          </p:cNvPr>
          <p:cNvCxnSpPr>
            <a:cxnSpLocks/>
          </p:cNvCxnSpPr>
          <p:nvPr/>
        </p:nvCxnSpPr>
        <p:spPr>
          <a:xfrm flipV="1">
            <a:off x="2149367" y="3961724"/>
            <a:ext cx="70391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직선 화살표 연결선 22">
            <a:extLst>
              <a:ext uri="{FF2B5EF4-FFF2-40B4-BE49-F238E27FC236}">
                <a16:creationId xmlns:a16="http://schemas.microsoft.com/office/drawing/2014/main" id="{E7CD4FE2-CD1F-4157-F41C-A497DEC7AAE2}"/>
              </a:ext>
            </a:extLst>
          </p:cNvPr>
          <p:cNvCxnSpPr>
            <a:cxnSpLocks/>
            <a:stCxn id="9" idx="3"/>
          </p:cNvCxnSpPr>
          <p:nvPr/>
        </p:nvCxnSpPr>
        <p:spPr>
          <a:xfrm flipV="1">
            <a:off x="4162932" y="2901445"/>
            <a:ext cx="856311" cy="1066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55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E1DFC9-3C22-52B7-18C9-51F08C8D6246}"/>
              </a:ext>
            </a:extLst>
          </p:cNvPr>
          <p:cNvSpPr>
            <a:spLocks noGrp="1"/>
          </p:cNvSpPr>
          <p:nvPr>
            <p:ph type="title"/>
          </p:nvPr>
        </p:nvSpPr>
        <p:spPr/>
        <p:txBody>
          <a:bodyPr/>
          <a:lstStyle/>
          <a:p>
            <a:r>
              <a:rPr lang="en-US" altLang="ko-KR" dirty="0"/>
              <a:t>States</a:t>
            </a:r>
            <a:endParaRPr lang="ko-KR" altLang="en-US" dirty="0"/>
          </a:p>
        </p:txBody>
      </p:sp>
      <p:sp>
        <p:nvSpPr>
          <p:cNvPr id="3" name="내용 개체 틀 2">
            <a:extLst>
              <a:ext uri="{FF2B5EF4-FFF2-40B4-BE49-F238E27FC236}">
                <a16:creationId xmlns:a16="http://schemas.microsoft.com/office/drawing/2014/main" id="{79153978-403A-250C-8D3E-B8B13A516D04}"/>
              </a:ext>
            </a:extLst>
          </p:cNvPr>
          <p:cNvSpPr>
            <a:spLocks noGrp="1"/>
          </p:cNvSpPr>
          <p:nvPr>
            <p:ph idx="1"/>
          </p:nvPr>
        </p:nvSpPr>
        <p:spPr>
          <a:xfrm>
            <a:off x="838199" y="1825625"/>
            <a:ext cx="10515601" cy="4544178"/>
          </a:xfrm>
        </p:spPr>
        <p:txBody>
          <a:bodyPr>
            <a:normAutofit/>
          </a:bodyPr>
          <a:lstStyle/>
          <a:p>
            <a:r>
              <a:rPr lang="en-US" altLang="ko-KR" b="0" i="0" dirty="0">
                <a:solidFill>
                  <a:srgbClr val="212121"/>
                </a:solidFill>
                <a:effectLst/>
                <a:latin typeface="Roboto" panose="02000000000000000000" pitchFamily="2" charset="0"/>
              </a:rPr>
              <a:t>The input image </a:t>
            </a:r>
            <a:r>
              <a:rPr lang="en-US" altLang="ko-KR" dirty="0">
                <a:solidFill>
                  <a:srgbClr val="212121"/>
                </a:solidFill>
                <a:latin typeface="Roboto" panose="02000000000000000000" pitchFamily="2" charset="0"/>
              </a:rPr>
              <a:t>signal is </a:t>
            </a:r>
            <a:r>
              <a:rPr lang="en-US" altLang="ko-KR" b="0" i="0" dirty="0">
                <a:solidFill>
                  <a:srgbClr val="212121"/>
                </a:solidFill>
                <a:effectLst/>
                <a:latin typeface="Roboto" panose="02000000000000000000" pitchFamily="2" charset="0"/>
              </a:rPr>
              <a:t> (48, 48, 3) RGB image and timestep t</a:t>
            </a:r>
          </a:p>
          <a:p>
            <a:pPr lvl="1"/>
            <a:r>
              <a:rPr lang="en-US" altLang="ko-KR" b="0" i="0" dirty="0">
                <a:effectLst/>
                <a:latin typeface="Roboto" panose="02000000000000000000" pitchFamily="2" charset="0"/>
              </a:rPr>
              <a:t>Timestep, t is included in the state, </a:t>
            </a:r>
            <a:r>
              <a:rPr lang="en-US" altLang="ko-KR" dirty="0">
                <a:latin typeface="Roboto" panose="02000000000000000000" pitchFamily="2" charset="0"/>
              </a:rPr>
              <a:t>since the policy must know how many steps remain in the episode to decide whether it must immediately move into a good grasping position.</a:t>
            </a:r>
          </a:p>
          <a:p>
            <a:pPr lvl="1"/>
            <a:endParaRPr lang="en-US" altLang="ko-KR" b="0" i="0" dirty="0">
              <a:effectLst/>
              <a:latin typeface="Roboto" panose="02000000000000000000" pitchFamily="2" charset="0"/>
            </a:endParaRPr>
          </a:p>
          <a:p>
            <a:r>
              <a:rPr lang="en-US" altLang="ko-KR" dirty="0">
                <a:solidFill>
                  <a:srgbClr val="212121"/>
                </a:solidFill>
                <a:latin typeface="Roboto" panose="02000000000000000000" pitchFamily="2" charset="0"/>
              </a:rPr>
              <a:t>NN can solve the task purely by looking at the scene. </a:t>
            </a:r>
          </a:p>
          <a:p>
            <a:pPr lvl="1"/>
            <a:r>
              <a:rPr lang="en-US" altLang="ko-KR" dirty="0">
                <a:latin typeface="Roboto" panose="02000000000000000000" pitchFamily="2" charset="0"/>
              </a:rPr>
              <a:t>S</a:t>
            </a:r>
            <a:r>
              <a:rPr lang="ko-KR" altLang="ko-KR" dirty="0">
                <a:latin typeface="Roboto" panose="02000000000000000000" pitchFamily="2" charset="0"/>
              </a:rPr>
              <a:t>o</a:t>
            </a:r>
            <a:r>
              <a:rPr lang="en-US" altLang="ko-KR" dirty="0">
                <a:latin typeface="Roboto" panose="02000000000000000000" pitchFamily="2" charset="0"/>
              </a:rPr>
              <a:t>,</a:t>
            </a:r>
            <a:r>
              <a:rPr lang="ko-KR" altLang="ko-KR" dirty="0">
                <a:latin typeface="Roboto" panose="02000000000000000000" pitchFamily="2" charset="0"/>
              </a:rPr>
              <a:t> we'll use </a:t>
            </a:r>
            <a:r>
              <a:rPr lang="en-US" altLang="ko-KR" dirty="0">
                <a:latin typeface="Roboto" panose="02000000000000000000" pitchFamily="2" charset="0"/>
              </a:rPr>
              <a:t>a </a:t>
            </a:r>
            <a:r>
              <a:rPr lang="ko-KR" altLang="ko-KR" dirty="0">
                <a:latin typeface="Roboto" panose="02000000000000000000" pitchFamily="2" charset="0"/>
              </a:rPr>
              <a:t>stack of consecutive screens as an input. </a:t>
            </a:r>
            <a:endParaRPr lang="en-US" altLang="ko-KR" dirty="0">
              <a:latin typeface="Roboto" panose="02000000000000000000" pitchFamily="2" charset="0"/>
            </a:endParaRPr>
          </a:p>
          <a:p>
            <a:pPr lvl="1"/>
            <a:r>
              <a:rPr lang="ko-KR" altLang="ko-KR" dirty="0">
                <a:latin typeface="Roboto" panose="02000000000000000000" pitchFamily="2" charset="0"/>
              </a:rPr>
              <a:t>In this way, we are hoping to capture the dynamics of the environment.</a:t>
            </a:r>
            <a:endParaRPr lang="en-US" altLang="ko-KR" dirty="0">
              <a:latin typeface="Roboto" panose="02000000000000000000" pitchFamily="2" charset="0"/>
            </a:endParaRPr>
          </a:p>
          <a:p>
            <a:endParaRPr lang="en-US" altLang="ko-KR" b="0" i="0" dirty="0">
              <a:solidFill>
                <a:srgbClr val="212121"/>
              </a:solidFill>
              <a:effectLst/>
              <a:latin typeface="Roboto" panose="02000000000000000000" pitchFamily="2" charset="0"/>
            </a:endParaRPr>
          </a:p>
          <a:p>
            <a:pPr algn="just"/>
            <a:endParaRPr lang="ko-KR" altLang="en-US" dirty="0"/>
          </a:p>
        </p:txBody>
      </p:sp>
    </p:spTree>
    <p:extLst>
      <p:ext uri="{BB962C8B-B14F-4D97-AF65-F5344CB8AC3E}">
        <p14:creationId xmlns:p14="http://schemas.microsoft.com/office/powerpoint/2010/main" val="237357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1F3D3D-FD46-B30D-D6D1-C3AED600809E}"/>
              </a:ext>
            </a:extLst>
          </p:cNvPr>
          <p:cNvSpPr>
            <a:spLocks noGrp="1"/>
          </p:cNvSpPr>
          <p:nvPr>
            <p:ph type="title"/>
          </p:nvPr>
        </p:nvSpPr>
        <p:spPr/>
        <p:txBody>
          <a:bodyPr/>
          <a:lstStyle/>
          <a:p>
            <a:r>
              <a:rPr lang="en-US" altLang="ko-KR" dirty="0"/>
              <a:t>Actions</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C60C3F7-1E1D-DAD9-444E-1960C125B571}"/>
                  </a:ext>
                </a:extLst>
              </p:cNvPr>
              <p:cNvSpPr>
                <a:spLocks noGrp="1"/>
              </p:cNvSpPr>
              <p:nvPr>
                <p:ph idx="1"/>
              </p:nvPr>
            </p:nvSpPr>
            <p:spPr>
              <a:xfrm>
                <a:off x="838200" y="1825624"/>
                <a:ext cx="11049000" cy="4498975"/>
              </a:xfrm>
            </p:spPr>
            <p:txBody>
              <a:bodyPr>
                <a:normAutofit/>
              </a:bodyPr>
              <a:lstStyle/>
              <a:p>
                <a:pPr eaLnBrk="0" fontAlgn="base" latinLnBrk="0" hangingPunct="0">
                  <a:lnSpc>
                    <a:spcPct val="120000"/>
                  </a:lnSpc>
                  <a:spcBef>
                    <a:spcPct val="0"/>
                  </a:spcBef>
                  <a:spcAft>
                    <a:spcPct val="0"/>
                  </a:spcAft>
                </a:pPr>
                <a:r>
                  <a:rPr lang="ko-KR" altLang="ko-KR" dirty="0">
                    <a:solidFill>
                      <a:srgbClr val="212121"/>
                    </a:solidFill>
                    <a:latin typeface="Roboto" panose="02000000000000000000" pitchFamily="2" charset="0"/>
                  </a:rPr>
                  <a:t>The agent has to decide between </a:t>
                </a:r>
                <a:r>
                  <a:rPr lang="en-US" altLang="ko-KR" dirty="0">
                    <a:solidFill>
                      <a:srgbClr val="212121"/>
                    </a:solidFill>
                    <a:latin typeface="Roboto" panose="02000000000000000000" pitchFamily="2" charset="0"/>
                  </a:rPr>
                  <a:t>7</a:t>
                </a:r>
                <a:r>
                  <a:rPr lang="ko-KR" altLang="ko-KR" dirty="0">
                    <a:solidFill>
                      <a:srgbClr val="212121"/>
                    </a:solidFill>
                    <a:latin typeface="Roboto" panose="02000000000000000000" pitchFamily="2" charset="0"/>
                  </a:rPr>
                  <a:t> </a:t>
                </a:r>
                <a:r>
                  <a:rPr lang="en-US" altLang="ko-KR" dirty="0">
                    <a:solidFill>
                      <a:srgbClr val="212121"/>
                    </a:solidFill>
                    <a:latin typeface="Roboto" panose="02000000000000000000" pitchFamily="2" charset="0"/>
                  </a:rPr>
                  <a:t>a</a:t>
                </a:r>
                <a:r>
                  <a:rPr lang="ko-KR" altLang="ko-KR" dirty="0" err="1">
                    <a:solidFill>
                      <a:srgbClr val="212121"/>
                    </a:solidFill>
                    <a:latin typeface="Roboto" panose="02000000000000000000" pitchFamily="2" charset="0"/>
                  </a:rPr>
                  <a:t>ctions</a:t>
                </a:r>
                <a:r>
                  <a:rPr lang="en-US" altLang="ko-KR" dirty="0">
                    <a:solidFill>
                      <a:srgbClr val="212121"/>
                    </a:solidFill>
                    <a:latin typeface="Roboto" panose="02000000000000000000" pitchFamily="2" charset="0"/>
                  </a:rPr>
                  <a:t> (0~6)</a:t>
                </a:r>
              </a:p>
              <a:p>
                <a:pPr eaLnBrk="0" fontAlgn="base" latinLnBrk="0" hangingPunct="0">
                  <a:lnSpc>
                    <a:spcPct val="120000"/>
                  </a:lnSpc>
                  <a:spcBef>
                    <a:spcPct val="0"/>
                  </a:spcBef>
                  <a:spcAft>
                    <a:spcPct val="0"/>
                  </a:spcAft>
                </a:pPr>
                <a:r>
                  <a:rPr lang="en-US" altLang="ko-KR" dirty="0">
                    <a:solidFill>
                      <a:srgbClr val="212121"/>
                    </a:solidFill>
                    <a:latin typeface="Roboto" panose="02000000000000000000" pitchFamily="2" charset="0"/>
                  </a:rPr>
                  <a:t>I</a:t>
                </a:r>
                <a:r>
                  <a:rPr lang="ko-KR" altLang="ko-KR" dirty="0" err="1">
                    <a:solidFill>
                      <a:srgbClr val="212121"/>
                    </a:solidFill>
                    <a:latin typeface="Roboto" panose="02000000000000000000" pitchFamily="2" charset="0"/>
                  </a:rPr>
                  <a:t>n</a:t>
                </a:r>
                <a:r>
                  <a:rPr lang="ko-KR" altLang="ko-KR" dirty="0">
                    <a:solidFill>
                      <a:schemeClr val="tx2">
                        <a:lumMod val="50000"/>
                        <a:lumOff val="50000"/>
                      </a:schemeClr>
                    </a:solidFill>
                    <a:latin typeface="Roboto" panose="02000000000000000000" pitchFamily="2" charset="0"/>
                  </a:rPr>
                  <a:t> x (2) or y (2) </a:t>
                </a:r>
                <a:r>
                  <a:rPr lang="ko-KR" altLang="ko-KR" dirty="0" err="1">
                    <a:solidFill>
                      <a:srgbClr val="212121"/>
                    </a:solidFill>
                    <a:latin typeface="Roboto" panose="02000000000000000000" pitchFamily="2" charset="0"/>
                  </a:rPr>
                  <a:t>direction</a:t>
                </a:r>
                <a:r>
                  <a:rPr lang="en-US" altLang="ko-KR" dirty="0">
                    <a:solidFill>
                      <a:srgbClr val="212121"/>
                    </a:solidFill>
                    <a:latin typeface="Roboto" panose="02000000000000000000" pitchFamily="2" charset="0"/>
                  </a:rPr>
                  <a:t>, the m</a:t>
                </a:r>
                <a:r>
                  <a:rPr lang="ko-KR" altLang="ko-KR" dirty="0" err="1">
                    <a:solidFill>
                      <a:srgbClr val="212121"/>
                    </a:solidFill>
                    <a:latin typeface="Roboto" panose="02000000000000000000" pitchFamily="2" charset="0"/>
                  </a:rPr>
                  <a:t>anipulator</a:t>
                </a:r>
                <a:r>
                  <a:rPr lang="ko-KR" altLang="ko-KR" dirty="0">
                    <a:solidFill>
                      <a:srgbClr val="212121"/>
                    </a:solidFill>
                    <a:latin typeface="Roboto" panose="02000000000000000000" pitchFamily="2" charset="0"/>
                  </a:rPr>
                  <a:t> </a:t>
                </a:r>
                <a:r>
                  <a:rPr lang="en-US" altLang="ko-KR" dirty="0">
                    <a:solidFill>
                      <a:srgbClr val="212121"/>
                    </a:solidFill>
                    <a:latin typeface="Roboto" panose="02000000000000000000" pitchFamily="2" charset="0"/>
                  </a:rPr>
                  <a:t>moves</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Actions correspond to changes in gripper pose (</a:t>
                </a:r>
                <a:r>
                  <a:rPr lang="en-US" altLang="ko-KR" sz="2800" dirty="0">
                    <a:solidFill>
                      <a:schemeClr val="tx2">
                        <a:lumMod val="50000"/>
                        <a:lumOff val="50000"/>
                      </a:schemeClr>
                    </a:solidFill>
                    <a:latin typeface="Roboto" panose="02000000000000000000" pitchFamily="2" charset="0"/>
                  </a:rPr>
                  <a:t>displacement</a:t>
                </a:r>
                <a:r>
                  <a:rPr lang="en-US" altLang="ko-KR" sz="2800" dirty="0">
                    <a:solidFill>
                      <a:srgbClr val="212121"/>
                    </a:solidFill>
                    <a:latin typeface="Roboto" panose="02000000000000000000" pitchFamily="2" charset="0"/>
                  </a:rPr>
                  <a:t>)</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Assumes that the velocity for each directions equal (</a:t>
                </a:r>
                <a14:m>
                  <m:oMath xmlns:m="http://schemas.openxmlformats.org/officeDocument/2006/math">
                    <m:r>
                      <a:rPr lang="en-US" altLang="ko-KR" sz="2800">
                        <a:solidFill>
                          <a:srgbClr val="212121"/>
                        </a:solidFill>
                        <a:latin typeface="Cambria Math" panose="02040503050406030204" pitchFamily="18" charset="0"/>
                      </a:rPr>
                      <m:t>±</m:t>
                    </m:r>
                  </m:oMath>
                </a14:m>
                <a:r>
                  <a:rPr lang="en-US" altLang="ko-KR" sz="2800" dirty="0">
                    <a:solidFill>
                      <a:srgbClr val="212121"/>
                    </a:solidFill>
                    <a:latin typeface="Roboto" panose="02000000000000000000" pitchFamily="2" charset="0"/>
                  </a:rPr>
                  <a:t>0.06)</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Gripper automatically move down for each action (z: -0.06)</a:t>
                </a:r>
              </a:p>
            </p:txBody>
          </p:sp>
        </mc:Choice>
        <mc:Fallback>
          <p:sp>
            <p:nvSpPr>
              <p:cNvPr id="3" name="내용 개체 틀 2">
                <a:extLst>
                  <a:ext uri="{FF2B5EF4-FFF2-40B4-BE49-F238E27FC236}">
                    <a16:creationId xmlns:a16="http://schemas.microsoft.com/office/drawing/2014/main" id="{AC60C3F7-1E1D-DAD9-444E-1960C125B571}"/>
                  </a:ext>
                </a:extLst>
              </p:cNvPr>
              <p:cNvSpPr>
                <a:spLocks noGrp="1" noRot="1" noChangeAspect="1" noMove="1" noResize="1" noEditPoints="1" noAdjustHandles="1" noChangeArrowheads="1" noChangeShapeType="1" noTextEdit="1"/>
              </p:cNvSpPr>
              <p:nvPr>
                <p:ph idx="1"/>
              </p:nvPr>
            </p:nvSpPr>
            <p:spPr>
              <a:xfrm>
                <a:off x="838200" y="1825624"/>
                <a:ext cx="11049000" cy="4498975"/>
              </a:xfrm>
              <a:blipFill>
                <a:blip r:embed="rId2"/>
                <a:stretch>
                  <a:fillRect l="-993" t="-27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7913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1F3D3D-FD46-B30D-D6D1-C3AED600809E}"/>
              </a:ext>
            </a:extLst>
          </p:cNvPr>
          <p:cNvSpPr>
            <a:spLocks noGrp="1"/>
          </p:cNvSpPr>
          <p:nvPr>
            <p:ph type="title"/>
          </p:nvPr>
        </p:nvSpPr>
        <p:spPr/>
        <p:txBody>
          <a:bodyPr/>
          <a:lstStyle/>
          <a:p>
            <a:r>
              <a:rPr lang="en-US" altLang="ko-KR" dirty="0"/>
              <a:t>Actions</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C60C3F7-1E1D-DAD9-444E-1960C125B571}"/>
                  </a:ext>
                </a:extLst>
              </p:cNvPr>
              <p:cNvSpPr>
                <a:spLocks noGrp="1"/>
              </p:cNvSpPr>
              <p:nvPr>
                <p:ph idx="1"/>
              </p:nvPr>
            </p:nvSpPr>
            <p:spPr>
              <a:xfrm>
                <a:off x="838200" y="1825624"/>
                <a:ext cx="11049000" cy="4498975"/>
              </a:xfrm>
            </p:spPr>
            <p:txBody>
              <a:bodyPr>
                <a:normAutofit/>
              </a:bodyPr>
              <a:lstStyle/>
              <a:p>
                <a:pPr eaLnBrk="0" fontAlgn="base" latinLnBrk="0" hangingPunct="0">
                  <a:lnSpc>
                    <a:spcPct val="120000"/>
                  </a:lnSpc>
                  <a:spcBef>
                    <a:spcPct val="0"/>
                  </a:spcBef>
                  <a:spcAft>
                    <a:spcPct val="0"/>
                  </a:spcAft>
                </a:pPr>
                <a:r>
                  <a:rPr lang="en-US" altLang="ko-KR" dirty="0">
                    <a:solidFill>
                      <a:schemeClr val="tx2">
                        <a:lumMod val="50000"/>
                        <a:lumOff val="50000"/>
                      </a:schemeClr>
                    </a:solidFill>
                    <a:latin typeface="Roboto" panose="02000000000000000000" pitchFamily="2" charset="0"/>
                  </a:rPr>
                  <a:t>V</a:t>
                </a:r>
                <a:r>
                  <a:rPr lang="ko-KR" altLang="ko-KR" dirty="0">
                    <a:solidFill>
                      <a:schemeClr val="tx2">
                        <a:lumMod val="50000"/>
                        <a:lumOff val="50000"/>
                      </a:schemeClr>
                    </a:solidFill>
                    <a:latin typeface="Roboto" panose="02000000000000000000" pitchFamily="2" charset="0"/>
                  </a:rPr>
                  <a:t>ertical angle offset (2) </a:t>
                </a:r>
                <a:r>
                  <a:rPr lang="en-US" altLang="ko-KR" dirty="0">
                    <a:solidFill>
                      <a:srgbClr val="212121"/>
                    </a:solidFill>
                    <a:latin typeface="Roboto" panose="02000000000000000000" pitchFamily="2" charset="0"/>
                  </a:rPr>
                  <a:t>for the gripper :</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The arm moves via position control of vertically- oriented gripper</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We assume that the vertical angle offset for the gripper (</a:t>
                </a:r>
                <a14:m>
                  <m:oMath xmlns:m="http://schemas.openxmlformats.org/officeDocument/2006/math">
                    <m:r>
                      <a:rPr lang="en-US" altLang="ko-KR" sz="2800">
                        <a:solidFill>
                          <a:srgbClr val="212121"/>
                        </a:solidFill>
                        <a:latin typeface="Cambria Math" panose="02040503050406030204" pitchFamily="18" charset="0"/>
                      </a:rPr>
                      <m:t>±</m:t>
                    </m:r>
                  </m:oMath>
                </a14:m>
                <a:r>
                  <a:rPr lang="en-US" altLang="ko-KR" sz="2800" dirty="0">
                    <a:solidFill>
                      <a:srgbClr val="212121"/>
                    </a:solidFill>
                    <a:latin typeface="Roboto" panose="02000000000000000000" pitchFamily="2" charset="0"/>
                  </a:rPr>
                  <a:t>0.25)</a:t>
                </a:r>
              </a:p>
              <a:p>
                <a:pPr lvl="1" eaLnBrk="0" fontAlgn="base" latinLnBrk="0" hangingPunct="0">
                  <a:lnSpc>
                    <a:spcPct val="120000"/>
                  </a:lnSpc>
                  <a:spcBef>
                    <a:spcPct val="0"/>
                  </a:spcBef>
                  <a:spcAft>
                    <a:spcPct val="0"/>
                  </a:spcAft>
                </a:pPr>
                <a:r>
                  <a:rPr lang="en-US" altLang="ko-KR" sz="2800" dirty="0">
                    <a:solidFill>
                      <a:srgbClr val="212121"/>
                    </a:solidFill>
                    <a:latin typeface="Roboto" panose="02000000000000000000" pitchFamily="2" charset="0"/>
                  </a:rPr>
                  <a:t>Gripper automatically closes if it moves below a fixed height threshold</a:t>
                </a:r>
              </a:p>
              <a:p>
                <a:pPr eaLnBrk="0" fontAlgn="base" latinLnBrk="0" hangingPunct="0">
                  <a:lnSpc>
                    <a:spcPct val="120000"/>
                  </a:lnSpc>
                  <a:spcBef>
                    <a:spcPct val="0"/>
                  </a:spcBef>
                  <a:spcAft>
                    <a:spcPct val="0"/>
                  </a:spcAft>
                </a:pPr>
                <a:r>
                  <a:rPr lang="en-US" altLang="ko-KR" dirty="0">
                    <a:solidFill>
                      <a:srgbClr val="212121"/>
                    </a:solidFill>
                    <a:latin typeface="Roboto" panose="02000000000000000000" pitchFamily="2" charset="0"/>
                  </a:rPr>
                  <a:t>N</a:t>
                </a:r>
                <a:r>
                  <a:rPr lang="ko-KR" altLang="ko-KR" dirty="0">
                    <a:solidFill>
                      <a:srgbClr val="212121"/>
                    </a:solidFill>
                    <a:latin typeface="Roboto" panose="02000000000000000000" pitchFamily="2" charset="0"/>
                  </a:rPr>
                  <a:t>ot </a:t>
                </a:r>
                <a:r>
                  <a:rPr lang="ko-KR" altLang="ko-KR" dirty="0">
                    <a:solidFill>
                      <a:schemeClr val="tx2">
                        <a:lumMod val="50000"/>
                        <a:lumOff val="50000"/>
                      </a:schemeClr>
                    </a:solidFill>
                    <a:latin typeface="Roboto" panose="02000000000000000000" pitchFamily="2" charset="0"/>
                  </a:rPr>
                  <a:t>moving at all (1)</a:t>
                </a:r>
                <a:r>
                  <a:rPr lang="en-US" altLang="ko-KR" dirty="0">
                    <a:solidFill>
                      <a:schemeClr val="tx2">
                        <a:lumMod val="50000"/>
                        <a:lumOff val="50000"/>
                      </a:schemeClr>
                    </a:solidFill>
                    <a:latin typeface="Roboto" panose="02000000000000000000" pitchFamily="2" charset="0"/>
                  </a:rPr>
                  <a:t> : </a:t>
                </a:r>
                <a:r>
                  <a:rPr lang="en-US" altLang="ko-KR" dirty="0">
                    <a:solidFill>
                      <a:srgbClr val="212121"/>
                    </a:solidFill>
                    <a:latin typeface="Roboto" panose="02000000000000000000" pitchFamily="2" charset="0"/>
                  </a:rPr>
                  <a:t>S</a:t>
                </a:r>
                <a:r>
                  <a:rPr lang="ko-KR" altLang="ko-KR" dirty="0">
                    <a:solidFill>
                      <a:srgbClr val="212121"/>
                    </a:solidFill>
                    <a:latin typeface="Roboto" panose="02000000000000000000" pitchFamily="2" charset="0"/>
                  </a:rPr>
                  <a:t>o that the manipulator can grasp an object</a:t>
                </a:r>
                <a:endParaRPr lang="en-US" altLang="ko-KR" dirty="0">
                  <a:solidFill>
                    <a:srgbClr val="212121"/>
                  </a:solidFill>
                  <a:latin typeface="Roboto" panose="02000000000000000000" pitchFamily="2" charset="0"/>
                </a:endParaRPr>
              </a:p>
            </p:txBody>
          </p:sp>
        </mc:Choice>
        <mc:Fallback>
          <p:sp>
            <p:nvSpPr>
              <p:cNvPr id="3" name="내용 개체 틀 2">
                <a:extLst>
                  <a:ext uri="{FF2B5EF4-FFF2-40B4-BE49-F238E27FC236}">
                    <a16:creationId xmlns:a16="http://schemas.microsoft.com/office/drawing/2014/main" id="{AC60C3F7-1E1D-DAD9-444E-1960C125B571}"/>
                  </a:ext>
                </a:extLst>
              </p:cNvPr>
              <p:cNvSpPr>
                <a:spLocks noGrp="1" noRot="1" noChangeAspect="1" noMove="1" noResize="1" noEditPoints="1" noAdjustHandles="1" noChangeArrowheads="1" noChangeShapeType="1" noTextEdit="1"/>
              </p:cNvSpPr>
              <p:nvPr>
                <p:ph idx="1"/>
              </p:nvPr>
            </p:nvSpPr>
            <p:spPr>
              <a:xfrm>
                <a:off x="838200" y="1825624"/>
                <a:ext cx="11049000" cy="4498975"/>
              </a:xfrm>
              <a:blipFill>
                <a:blip r:embed="rId2"/>
                <a:stretch>
                  <a:fillRect l="-993" t="-271" r="-11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4591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1F3D3D-FD46-B30D-D6D1-C3AED600809E}"/>
              </a:ext>
            </a:extLst>
          </p:cNvPr>
          <p:cNvSpPr>
            <a:spLocks noGrp="1"/>
          </p:cNvSpPr>
          <p:nvPr>
            <p:ph type="title"/>
          </p:nvPr>
        </p:nvSpPr>
        <p:spPr/>
        <p:txBody>
          <a:bodyPr/>
          <a:lstStyle/>
          <a:p>
            <a:r>
              <a:rPr lang="en-US" altLang="ko-KR" dirty="0"/>
              <a:t>Reward</a:t>
            </a:r>
            <a:endParaRPr lang="ko-KR" altLang="en-US" dirty="0"/>
          </a:p>
        </p:txBody>
      </p:sp>
      <p:sp>
        <p:nvSpPr>
          <p:cNvPr id="3" name="내용 개체 틀 2">
            <a:extLst>
              <a:ext uri="{FF2B5EF4-FFF2-40B4-BE49-F238E27FC236}">
                <a16:creationId xmlns:a16="http://schemas.microsoft.com/office/drawing/2014/main" id="{AC60C3F7-1E1D-DAD9-444E-1960C125B571}"/>
              </a:ext>
            </a:extLst>
          </p:cNvPr>
          <p:cNvSpPr>
            <a:spLocks noGrp="1"/>
          </p:cNvSpPr>
          <p:nvPr>
            <p:ph idx="1"/>
          </p:nvPr>
        </p:nvSpPr>
        <p:spPr/>
        <p:txBody>
          <a:bodyPr>
            <a:normAutofit/>
          </a:bodyPr>
          <a:lstStyle/>
          <a:p>
            <a:pPr>
              <a:lnSpc>
                <a:spcPct val="110000"/>
              </a:lnSpc>
            </a:pPr>
            <a:r>
              <a:rPr lang="en-US" altLang="ko-KR" dirty="0">
                <a:solidFill>
                  <a:schemeClr val="tx2">
                    <a:lumMod val="50000"/>
                    <a:lumOff val="50000"/>
                  </a:schemeClr>
                </a:solidFill>
                <a:latin typeface="Roboto" panose="02000000000000000000" pitchFamily="2" charset="0"/>
              </a:rPr>
              <a:t>T</a:t>
            </a:r>
            <a:r>
              <a:rPr lang="en-US" altLang="ko-KR" b="0" i="0" dirty="0">
                <a:solidFill>
                  <a:schemeClr val="tx2">
                    <a:lumMod val="50000"/>
                    <a:lumOff val="50000"/>
                  </a:schemeClr>
                </a:solidFill>
                <a:effectLst/>
                <a:latin typeface="Roboto" panose="02000000000000000000" pitchFamily="2" charset="0"/>
              </a:rPr>
              <a:t>he reward is binary and provided only at the last step. </a:t>
            </a:r>
            <a:endParaRPr lang="en-US" altLang="ko-KR" dirty="0">
              <a:solidFill>
                <a:schemeClr val="tx2">
                  <a:lumMod val="50000"/>
                  <a:lumOff val="50000"/>
                </a:schemeClr>
              </a:solidFill>
              <a:latin typeface="Roboto" panose="02000000000000000000" pitchFamily="2" charset="0"/>
            </a:endParaRPr>
          </a:p>
          <a:p>
            <a:pPr>
              <a:lnSpc>
                <a:spcPct val="110000"/>
              </a:lnSpc>
            </a:pPr>
            <a:r>
              <a:rPr lang="en-US" altLang="ko-KR" b="0" i="0" dirty="0">
                <a:solidFill>
                  <a:schemeClr val="tx2">
                    <a:lumMod val="50000"/>
                    <a:lumOff val="50000"/>
                  </a:schemeClr>
                </a:solidFill>
                <a:effectLst/>
                <a:latin typeface="Roboto" panose="02000000000000000000" pitchFamily="2" charset="0"/>
              </a:rPr>
              <a:t>1 if one of the objects is above height .2</a:t>
            </a:r>
            <a:r>
              <a:rPr lang="en-US" altLang="ko-KR" b="0" i="0" dirty="0">
                <a:solidFill>
                  <a:srgbClr val="212121"/>
                </a:solidFill>
                <a:effectLst/>
                <a:latin typeface="Roboto" panose="02000000000000000000" pitchFamily="2" charset="0"/>
              </a:rPr>
              <a:t> (successful grasp)</a:t>
            </a:r>
          </a:p>
          <a:p>
            <a:pPr>
              <a:lnSpc>
                <a:spcPct val="110000"/>
              </a:lnSpc>
            </a:pPr>
            <a:r>
              <a:rPr lang="en-US" altLang="ko-KR" b="0" i="0" dirty="0">
                <a:solidFill>
                  <a:srgbClr val="212121"/>
                </a:solidFill>
                <a:effectLst/>
                <a:latin typeface="Roboto" panose="02000000000000000000" pitchFamily="2" charset="0"/>
              </a:rPr>
              <a:t>0 for a failed grasp</a:t>
            </a:r>
          </a:p>
          <a:p>
            <a:pPr>
              <a:lnSpc>
                <a:spcPct val="110000"/>
              </a:lnSpc>
            </a:pPr>
            <a:r>
              <a:rPr lang="en-US" altLang="ko-KR" dirty="0">
                <a:solidFill>
                  <a:srgbClr val="212121"/>
                </a:solidFill>
                <a:latin typeface="Roboto" panose="02000000000000000000" pitchFamily="2" charset="0"/>
              </a:rPr>
              <a:t>The arm has a fixed number of timesteps (T = 15) to find a good grasp, at which the episode ends</a:t>
            </a:r>
          </a:p>
          <a:p>
            <a:pPr>
              <a:lnSpc>
                <a:spcPct val="110000"/>
              </a:lnSpc>
            </a:pPr>
            <a:endParaRPr lang="en-US" altLang="ko-KR" b="0" i="0" dirty="0">
              <a:solidFill>
                <a:srgbClr val="212121"/>
              </a:solidFill>
              <a:effectLst/>
              <a:latin typeface="Roboto" panose="02000000000000000000" pitchFamily="2" charset="0"/>
            </a:endParaRPr>
          </a:p>
          <a:p>
            <a:endParaRPr lang="en-US" altLang="ko-KR"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64300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B4624-2C6E-ABEA-D849-0AC8A54F04BA}"/>
            </a:ext>
          </a:extLst>
        </p:cNvPr>
        <p:cNvGrpSpPr/>
        <p:nvPr/>
      </p:nvGrpSpPr>
      <p:grpSpPr>
        <a:xfrm>
          <a:off x="0" y="0"/>
          <a:ext cx="0" cy="0"/>
          <a:chOff x="0" y="0"/>
          <a:chExt cx="0" cy="0"/>
        </a:xfrm>
      </p:grpSpPr>
      <p:sp>
        <p:nvSpPr>
          <p:cNvPr id="5" name="내용 개체 틀 4">
            <a:extLst>
              <a:ext uri="{FF2B5EF4-FFF2-40B4-BE49-F238E27FC236}">
                <a16:creationId xmlns:a16="http://schemas.microsoft.com/office/drawing/2014/main" id="{FF9DAB78-4B52-91F8-9658-E5CDC77C9CB3}"/>
              </a:ext>
            </a:extLst>
          </p:cNvPr>
          <p:cNvSpPr>
            <a:spLocks noGrp="1"/>
          </p:cNvSpPr>
          <p:nvPr>
            <p:ph idx="1"/>
          </p:nvPr>
        </p:nvSpPr>
        <p:spPr>
          <a:xfrm>
            <a:off x="838200" y="1553029"/>
            <a:ext cx="10515600" cy="4939846"/>
          </a:xfrm>
        </p:spPr>
        <p:txBody>
          <a:bodyPr>
            <a:normAutofit fontScale="85000" lnSpcReduction="20000"/>
          </a:bodyPr>
          <a:lstStyle/>
          <a:p>
            <a:r>
              <a:rPr lang="en-US" altLang="ko-KR" dirty="0"/>
              <a:t>Git download: https://git-scm.com/downloads</a:t>
            </a:r>
          </a:p>
          <a:p>
            <a:r>
              <a:rPr kumimoji="0" lang="en-US" altLang="ko-KR" b="0" i="0" u="none" strike="noStrike" cap="none" normalizeH="0" baseline="0" dirty="0">
                <a:ln>
                  <a:noFill/>
                </a:ln>
                <a:solidFill>
                  <a:srgbClr val="B4690E"/>
                </a:solidFill>
                <a:effectLst/>
                <a:latin typeface="Arial Unicode MS"/>
                <a:ea typeface="sfmono-regular"/>
              </a:rPr>
              <a:t>Windows Package</a:t>
            </a:r>
            <a:r>
              <a:rPr kumimoji="0" lang="ko-KR" altLang="en-US" b="0" i="0" u="none" strike="noStrike" cap="none" normalizeH="0" baseline="0" dirty="0">
                <a:ln>
                  <a:noFill/>
                </a:ln>
                <a:solidFill>
                  <a:srgbClr val="B4690E"/>
                </a:solidFill>
                <a:effectLst/>
                <a:latin typeface="Arial Unicode MS"/>
                <a:ea typeface="sfmono-regular"/>
              </a:rPr>
              <a:t>설치</a:t>
            </a:r>
            <a:r>
              <a:rPr kumimoji="0" lang="en-US" altLang="ko-KR" b="0" i="0" u="none" strike="noStrike" cap="none" normalizeH="0" baseline="0" dirty="0">
                <a:ln>
                  <a:noFill/>
                </a:ln>
                <a:solidFill>
                  <a:srgbClr val="B4690E"/>
                </a:solidFill>
                <a:effectLst/>
                <a:latin typeface="Arial Unicode MS"/>
                <a:ea typeface="sfmono-regular"/>
              </a:rPr>
              <a:t>:</a:t>
            </a:r>
          </a:p>
          <a:p>
            <a:pPr lvl="1"/>
            <a:r>
              <a:rPr lang="ko-KR" altLang="en-US" dirty="0"/>
              <a:t>가상환경</a:t>
            </a:r>
            <a:r>
              <a:rPr lang="en-US" altLang="ko-KR" dirty="0"/>
              <a:t>: Create: conda create –n [</a:t>
            </a:r>
            <a:r>
              <a:rPr lang="ko-KR" altLang="en-US" dirty="0"/>
              <a:t>이름</a:t>
            </a:r>
            <a:r>
              <a:rPr lang="en-US" altLang="ko-KR" dirty="0"/>
              <a:t>] python=3.8</a:t>
            </a:r>
          </a:p>
          <a:p>
            <a:pPr lvl="1"/>
            <a:r>
              <a:rPr lang="en-US" altLang="ko-KR" dirty="0"/>
              <a:t>Pytorch</a:t>
            </a:r>
            <a:r>
              <a:rPr lang="ko-KR" altLang="en-US" dirty="0"/>
              <a:t>설치</a:t>
            </a:r>
            <a:r>
              <a:rPr lang="en-US" altLang="ko-KR" dirty="0"/>
              <a:t>: </a:t>
            </a:r>
            <a:r>
              <a:rPr lang="en-US" altLang="ko-KR" dirty="0">
                <a:hlinkClick r:id="rId2"/>
              </a:rPr>
              <a:t>https://pytorch.kr/get-started/locally/</a:t>
            </a:r>
            <a:r>
              <a:rPr lang="en-US" altLang="ko-KR" dirty="0"/>
              <a:t> </a:t>
            </a:r>
            <a:r>
              <a:rPr lang="ko-KR" altLang="en-US" dirty="0"/>
              <a:t>명령어라인 복사</a:t>
            </a:r>
            <a:endParaRPr lang="en-US" altLang="ko-KR" dirty="0"/>
          </a:p>
          <a:p>
            <a:pPr lvl="1"/>
            <a:r>
              <a:rPr lang="en-US" altLang="ko-KR" b="0" dirty="0">
                <a:solidFill>
                  <a:srgbClr val="000000"/>
                </a:solidFill>
                <a:effectLst/>
                <a:highlight>
                  <a:srgbClr val="F7F7F7"/>
                </a:highlight>
                <a:latin typeface="Courier New" panose="02070309020205020404" pitchFamily="49" charset="0"/>
              </a:rPr>
              <a:t>pip install pybullet</a:t>
            </a:r>
          </a:p>
          <a:p>
            <a:pPr lvl="1"/>
            <a:r>
              <a:rPr lang="en-US" altLang="ko-KR" b="0" dirty="0">
                <a:solidFill>
                  <a:srgbClr val="000000"/>
                </a:solidFill>
                <a:effectLst/>
                <a:highlight>
                  <a:srgbClr val="F7F7F7"/>
                </a:highlight>
                <a:latin typeface="Courier New" panose="02070309020205020404" pitchFamily="49" charset="0"/>
              </a:rPr>
              <a:t>pip install tensorboardX</a:t>
            </a:r>
          </a:p>
          <a:p>
            <a:pPr lvl="1"/>
            <a:r>
              <a:rPr lang="en-US" altLang="ko-KR" dirty="0"/>
              <a:t>pip install gym==0.23.1</a:t>
            </a:r>
          </a:p>
          <a:p>
            <a:pPr lvl="1"/>
            <a:r>
              <a:rPr lang="en-US" altLang="ko-KR" dirty="0"/>
              <a:t>Pip install </a:t>
            </a:r>
            <a:r>
              <a:rPr lang="en-US" altLang="ko-KR" dirty="0" err="1"/>
              <a:t>numpy</a:t>
            </a:r>
            <a:r>
              <a:rPr lang="en-US" altLang="ko-KR" dirty="0"/>
              <a:t>==1.23.1</a:t>
            </a:r>
          </a:p>
          <a:p>
            <a:pPr lvl="1">
              <a:lnSpc>
                <a:spcPct val="100000"/>
              </a:lnSpc>
            </a:pPr>
            <a:r>
              <a:rPr lang="en-US" altLang="ko-KR" dirty="0"/>
              <a:t>Pip</a:t>
            </a:r>
            <a:r>
              <a:rPr lang="ko-KR" altLang="en-US" dirty="0"/>
              <a:t> </a:t>
            </a:r>
            <a:r>
              <a:rPr lang="en-US" altLang="ko-KR" dirty="0"/>
              <a:t>install matplotlib</a:t>
            </a:r>
          </a:p>
          <a:p>
            <a:pPr>
              <a:lnSpc>
                <a:spcPct val="100000"/>
              </a:lnSpc>
            </a:pPr>
            <a:r>
              <a:rPr lang="en-US" altLang="ko-KR" dirty="0"/>
              <a:t>Code:</a:t>
            </a:r>
          </a:p>
          <a:p>
            <a:pPr lvl="1">
              <a:lnSpc>
                <a:spcPct val="100000"/>
              </a:lnSpc>
            </a:pPr>
            <a:r>
              <a:rPr lang="en-US" altLang="ko-KR" dirty="0"/>
              <a:t>Colab:</a:t>
            </a:r>
          </a:p>
          <a:p>
            <a:pPr lvl="2">
              <a:lnSpc>
                <a:spcPct val="100000"/>
              </a:lnSpc>
            </a:pPr>
            <a:r>
              <a:rPr lang="en-US" altLang="ko-KR" dirty="0">
                <a:hlinkClick r:id="rId3"/>
              </a:rPr>
              <a:t>https://colab.research.google.com/github/mahyaret/kuka_rl/blob/master/kuka_rl.ipynb#scrollTo=5B4fbx6MUnnE</a:t>
            </a:r>
            <a:r>
              <a:rPr lang="en-US" altLang="ko-KR" dirty="0"/>
              <a:t> </a:t>
            </a:r>
            <a:endParaRPr kumimoji="0" lang="en-US" altLang="ko-KR" b="0" i="0" u="none" strike="noStrike" cap="none" normalizeH="0" baseline="0" dirty="0">
              <a:ln>
                <a:noFill/>
              </a:ln>
              <a:solidFill>
                <a:srgbClr val="B4690E"/>
              </a:solidFill>
              <a:effectLst/>
              <a:latin typeface="Arial Unicode MS"/>
              <a:ea typeface="sfmono-regular"/>
            </a:endParaRPr>
          </a:p>
          <a:p>
            <a:pPr lvl="1"/>
            <a:r>
              <a:rPr lang="en-US" altLang="ko-KR" dirty="0"/>
              <a:t>Windows: </a:t>
            </a:r>
          </a:p>
          <a:p>
            <a:pPr lvl="2"/>
            <a:r>
              <a:rPr lang="en-US" altLang="ko-KR" dirty="0"/>
              <a:t>Train with ‘bullet_kuka_train.py’ (use ‘policy_dqn.pt’ after training)</a:t>
            </a:r>
          </a:p>
          <a:p>
            <a:pPr lvl="2"/>
            <a:r>
              <a:rPr lang="en-US" altLang="ko-KR" dirty="0"/>
              <a:t>Evaluate with ‘bullet_kuka_eval.py’</a:t>
            </a:r>
          </a:p>
          <a:p>
            <a:endParaRPr lang="ko-KR" altLang="en-US" dirty="0"/>
          </a:p>
        </p:txBody>
      </p:sp>
      <p:sp>
        <p:nvSpPr>
          <p:cNvPr id="2" name="제목 2">
            <a:extLst>
              <a:ext uri="{FF2B5EF4-FFF2-40B4-BE49-F238E27FC236}">
                <a16:creationId xmlns:a16="http://schemas.microsoft.com/office/drawing/2014/main" id="{7DB6219C-43C4-BB21-163A-92A6A9E88B37}"/>
              </a:ext>
            </a:extLst>
          </p:cNvPr>
          <p:cNvSpPr>
            <a:spLocks noGrp="1"/>
          </p:cNvSpPr>
          <p:nvPr>
            <p:ph type="title"/>
          </p:nvPr>
        </p:nvSpPr>
        <p:spPr>
          <a:xfrm>
            <a:off x="838200" y="365125"/>
            <a:ext cx="10515600" cy="1325563"/>
          </a:xfrm>
        </p:spPr>
        <p:txBody>
          <a:bodyPr/>
          <a:lstStyle/>
          <a:p>
            <a:r>
              <a:rPr lang="en-US" altLang="ko-KR" dirty="0"/>
              <a:t>Setup Code Env.</a:t>
            </a:r>
            <a:endParaRPr lang="ko-KR" altLang="en-US" dirty="0"/>
          </a:p>
        </p:txBody>
      </p:sp>
    </p:spTree>
    <p:extLst>
      <p:ext uri="{BB962C8B-B14F-4D97-AF65-F5344CB8AC3E}">
        <p14:creationId xmlns:p14="http://schemas.microsoft.com/office/powerpoint/2010/main" val="174703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1C70DC-8D2E-1D07-1C29-113359AF0DF5}"/>
              </a:ext>
            </a:extLst>
          </p:cNvPr>
          <p:cNvSpPr>
            <a:spLocks noGrp="1"/>
          </p:cNvSpPr>
          <p:nvPr>
            <p:ph type="title"/>
          </p:nvPr>
        </p:nvSpPr>
        <p:spPr/>
        <p:txBody>
          <a:bodyPr>
            <a:normAutofit/>
          </a:bodyPr>
          <a:lstStyle/>
          <a:p>
            <a:r>
              <a:rPr lang="en-US" altLang="ko-KR" dirty="0"/>
              <a:t>Env.</a:t>
            </a:r>
            <a:endParaRPr lang="ko-KR" altLang="en-US" dirty="0"/>
          </a:p>
        </p:txBody>
      </p:sp>
      <p:pic>
        <p:nvPicPr>
          <p:cNvPr id="8" name="그림 7">
            <a:extLst>
              <a:ext uri="{FF2B5EF4-FFF2-40B4-BE49-F238E27FC236}">
                <a16:creationId xmlns:a16="http://schemas.microsoft.com/office/drawing/2014/main" id="{49DC4A12-E835-94EA-D4B2-07A3231778A0}"/>
              </a:ext>
            </a:extLst>
          </p:cNvPr>
          <p:cNvPicPr>
            <a:picLocks noChangeAspect="1"/>
          </p:cNvPicPr>
          <p:nvPr/>
        </p:nvPicPr>
        <p:blipFill rotWithShape="1">
          <a:blip r:embed="rId2"/>
          <a:srcRect t="10161" r="12278"/>
          <a:stretch/>
        </p:blipFill>
        <p:spPr>
          <a:xfrm>
            <a:off x="2291596" y="505037"/>
            <a:ext cx="4078079" cy="4932188"/>
          </a:xfrm>
          <a:prstGeom prst="rect">
            <a:avLst/>
          </a:prstGeom>
        </p:spPr>
      </p:pic>
      <p:sp>
        <p:nvSpPr>
          <p:cNvPr id="4" name="TextBox 3">
            <a:extLst>
              <a:ext uri="{FF2B5EF4-FFF2-40B4-BE49-F238E27FC236}">
                <a16:creationId xmlns:a16="http://schemas.microsoft.com/office/drawing/2014/main" id="{B675F130-1C99-CD83-356F-18926E81015A}"/>
              </a:ext>
            </a:extLst>
          </p:cNvPr>
          <p:cNvSpPr txBox="1"/>
          <p:nvPr/>
        </p:nvSpPr>
        <p:spPr>
          <a:xfrm>
            <a:off x="6686652" y="5091632"/>
            <a:ext cx="2958753" cy="307777"/>
          </a:xfrm>
          <a:prstGeom prst="rect">
            <a:avLst/>
          </a:prstGeom>
          <a:noFill/>
        </p:spPr>
        <p:txBody>
          <a:bodyPr wrap="square" rtlCol="0">
            <a:spAutoFit/>
          </a:bodyPr>
          <a:lstStyle/>
          <a:p>
            <a:r>
              <a:rPr lang="en-US" altLang="ko-KR" sz="1400" dirty="0">
                <a:solidFill>
                  <a:schemeClr val="tx2">
                    <a:lumMod val="50000"/>
                    <a:lumOff val="50000"/>
                  </a:schemeClr>
                </a:solidFill>
              </a:rPr>
              <a:t>Image transform</a:t>
            </a:r>
          </a:p>
        </p:txBody>
      </p:sp>
      <p:cxnSp>
        <p:nvCxnSpPr>
          <p:cNvPr id="13" name="직선 연결선 12">
            <a:extLst>
              <a:ext uri="{FF2B5EF4-FFF2-40B4-BE49-F238E27FC236}">
                <a16:creationId xmlns:a16="http://schemas.microsoft.com/office/drawing/2014/main" id="{6DEC5F16-791F-53B7-8617-9A00FC4F5480}"/>
              </a:ext>
            </a:extLst>
          </p:cNvPr>
          <p:cNvCxnSpPr>
            <a:cxnSpLocks/>
          </p:cNvCxnSpPr>
          <p:nvPr/>
        </p:nvCxnSpPr>
        <p:spPr>
          <a:xfrm>
            <a:off x="2291596" y="5245521"/>
            <a:ext cx="3852724" cy="0"/>
          </a:xfrm>
          <a:prstGeom prst="line">
            <a:avLst/>
          </a:prstGeom>
        </p:spPr>
        <p:style>
          <a:lnRef idx="2">
            <a:schemeClr val="accent1"/>
          </a:lnRef>
          <a:fillRef idx="0">
            <a:schemeClr val="accent1"/>
          </a:fillRef>
          <a:effectRef idx="1">
            <a:schemeClr val="accent1"/>
          </a:effectRef>
          <a:fontRef idx="minor">
            <a:schemeClr val="tx1"/>
          </a:fontRef>
        </p:style>
      </p:cxnSp>
      <p:pic>
        <p:nvPicPr>
          <p:cNvPr id="18" name="내용 개체 틀 4">
            <a:extLst>
              <a:ext uri="{FF2B5EF4-FFF2-40B4-BE49-F238E27FC236}">
                <a16:creationId xmlns:a16="http://schemas.microsoft.com/office/drawing/2014/main" id="{E44FB680-9BD1-22C0-31B9-CE0CAE2CD7D3}"/>
              </a:ext>
            </a:extLst>
          </p:cNvPr>
          <p:cNvPicPr>
            <a:picLocks noChangeAspect="1"/>
          </p:cNvPicPr>
          <p:nvPr/>
        </p:nvPicPr>
        <p:blipFill rotWithShape="1">
          <a:blip r:embed="rId3"/>
          <a:srcRect r="16052" b="80507"/>
          <a:stretch/>
        </p:blipFill>
        <p:spPr>
          <a:xfrm>
            <a:off x="2272546" y="5341975"/>
            <a:ext cx="8739558" cy="856145"/>
          </a:xfrm>
          <a:prstGeom prst="rect">
            <a:avLst/>
          </a:prstGeom>
        </p:spPr>
      </p:pic>
      <p:cxnSp>
        <p:nvCxnSpPr>
          <p:cNvPr id="19" name="직선 연결선 18">
            <a:extLst>
              <a:ext uri="{FF2B5EF4-FFF2-40B4-BE49-F238E27FC236}">
                <a16:creationId xmlns:a16="http://schemas.microsoft.com/office/drawing/2014/main" id="{DC4DEF17-A934-0908-E326-9FF6300D373E}"/>
              </a:ext>
            </a:extLst>
          </p:cNvPr>
          <p:cNvCxnSpPr>
            <a:cxnSpLocks/>
          </p:cNvCxnSpPr>
          <p:nvPr/>
        </p:nvCxnSpPr>
        <p:spPr>
          <a:xfrm>
            <a:off x="2291596" y="6213896"/>
            <a:ext cx="3852724"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F0D02EF-B0B0-9946-7ACB-1063079A9380}"/>
              </a:ext>
            </a:extLst>
          </p:cNvPr>
          <p:cNvSpPr txBox="1"/>
          <p:nvPr/>
        </p:nvSpPr>
        <p:spPr>
          <a:xfrm>
            <a:off x="6686652" y="5898231"/>
            <a:ext cx="2958753" cy="307777"/>
          </a:xfrm>
          <a:prstGeom prst="rect">
            <a:avLst/>
          </a:prstGeom>
          <a:noFill/>
        </p:spPr>
        <p:txBody>
          <a:bodyPr wrap="square" rtlCol="0">
            <a:spAutoFit/>
          </a:bodyPr>
          <a:lstStyle/>
          <a:p>
            <a:r>
              <a:rPr lang="en-US" altLang="ko-KR" sz="1400" dirty="0">
                <a:solidFill>
                  <a:schemeClr val="tx2">
                    <a:lumMod val="50000"/>
                    <a:lumOff val="50000"/>
                  </a:schemeClr>
                </a:solidFill>
              </a:rPr>
              <a:t>pybullet</a:t>
            </a:r>
          </a:p>
        </p:txBody>
      </p:sp>
      <p:cxnSp>
        <p:nvCxnSpPr>
          <p:cNvPr id="21" name="직선 연결선 20">
            <a:extLst>
              <a:ext uri="{FF2B5EF4-FFF2-40B4-BE49-F238E27FC236}">
                <a16:creationId xmlns:a16="http://schemas.microsoft.com/office/drawing/2014/main" id="{E8418FBC-66EB-D692-8A91-8169D14553F8}"/>
              </a:ext>
            </a:extLst>
          </p:cNvPr>
          <p:cNvCxnSpPr>
            <a:cxnSpLocks/>
          </p:cNvCxnSpPr>
          <p:nvPr/>
        </p:nvCxnSpPr>
        <p:spPr>
          <a:xfrm>
            <a:off x="2329696" y="5668348"/>
            <a:ext cx="86824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89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CFA4F1C-8141-1303-E18F-C70BC73B7B2B}"/>
              </a:ext>
            </a:extLst>
          </p:cNvPr>
          <p:cNvSpPr>
            <a:spLocks noGrp="1"/>
          </p:cNvSpPr>
          <p:nvPr>
            <p:ph type="title"/>
          </p:nvPr>
        </p:nvSpPr>
        <p:spPr/>
        <p:txBody>
          <a:bodyPr/>
          <a:lstStyle/>
          <a:p>
            <a:r>
              <a:rPr lang="en-US" altLang="ko-KR" dirty="0"/>
              <a:t>Pybullet</a:t>
            </a:r>
            <a:endParaRPr lang="ko-KR" altLang="en-US" dirty="0"/>
          </a:p>
        </p:txBody>
      </p:sp>
      <p:sp>
        <p:nvSpPr>
          <p:cNvPr id="5" name="텍스트 개체 틀 4">
            <a:extLst>
              <a:ext uri="{FF2B5EF4-FFF2-40B4-BE49-F238E27FC236}">
                <a16:creationId xmlns:a16="http://schemas.microsoft.com/office/drawing/2014/main" id="{B03DBB20-7276-CFBE-4A98-6B5647C59EF5}"/>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64893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2465EC9D-E9B7-2860-7026-3590A5941EAF}"/>
              </a:ext>
            </a:extLst>
          </p:cNvPr>
          <p:cNvPicPr>
            <a:picLocks noChangeAspect="1"/>
          </p:cNvPicPr>
          <p:nvPr/>
        </p:nvPicPr>
        <p:blipFill rotWithShape="1">
          <a:blip r:embed="rId2"/>
          <a:srcRect t="21296" r="16052"/>
          <a:stretch/>
        </p:blipFill>
        <p:spPr>
          <a:xfrm>
            <a:off x="1982436" y="1347504"/>
            <a:ext cx="8217879" cy="3250451"/>
          </a:xfrm>
          <a:prstGeom prst="rect">
            <a:avLst/>
          </a:prstGeom>
        </p:spPr>
      </p:pic>
      <p:sp>
        <p:nvSpPr>
          <p:cNvPr id="7" name="TextBox 6">
            <a:extLst>
              <a:ext uri="{FF2B5EF4-FFF2-40B4-BE49-F238E27FC236}">
                <a16:creationId xmlns:a16="http://schemas.microsoft.com/office/drawing/2014/main" id="{BFECE6C7-394A-30B2-1350-B6D6F00E9CDA}"/>
              </a:ext>
            </a:extLst>
          </p:cNvPr>
          <p:cNvSpPr txBox="1"/>
          <p:nvPr/>
        </p:nvSpPr>
        <p:spPr>
          <a:xfrm>
            <a:off x="10209564" y="1041456"/>
            <a:ext cx="1776274" cy="954107"/>
          </a:xfrm>
          <a:prstGeom prst="rect">
            <a:avLst/>
          </a:prstGeom>
          <a:noFill/>
        </p:spPr>
        <p:txBody>
          <a:bodyPr wrap="square" rtlCol="0">
            <a:spAutoFit/>
          </a:bodyPr>
          <a:lstStyle/>
          <a:p>
            <a:r>
              <a:rPr lang="en-US" altLang="ko-KR" sz="1400" dirty="0">
                <a:solidFill>
                  <a:schemeClr val="tx2">
                    <a:lumMod val="50000"/>
                    <a:lumOff val="50000"/>
                  </a:schemeClr>
                </a:solidFill>
                <a:latin typeface="Roboto" panose="02000000000000000000" pitchFamily="2" charset="0"/>
              </a:rPr>
              <a:t>Gripper automatically move down for each action (z: -0.06</a:t>
            </a:r>
            <a:endParaRPr lang="en-US" altLang="ko-KR" sz="1400" dirty="0">
              <a:solidFill>
                <a:schemeClr val="tx2">
                  <a:lumMod val="50000"/>
                  <a:lumOff val="50000"/>
                </a:schemeClr>
              </a:solidFill>
            </a:endParaRPr>
          </a:p>
        </p:txBody>
      </p:sp>
      <p:cxnSp>
        <p:nvCxnSpPr>
          <p:cNvPr id="8" name="직선 연결선 7">
            <a:extLst>
              <a:ext uri="{FF2B5EF4-FFF2-40B4-BE49-F238E27FC236}">
                <a16:creationId xmlns:a16="http://schemas.microsoft.com/office/drawing/2014/main" id="{C72AEF96-06D3-FEDE-097A-924CDB0A74E1}"/>
              </a:ext>
            </a:extLst>
          </p:cNvPr>
          <p:cNvCxnSpPr>
            <a:cxnSpLocks/>
          </p:cNvCxnSpPr>
          <p:nvPr/>
        </p:nvCxnSpPr>
        <p:spPr>
          <a:xfrm>
            <a:off x="1982436" y="1747913"/>
            <a:ext cx="8217878"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내용 개체 틀 4">
            <a:extLst>
              <a:ext uri="{FF2B5EF4-FFF2-40B4-BE49-F238E27FC236}">
                <a16:creationId xmlns:a16="http://schemas.microsoft.com/office/drawing/2014/main" id="{E70703A8-4955-E177-CDE3-0CD35793BB60}"/>
              </a:ext>
            </a:extLst>
          </p:cNvPr>
          <p:cNvPicPr>
            <a:picLocks noChangeAspect="1"/>
          </p:cNvPicPr>
          <p:nvPr/>
        </p:nvPicPr>
        <p:blipFill rotWithShape="1">
          <a:blip r:embed="rId3"/>
          <a:srcRect b="82793"/>
          <a:stretch/>
        </p:blipFill>
        <p:spPr>
          <a:xfrm>
            <a:off x="1982436" y="4894861"/>
            <a:ext cx="8217878" cy="1093746"/>
          </a:xfrm>
          <a:prstGeom prst="rect">
            <a:avLst/>
          </a:prstGeom>
        </p:spPr>
      </p:pic>
      <p:cxnSp>
        <p:nvCxnSpPr>
          <p:cNvPr id="11" name="직선 연결선 10">
            <a:extLst>
              <a:ext uri="{FF2B5EF4-FFF2-40B4-BE49-F238E27FC236}">
                <a16:creationId xmlns:a16="http://schemas.microsoft.com/office/drawing/2014/main" id="{B6857938-D0D8-00C5-4400-8E5975B2FD6B}"/>
              </a:ext>
            </a:extLst>
          </p:cNvPr>
          <p:cNvCxnSpPr>
            <a:cxnSpLocks/>
          </p:cNvCxnSpPr>
          <p:nvPr/>
        </p:nvCxnSpPr>
        <p:spPr>
          <a:xfrm>
            <a:off x="2058636" y="1995563"/>
            <a:ext cx="300866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841A7BF-DF31-7518-6BCF-9BAA1926D818}"/>
              </a:ext>
            </a:extLst>
          </p:cNvPr>
          <p:cNvSpPr txBox="1"/>
          <p:nvPr/>
        </p:nvSpPr>
        <p:spPr>
          <a:xfrm>
            <a:off x="8980381" y="4774705"/>
            <a:ext cx="2765638" cy="1169551"/>
          </a:xfrm>
          <a:prstGeom prst="rect">
            <a:avLst/>
          </a:prstGeom>
          <a:noFill/>
        </p:spPr>
        <p:txBody>
          <a:bodyPr wrap="square" rtlCol="0">
            <a:spAutoFit/>
          </a:bodyPr>
          <a:lstStyle/>
          <a:p>
            <a:r>
              <a:rPr lang="en-US" altLang="ko-KR" sz="1400" dirty="0">
                <a:solidFill>
                  <a:schemeClr val="tx2">
                    <a:lumMod val="50000"/>
                    <a:lumOff val="50000"/>
                  </a:schemeClr>
                </a:solidFill>
              </a:rPr>
              <a:t>torchvision image transform:</a:t>
            </a:r>
          </a:p>
          <a:p>
            <a:r>
              <a:rPr lang="en-US" altLang="ko-KR" sz="1400" dirty="0">
                <a:solidFill>
                  <a:schemeClr val="tx2">
                    <a:lumMod val="50000"/>
                    <a:lumOff val="50000"/>
                  </a:schemeClr>
                </a:solidFill>
              </a:rPr>
              <a:t>Color: black&amp;whilte</a:t>
            </a:r>
          </a:p>
          <a:p>
            <a:r>
              <a:rPr lang="en-US" altLang="ko-KR" sz="1400" dirty="0">
                <a:solidFill>
                  <a:schemeClr val="tx2">
                    <a:lumMod val="50000"/>
                    <a:lumOff val="50000"/>
                  </a:schemeClr>
                </a:solidFill>
              </a:rPr>
              <a:t>Resize :(40x40) </a:t>
            </a:r>
          </a:p>
          <a:p>
            <a:r>
              <a:rPr lang="en-US" altLang="ko-KR" sz="1400" dirty="0">
                <a:solidFill>
                  <a:schemeClr val="tx2">
                    <a:lumMod val="50000"/>
                    <a:lumOff val="50000"/>
                  </a:schemeClr>
                </a:solidFill>
              </a:rPr>
              <a:t>Interpolation: cubic function</a:t>
            </a:r>
          </a:p>
          <a:p>
            <a:r>
              <a:rPr lang="en-US" altLang="ko-KR" sz="1400" dirty="0">
                <a:solidFill>
                  <a:schemeClr val="tx2">
                    <a:lumMod val="50000"/>
                    <a:lumOff val="50000"/>
                  </a:schemeClr>
                </a:solidFill>
              </a:rPr>
              <a:t>Normalize: 0~1</a:t>
            </a:r>
          </a:p>
        </p:txBody>
      </p:sp>
      <p:sp>
        <p:nvSpPr>
          <p:cNvPr id="14" name="TextBox 13">
            <a:extLst>
              <a:ext uri="{FF2B5EF4-FFF2-40B4-BE49-F238E27FC236}">
                <a16:creationId xmlns:a16="http://schemas.microsoft.com/office/drawing/2014/main" id="{371AF6FA-3BA4-2D44-23EE-7B09D7EFD9A8}"/>
              </a:ext>
            </a:extLst>
          </p:cNvPr>
          <p:cNvSpPr txBox="1"/>
          <p:nvPr/>
        </p:nvSpPr>
        <p:spPr>
          <a:xfrm>
            <a:off x="7656864" y="2292469"/>
            <a:ext cx="5392386" cy="523220"/>
          </a:xfrm>
          <a:prstGeom prst="rect">
            <a:avLst/>
          </a:prstGeom>
          <a:noFill/>
        </p:spPr>
        <p:txBody>
          <a:bodyPr wrap="square" rtlCol="0">
            <a:spAutoFit/>
          </a:bodyPr>
          <a:lstStyle/>
          <a:p>
            <a:r>
              <a:rPr lang="en-US" altLang="ko-KR" sz="1400" dirty="0">
                <a:solidFill>
                  <a:schemeClr val="tx2">
                    <a:lumMod val="50000"/>
                    <a:lumOff val="50000"/>
                  </a:schemeClr>
                </a:solidFill>
                <a:latin typeface="Roboto" panose="02000000000000000000" pitchFamily="2" charset="0"/>
              </a:rPr>
              <a:t>does Matplotlib backend support </a:t>
            </a:r>
          </a:p>
          <a:p>
            <a:r>
              <a:rPr lang="en-US" altLang="ko-KR" sz="1400" dirty="0">
                <a:solidFill>
                  <a:schemeClr val="tx2">
                    <a:lumMod val="50000"/>
                    <a:lumOff val="50000"/>
                  </a:schemeClr>
                </a:solidFill>
                <a:latin typeface="Roboto" panose="02000000000000000000" pitchFamily="2" charset="0"/>
              </a:rPr>
              <a:t>Jupyter notebook’s line display?</a:t>
            </a:r>
            <a:endParaRPr lang="en-US" altLang="ko-KR" sz="1400" dirty="0">
              <a:solidFill>
                <a:schemeClr val="tx2">
                  <a:lumMod val="50000"/>
                  <a:lumOff val="50000"/>
                </a:schemeClr>
              </a:solidFill>
            </a:endParaRPr>
          </a:p>
        </p:txBody>
      </p:sp>
      <p:cxnSp>
        <p:nvCxnSpPr>
          <p:cNvPr id="15" name="직선 연결선 14">
            <a:extLst>
              <a:ext uri="{FF2B5EF4-FFF2-40B4-BE49-F238E27FC236}">
                <a16:creationId xmlns:a16="http://schemas.microsoft.com/office/drawing/2014/main" id="{91A4BBA1-6DC7-5A66-BD13-FC95E093DF9E}"/>
              </a:ext>
            </a:extLst>
          </p:cNvPr>
          <p:cNvCxnSpPr>
            <a:cxnSpLocks/>
          </p:cNvCxnSpPr>
          <p:nvPr/>
        </p:nvCxnSpPr>
        <p:spPr>
          <a:xfrm>
            <a:off x="3392136" y="2738513"/>
            <a:ext cx="3427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직선 연결선 16">
            <a:extLst>
              <a:ext uri="{FF2B5EF4-FFF2-40B4-BE49-F238E27FC236}">
                <a16:creationId xmlns:a16="http://schemas.microsoft.com/office/drawing/2014/main" id="{4C9B4D81-2F86-FBD2-234B-E6C732466D28}"/>
              </a:ext>
            </a:extLst>
          </p:cNvPr>
          <p:cNvCxnSpPr>
            <a:cxnSpLocks/>
          </p:cNvCxnSpPr>
          <p:nvPr/>
        </p:nvCxnSpPr>
        <p:spPr>
          <a:xfrm>
            <a:off x="4135086" y="5613202"/>
            <a:ext cx="4037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직선 연결선 18">
            <a:extLst>
              <a:ext uri="{FF2B5EF4-FFF2-40B4-BE49-F238E27FC236}">
                <a16:creationId xmlns:a16="http://schemas.microsoft.com/office/drawing/2014/main" id="{A47EB6EE-9B59-DE52-D77E-69B5B1733FFD}"/>
              </a:ext>
            </a:extLst>
          </p:cNvPr>
          <p:cNvCxnSpPr>
            <a:cxnSpLocks/>
          </p:cNvCxnSpPr>
          <p:nvPr/>
        </p:nvCxnSpPr>
        <p:spPr>
          <a:xfrm>
            <a:off x="4173186" y="5384602"/>
            <a:ext cx="34836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직선 연결선 19">
            <a:extLst>
              <a:ext uri="{FF2B5EF4-FFF2-40B4-BE49-F238E27FC236}">
                <a16:creationId xmlns:a16="http://schemas.microsoft.com/office/drawing/2014/main" id="{F42FE431-1041-92ED-CDFF-6FC090D88651}"/>
              </a:ext>
            </a:extLst>
          </p:cNvPr>
          <p:cNvCxnSpPr>
            <a:cxnSpLocks/>
          </p:cNvCxnSpPr>
          <p:nvPr/>
        </p:nvCxnSpPr>
        <p:spPr>
          <a:xfrm>
            <a:off x="4173186" y="5910109"/>
            <a:ext cx="114176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제목 1">
            <a:extLst>
              <a:ext uri="{FF2B5EF4-FFF2-40B4-BE49-F238E27FC236}">
                <a16:creationId xmlns:a16="http://schemas.microsoft.com/office/drawing/2014/main" id="{DBFEA719-E33B-EF81-3D00-D9C134857E90}"/>
              </a:ext>
            </a:extLst>
          </p:cNvPr>
          <p:cNvSpPr>
            <a:spLocks noGrp="1"/>
          </p:cNvSpPr>
          <p:nvPr>
            <p:ph type="title"/>
          </p:nvPr>
        </p:nvSpPr>
        <p:spPr>
          <a:xfrm>
            <a:off x="838200" y="365125"/>
            <a:ext cx="10515600" cy="1325563"/>
          </a:xfrm>
        </p:spPr>
        <p:txBody>
          <a:bodyPr>
            <a:normAutofit/>
          </a:bodyPr>
          <a:lstStyle/>
          <a:p>
            <a:r>
              <a:rPr lang="en-US" altLang="ko-KR" dirty="0"/>
              <a:t>Env.</a:t>
            </a:r>
            <a:endParaRPr lang="ko-KR" altLang="en-US" dirty="0"/>
          </a:p>
        </p:txBody>
      </p:sp>
    </p:spTree>
    <p:extLst>
      <p:ext uri="{BB962C8B-B14F-4D97-AF65-F5344CB8AC3E}">
        <p14:creationId xmlns:p14="http://schemas.microsoft.com/office/powerpoint/2010/main" val="4304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내용 개체 틀 4">
            <a:extLst>
              <a:ext uri="{FF2B5EF4-FFF2-40B4-BE49-F238E27FC236}">
                <a16:creationId xmlns:a16="http://schemas.microsoft.com/office/drawing/2014/main" id="{E70703A8-4955-E177-CDE3-0CD35793BB60}"/>
              </a:ext>
            </a:extLst>
          </p:cNvPr>
          <p:cNvPicPr>
            <a:picLocks noChangeAspect="1"/>
          </p:cNvPicPr>
          <p:nvPr/>
        </p:nvPicPr>
        <p:blipFill rotWithShape="1">
          <a:blip r:embed="rId2"/>
          <a:srcRect b="82793"/>
          <a:stretch/>
        </p:blipFill>
        <p:spPr>
          <a:xfrm>
            <a:off x="838200" y="1578455"/>
            <a:ext cx="8217878" cy="1093746"/>
          </a:xfrm>
          <a:prstGeom prst="rect">
            <a:avLst/>
          </a:prstGeom>
        </p:spPr>
      </p:pic>
      <p:sp>
        <p:nvSpPr>
          <p:cNvPr id="13" name="TextBox 12">
            <a:extLst>
              <a:ext uri="{FF2B5EF4-FFF2-40B4-BE49-F238E27FC236}">
                <a16:creationId xmlns:a16="http://schemas.microsoft.com/office/drawing/2014/main" id="{9841A7BF-DF31-7518-6BCF-9BAA1926D818}"/>
              </a:ext>
            </a:extLst>
          </p:cNvPr>
          <p:cNvSpPr txBox="1"/>
          <p:nvPr/>
        </p:nvSpPr>
        <p:spPr>
          <a:xfrm>
            <a:off x="7673258" y="1578455"/>
            <a:ext cx="4037364" cy="1477328"/>
          </a:xfrm>
          <a:prstGeom prst="rect">
            <a:avLst/>
          </a:prstGeom>
          <a:noFill/>
        </p:spPr>
        <p:txBody>
          <a:bodyPr wrap="square" rtlCol="0">
            <a:spAutoFit/>
          </a:bodyPr>
          <a:lstStyle/>
          <a:p>
            <a:r>
              <a:rPr lang="en-US" altLang="ko-KR" dirty="0">
                <a:solidFill>
                  <a:schemeClr val="tx2">
                    <a:lumMod val="50000"/>
                    <a:lumOff val="50000"/>
                  </a:schemeClr>
                </a:solidFill>
              </a:rPr>
              <a:t>torchvision image transform:</a:t>
            </a:r>
          </a:p>
          <a:p>
            <a:r>
              <a:rPr lang="en-US" altLang="ko-KR" dirty="0">
                <a:solidFill>
                  <a:schemeClr val="tx2">
                    <a:lumMod val="50000"/>
                    <a:lumOff val="50000"/>
                  </a:schemeClr>
                </a:solidFill>
              </a:rPr>
              <a:t>Color: black&amp;whilte</a:t>
            </a:r>
          </a:p>
          <a:p>
            <a:r>
              <a:rPr lang="en-US" altLang="ko-KR" dirty="0">
                <a:solidFill>
                  <a:schemeClr val="tx2">
                    <a:lumMod val="50000"/>
                    <a:lumOff val="50000"/>
                  </a:schemeClr>
                </a:solidFill>
              </a:rPr>
              <a:t>Resize :(40x40) </a:t>
            </a:r>
          </a:p>
          <a:p>
            <a:r>
              <a:rPr lang="en-US" altLang="ko-KR" dirty="0">
                <a:solidFill>
                  <a:schemeClr val="tx2">
                    <a:lumMod val="50000"/>
                    <a:lumOff val="50000"/>
                  </a:schemeClr>
                </a:solidFill>
              </a:rPr>
              <a:t>Interpolation: cubic function</a:t>
            </a:r>
          </a:p>
          <a:p>
            <a:r>
              <a:rPr lang="en-US" altLang="ko-KR" dirty="0">
                <a:solidFill>
                  <a:schemeClr val="tx2">
                    <a:lumMod val="50000"/>
                    <a:lumOff val="50000"/>
                  </a:schemeClr>
                </a:solidFill>
              </a:rPr>
              <a:t>Normalize: 0~1</a:t>
            </a:r>
          </a:p>
        </p:txBody>
      </p:sp>
      <p:cxnSp>
        <p:nvCxnSpPr>
          <p:cNvPr id="17" name="직선 연결선 16">
            <a:extLst>
              <a:ext uri="{FF2B5EF4-FFF2-40B4-BE49-F238E27FC236}">
                <a16:creationId xmlns:a16="http://schemas.microsoft.com/office/drawing/2014/main" id="{4C9B4D81-2F86-FBD2-234B-E6C732466D28}"/>
              </a:ext>
            </a:extLst>
          </p:cNvPr>
          <p:cNvCxnSpPr>
            <a:cxnSpLocks/>
          </p:cNvCxnSpPr>
          <p:nvPr/>
        </p:nvCxnSpPr>
        <p:spPr>
          <a:xfrm>
            <a:off x="2990850" y="2296796"/>
            <a:ext cx="4037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직선 연결선 18">
            <a:extLst>
              <a:ext uri="{FF2B5EF4-FFF2-40B4-BE49-F238E27FC236}">
                <a16:creationId xmlns:a16="http://schemas.microsoft.com/office/drawing/2014/main" id="{A47EB6EE-9B59-DE52-D77E-69B5B1733FFD}"/>
              </a:ext>
            </a:extLst>
          </p:cNvPr>
          <p:cNvCxnSpPr>
            <a:cxnSpLocks/>
          </p:cNvCxnSpPr>
          <p:nvPr/>
        </p:nvCxnSpPr>
        <p:spPr>
          <a:xfrm>
            <a:off x="3028950" y="2068196"/>
            <a:ext cx="34836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직선 연결선 19">
            <a:extLst>
              <a:ext uri="{FF2B5EF4-FFF2-40B4-BE49-F238E27FC236}">
                <a16:creationId xmlns:a16="http://schemas.microsoft.com/office/drawing/2014/main" id="{F42FE431-1041-92ED-CDFF-6FC090D88651}"/>
              </a:ext>
            </a:extLst>
          </p:cNvPr>
          <p:cNvCxnSpPr>
            <a:cxnSpLocks/>
          </p:cNvCxnSpPr>
          <p:nvPr/>
        </p:nvCxnSpPr>
        <p:spPr>
          <a:xfrm>
            <a:off x="3028950" y="2593703"/>
            <a:ext cx="114176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제목 1">
            <a:extLst>
              <a:ext uri="{FF2B5EF4-FFF2-40B4-BE49-F238E27FC236}">
                <a16:creationId xmlns:a16="http://schemas.microsoft.com/office/drawing/2014/main" id="{DBFEA719-E33B-EF81-3D00-D9C134857E90}"/>
              </a:ext>
            </a:extLst>
          </p:cNvPr>
          <p:cNvSpPr>
            <a:spLocks noGrp="1"/>
          </p:cNvSpPr>
          <p:nvPr>
            <p:ph type="title"/>
          </p:nvPr>
        </p:nvSpPr>
        <p:spPr>
          <a:xfrm>
            <a:off x="838200" y="365125"/>
            <a:ext cx="10515600" cy="1325563"/>
          </a:xfrm>
        </p:spPr>
        <p:txBody>
          <a:bodyPr>
            <a:normAutofit/>
          </a:bodyPr>
          <a:lstStyle/>
          <a:p>
            <a:r>
              <a:rPr lang="en-US" altLang="ko-KR" dirty="0"/>
              <a:t>Preprocess</a:t>
            </a:r>
            <a:endParaRPr lang="ko-KR" altLang="en-US" dirty="0"/>
          </a:p>
        </p:txBody>
      </p:sp>
      <p:pic>
        <p:nvPicPr>
          <p:cNvPr id="3" name="내용 개체 틀 4">
            <a:extLst>
              <a:ext uri="{FF2B5EF4-FFF2-40B4-BE49-F238E27FC236}">
                <a16:creationId xmlns:a16="http://schemas.microsoft.com/office/drawing/2014/main" id="{FE1C86B2-6053-1358-229A-90BF804FBF9F}"/>
              </a:ext>
            </a:extLst>
          </p:cNvPr>
          <p:cNvPicPr>
            <a:picLocks noChangeAspect="1"/>
          </p:cNvPicPr>
          <p:nvPr/>
        </p:nvPicPr>
        <p:blipFill rotWithShape="1">
          <a:blip r:embed="rId2"/>
          <a:srcRect t="36013" b="31865"/>
          <a:stretch/>
        </p:blipFill>
        <p:spPr>
          <a:xfrm>
            <a:off x="838200" y="3745152"/>
            <a:ext cx="8526202" cy="2118458"/>
          </a:xfrm>
          <a:prstGeom prst="rect">
            <a:avLst/>
          </a:prstGeom>
        </p:spPr>
      </p:pic>
      <p:sp>
        <p:nvSpPr>
          <p:cNvPr id="4" name="TextBox 3">
            <a:extLst>
              <a:ext uri="{FF2B5EF4-FFF2-40B4-BE49-F238E27FC236}">
                <a16:creationId xmlns:a16="http://schemas.microsoft.com/office/drawing/2014/main" id="{F82317F5-3FB4-882E-BD78-8B26D13D2BCD}"/>
              </a:ext>
            </a:extLst>
          </p:cNvPr>
          <p:cNvSpPr txBox="1"/>
          <p:nvPr/>
        </p:nvSpPr>
        <p:spPr>
          <a:xfrm>
            <a:off x="7591306" y="3674450"/>
            <a:ext cx="4171934"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Numpy:(48, 48, 3)-&gt;(3, 48, 48)</a:t>
            </a:r>
            <a:endParaRPr lang="ko-KR" altLang="en-US" dirty="0">
              <a:solidFill>
                <a:schemeClr val="tx2">
                  <a:lumMod val="50000"/>
                  <a:lumOff val="50000"/>
                </a:schemeClr>
              </a:solidFill>
            </a:endParaRPr>
          </a:p>
        </p:txBody>
      </p:sp>
      <p:sp>
        <p:nvSpPr>
          <p:cNvPr id="6" name="TextBox 5">
            <a:extLst>
              <a:ext uri="{FF2B5EF4-FFF2-40B4-BE49-F238E27FC236}">
                <a16:creationId xmlns:a16="http://schemas.microsoft.com/office/drawing/2014/main" id="{1A61EC19-0D30-875E-C075-792E36AF6365}"/>
              </a:ext>
            </a:extLst>
          </p:cNvPr>
          <p:cNvSpPr txBox="1"/>
          <p:nvPr/>
        </p:nvSpPr>
        <p:spPr>
          <a:xfrm>
            <a:off x="7591306" y="5830360"/>
            <a:ext cx="4002914"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-&gt; Tensor:([1, 1, 40, 40])</a:t>
            </a:r>
            <a:endParaRPr lang="ko-KR" altLang="en-US" dirty="0">
              <a:solidFill>
                <a:schemeClr val="tx2">
                  <a:lumMod val="50000"/>
                  <a:lumOff val="50000"/>
                </a:schemeClr>
              </a:solidFill>
            </a:endParaRPr>
          </a:p>
        </p:txBody>
      </p:sp>
      <p:cxnSp>
        <p:nvCxnSpPr>
          <p:cNvPr id="16" name="직선 연결선 15">
            <a:extLst>
              <a:ext uri="{FF2B5EF4-FFF2-40B4-BE49-F238E27FC236}">
                <a16:creationId xmlns:a16="http://schemas.microsoft.com/office/drawing/2014/main" id="{873D036E-379E-B2AB-07E5-A66A702466FE}"/>
              </a:ext>
            </a:extLst>
          </p:cNvPr>
          <p:cNvCxnSpPr>
            <a:cxnSpLocks/>
          </p:cNvCxnSpPr>
          <p:nvPr/>
        </p:nvCxnSpPr>
        <p:spPr>
          <a:xfrm>
            <a:off x="2166367" y="5863610"/>
            <a:ext cx="18653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직선 연결선 20">
            <a:extLst>
              <a:ext uri="{FF2B5EF4-FFF2-40B4-BE49-F238E27FC236}">
                <a16:creationId xmlns:a16="http://schemas.microsoft.com/office/drawing/2014/main" id="{60DB8042-9A6B-86C8-F506-042447E5B7F5}"/>
              </a:ext>
            </a:extLst>
          </p:cNvPr>
          <p:cNvCxnSpPr>
            <a:cxnSpLocks/>
          </p:cNvCxnSpPr>
          <p:nvPr/>
        </p:nvCxnSpPr>
        <p:spPr>
          <a:xfrm>
            <a:off x="2280667" y="5035373"/>
            <a:ext cx="2532414"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B39EADA4-5049-9EFE-29D9-EBFD551CCAA6}"/>
              </a:ext>
            </a:extLst>
          </p:cNvPr>
          <p:cNvSpPr txBox="1"/>
          <p:nvPr/>
        </p:nvSpPr>
        <p:spPr>
          <a:xfrm>
            <a:off x="8137104" y="4374415"/>
            <a:ext cx="3833894" cy="923330"/>
          </a:xfrm>
          <a:prstGeom prst="rect">
            <a:avLst/>
          </a:prstGeom>
          <a:noFill/>
        </p:spPr>
        <p:txBody>
          <a:bodyPr wrap="square">
            <a:spAutoFit/>
          </a:bodyPr>
          <a:lstStyle/>
          <a:p>
            <a:r>
              <a:rPr lang="en-US" altLang="ko-KR" dirty="0">
                <a:solidFill>
                  <a:schemeClr val="tx2">
                    <a:lumMod val="50000"/>
                    <a:lumOff val="50000"/>
                  </a:schemeClr>
                </a:solidFill>
                <a:highlight>
                  <a:srgbClr val="FFFFFF"/>
                </a:highlight>
                <a:latin typeface="Courier New" panose="02070309020205020404" pitchFamily="49" charset="0"/>
              </a:rPr>
              <a:t>Store</a:t>
            </a:r>
            <a:r>
              <a:rPr lang="ko-KR" altLang="en-US" dirty="0">
                <a:solidFill>
                  <a:schemeClr val="tx2">
                    <a:lumMod val="50000"/>
                    <a:lumOff val="50000"/>
                  </a:schemeClr>
                </a:solidFill>
                <a:highlight>
                  <a:srgbClr val="FFFFFF"/>
                </a:highlight>
                <a:latin typeface="Courier New" panose="02070309020205020404" pitchFamily="49" charset="0"/>
              </a:rPr>
              <a:t> </a:t>
            </a:r>
            <a:r>
              <a:rPr lang="en-US" altLang="ko-KR" dirty="0">
                <a:solidFill>
                  <a:schemeClr val="tx2">
                    <a:lumMod val="50000"/>
                    <a:lumOff val="50000"/>
                  </a:schemeClr>
                </a:solidFill>
                <a:highlight>
                  <a:srgbClr val="FFFFFF"/>
                </a:highlight>
                <a:latin typeface="Courier New" panose="02070309020205020404" pitchFamily="49" charset="0"/>
              </a:rPr>
              <a:t>array</a:t>
            </a:r>
            <a:r>
              <a:rPr lang="ko-KR" altLang="en-US" dirty="0">
                <a:solidFill>
                  <a:schemeClr val="tx2">
                    <a:lumMod val="50000"/>
                    <a:lumOff val="50000"/>
                  </a:schemeClr>
                </a:solidFill>
                <a:highlight>
                  <a:srgbClr val="FFFFFF"/>
                </a:highlight>
                <a:latin typeface="Courier New" panose="02070309020205020404" pitchFamily="49" charset="0"/>
              </a:rPr>
              <a:t> </a:t>
            </a:r>
            <a:r>
              <a:rPr lang="en-US" altLang="ko-KR" dirty="0">
                <a:solidFill>
                  <a:schemeClr val="tx2">
                    <a:lumMod val="50000"/>
                    <a:lumOff val="50000"/>
                  </a:schemeClr>
                </a:solidFill>
                <a:highlight>
                  <a:srgbClr val="FFFFFF"/>
                </a:highlight>
                <a:latin typeface="Courier New" panose="02070309020205020404" pitchFamily="49" charset="0"/>
              </a:rPr>
              <a:t>as</a:t>
            </a:r>
            <a:r>
              <a:rPr lang="ko-KR" altLang="en-US" dirty="0">
                <a:solidFill>
                  <a:schemeClr val="tx2">
                    <a:lumMod val="50000"/>
                    <a:lumOff val="50000"/>
                  </a:schemeClr>
                </a:solidFill>
                <a:highlight>
                  <a:srgbClr val="FFFFFF"/>
                </a:highlight>
                <a:latin typeface="Courier New" panose="02070309020205020404" pitchFamily="49" charset="0"/>
              </a:rPr>
              <a:t> </a:t>
            </a:r>
            <a:r>
              <a:rPr lang="en-US" altLang="ko-KR" dirty="0">
                <a:solidFill>
                  <a:schemeClr val="tx2">
                    <a:lumMod val="50000"/>
                    <a:lumOff val="50000"/>
                  </a:schemeClr>
                </a:solidFill>
                <a:highlight>
                  <a:srgbClr val="FFFFFF"/>
                </a:highlight>
                <a:latin typeface="Courier New" panose="02070309020205020404" pitchFamily="49" charset="0"/>
              </a:rPr>
              <a:t>memory sequence to</a:t>
            </a:r>
            <a:r>
              <a:rPr lang="ko-KR" altLang="en-US" dirty="0">
                <a:solidFill>
                  <a:schemeClr val="tx2">
                    <a:lumMod val="50000"/>
                    <a:lumOff val="50000"/>
                  </a:schemeClr>
                </a:solidFill>
                <a:highlight>
                  <a:srgbClr val="FFFFFF"/>
                </a:highlight>
                <a:latin typeface="Courier New" panose="02070309020205020404" pitchFamily="49" charset="0"/>
              </a:rPr>
              <a:t> </a:t>
            </a:r>
            <a:r>
              <a:rPr lang="en-US" altLang="ko-KR" dirty="0">
                <a:solidFill>
                  <a:schemeClr val="tx2">
                    <a:lumMod val="50000"/>
                    <a:lumOff val="50000"/>
                  </a:schemeClr>
                </a:solidFill>
                <a:highlight>
                  <a:srgbClr val="FFFFFF"/>
                </a:highlight>
                <a:latin typeface="Courier New" panose="02070309020205020404" pitchFamily="49" charset="0"/>
              </a:rPr>
              <a:t>improve</a:t>
            </a:r>
            <a:r>
              <a:rPr lang="ko-KR" altLang="en-US" dirty="0">
                <a:solidFill>
                  <a:schemeClr val="tx2">
                    <a:lumMod val="50000"/>
                    <a:lumOff val="50000"/>
                  </a:schemeClr>
                </a:solidFill>
                <a:highlight>
                  <a:srgbClr val="FFFFFF"/>
                </a:highlight>
                <a:latin typeface="Courier New" panose="02070309020205020404" pitchFamily="49" charset="0"/>
              </a:rPr>
              <a:t> </a:t>
            </a:r>
            <a:r>
              <a:rPr lang="en-US" altLang="ko-KR" dirty="0">
                <a:solidFill>
                  <a:schemeClr val="tx2">
                    <a:lumMod val="50000"/>
                    <a:lumOff val="50000"/>
                  </a:schemeClr>
                </a:solidFill>
                <a:highlight>
                  <a:srgbClr val="FFFFFF"/>
                </a:highlight>
                <a:latin typeface="Courier New" panose="02070309020205020404" pitchFamily="49" charset="0"/>
              </a:rPr>
              <a:t>r/w time delay</a:t>
            </a:r>
          </a:p>
        </p:txBody>
      </p:sp>
      <p:pic>
        <p:nvPicPr>
          <p:cNvPr id="23" name="내용 개체 틀 4">
            <a:extLst>
              <a:ext uri="{FF2B5EF4-FFF2-40B4-BE49-F238E27FC236}">
                <a16:creationId xmlns:a16="http://schemas.microsoft.com/office/drawing/2014/main" id="{2221A95F-8151-2C02-66D0-40068B5A08DA}"/>
              </a:ext>
            </a:extLst>
          </p:cNvPr>
          <p:cNvPicPr>
            <a:picLocks noChangeAspect="1"/>
          </p:cNvPicPr>
          <p:nvPr/>
        </p:nvPicPr>
        <p:blipFill rotWithShape="1">
          <a:blip r:embed="rId2"/>
          <a:srcRect t="20180" b="71666"/>
          <a:stretch/>
        </p:blipFill>
        <p:spPr>
          <a:xfrm>
            <a:off x="838200" y="3125514"/>
            <a:ext cx="8526202" cy="537793"/>
          </a:xfrm>
          <a:prstGeom prst="rect">
            <a:avLst/>
          </a:prstGeom>
        </p:spPr>
      </p:pic>
      <p:sp>
        <p:nvSpPr>
          <p:cNvPr id="24" name="TextBox 23">
            <a:extLst>
              <a:ext uri="{FF2B5EF4-FFF2-40B4-BE49-F238E27FC236}">
                <a16:creationId xmlns:a16="http://schemas.microsoft.com/office/drawing/2014/main" id="{6A559A54-0978-6578-3F2B-CBF9D932908A}"/>
              </a:ext>
            </a:extLst>
          </p:cNvPr>
          <p:cNvSpPr txBox="1"/>
          <p:nvPr/>
        </p:nvSpPr>
        <p:spPr>
          <a:xfrm>
            <a:off x="7591306" y="5485776"/>
            <a:ext cx="4171934"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Numpy:(3, 48, 48)-&gt;(1, 40, 40)</a:t>
            </a:r>
            <a:endParaRPr lang="ko-KR" altLang="en-US" dirty="0">
              <a:solidFill>
                <a:schemeClr val="tx2">
                  <a:lumMod val="50000"/>
                  <a:lumOff val="50000"/>
                </a:schemeClr>
              </a:solidFill>
            </a:endParaRPr>
          </a:p>
        </p:txBody>
      </p:sp>
      <p:cxnSp>
        <p:nvCxnSpPr>
          <p:cNvPr id="25" name="직선 연결선 24">
            <a:extLst>
              <a:ext uri="{FF2B5EF4-FFF2-40B4-BE49-F238E27FC236}">
                <a16:creationId xmlns:a16="http://schemas.microsoft.com/office/drawing/2014/main" id="{E2D5EC89-7453-381F-77F8-6B6FE28FE8D9}"/>
              </a:ext>
            </a:extLst>
          </p:cNvPr>
          <p:cNvCxnSpPr>
            <a:cxnSpLocks/>
          </p:cNvCxnSpPr>
          <p:nvPr/>
        </p:nvCxnSpPr>
        <p:spPr>
          <a:xfrm>
            <a:off x="4167151" y="5855108"/>
            <a:ext cx="12555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직선 연결선 25">
            <a:extLst>
              <a:ext uri="{FF2B5EF4-FFF2-40B4-BE49-F238E27FC236}">
                <a16:creationId xmlns:a16="http://schemas.microsoft.com/office/drawing/2014/main" id="{BAFA2917-6411-FB6A-07C4-2DB82686CF0B}"/>
              </a:ext>
            </a:extLst>
          </p:cNvPr>
          <p:cNvCxnSpPr>
            <a:cxnSpLocks/>
          </p:cNvCxnSpPr>
          <p:nvPr/>
        </p:nvCxnSpPr>
        <p:spPr>
          <a:xfrm>
            <a:off x="5539406" y="5846953"/>
            <a:ext cx="12555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직선 연결선 26">
            <a:extLst>
              <a:ext uri="{FF2B5EF4-FFF2-40B4-BE49-F238E27FC236}">
                <a16:creationId xmlns:a16="http://schemas.microsoft.com/office/drawing/2014/main" id="{07FBF4B5-9234-49D0-F70C-B9743A4C43C2}"/>
              </a:ext>
            </a:extLst>
          </p:cNvPr>
          <p:cNvCxnSpPr>
            <a:cxnSpLocks/>
          </p:cNvCxnSpPr>
          <p:nvPr/>
        </p:nvCxnSpPr>
        <p:spPr>
          <a:xfrm>
            <a:off x="4813081" y="4034275"/>
            <a:ext cx="1981855"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E6BF4B0-5AC2-15DE-8D7A-3944821DBCFC}"/>
              </a:ext>
            </a:extLst>
          </p:cNvPr>
          <p:cNvSpPr txBox="1"/>
          <p:nvPr/>
        </p:nvSpPr>
        <p:spPr>
          <a:xfrm>
            <a:off x="7594756" y="6147905"/>
            <a:ext cx="4171934"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-&gt; Cuda tensor([1, 1, 40, 40])</a:t>
            </a:r>
            <a:endParaRPr lang="ko-KR" altLang="en-US" dirty="0">
              <a:solidFill>
                <a:schemeClr val="tx2">
                  <a:lumMod val="50000"/>
                  <a:lumOff val="50000"/>
                </a:schemeClr>
              </a:solidFill>
            </a:endParaRPr>
          </a:p>
        </p:txBody>
      </p:sp>
    </p:spTree>
    <p:extLst>
      <p:ext uri="{BB962C8B-B14F-4D97-AF65-F5344CB8AC3E}">
        <p14:creationId xmlns:p14="http://schemas.microsoft.com/office/powerpoint/2010/main" val="346709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F3177674-8F20-FD39-293A-1B5DAE020CDE}"/>
              </a:ext>
            </a:extLst>
          </p:cNvPr>
          <p:cNvPicPr>
            <a:picLocks noGrp="1" noChangeAspect="1"/>
          </p:cNvPicPr>
          <p:nvPr>
            <p:ph idx="4294967295"/>
          </p:nvPr>
        </p:nvPicPr>
        <p:blipFill rotWithShape="1">
          <a:blip r:embed="rId2"/>
          <a:srcRect t="74055"/>
          <a:stretch/>
        </p:blipFill>
        <p:spPr>
          <a:xfrm>
            <a:off x="850288" y="1551123"/>
            <a:ext cx="8526202" cy="1711041"/>
          </a:xfrm>
        </p:spPr>
      </p:pic>
      <p:sp>
        <p:nvSpPr>
          <p:cNvPr id="10" name="TextBox 9">
            <a:extLst>
              <a:ext uri="{FF2B5EF4-FFF2-40B4-BE49-F238E27FC236}">
                <a16:creationId xmlns:a16="http://schemas.microsoft.com/office/drawing/2014/main" id="{35131AED-C0C6-09EA-51C0-8979851E4983}"/>
              </a:ext>
            </a:extLst>
          </p:cNvPr>
          <p:cNvSpPr txBox="1"/>
          <p:nvPr/>
        </p:nvSpPr>
        <p:spPr>
          <a:xfrm>
            <a:off x="8232045" y="2857173"/>
            <a:ext cx="3839115" cy="1477328"/>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To </a:t>
            </a:r>
            <a:r>
              <a:rPr lang="en-US" altLang="ko-KR" dirty="0">
                <a:solidFill>
                  <a:schemeClr val="tx2">
                    <a:lumMod val="50000"/>
                    <a:lumOff val="50000"/>
                  </a:schemeClr>
                </a:solidFill>
                <a:highlight>
                  <a:srgbClr val="FFFFFF"/>
                </a:highlight>
                <a:latin typeface="Courier New" panose="02070309020205020404" pitchFamily="49" charset="0"/>
              </a:rPr>
              <a:t>display with matplotlib, remove batch dim. and get the  dim. :</a:t>
            </a:r>
          </a:p>
          <a:p>
            <a:r>
              <a:rPr lang="en-US" altLang="ko-KR" b="0" i="0" dirty="0">
                <a:solidFill>
                  <a:schemeClr val="tx2">
                    <a:lumMod val="50000"/>
                    <a:lumOff val="50000"/>
                  </a:schemeClr>
                </a:solidFill>
                <a:effectLst/>
                <a:highlight>
                  <a:srgbClr val="FFFFFF"/>
                </a:highlight>
                <a:latin typeface="Courier New" panose="02070309020205020404" pitchFamily="49" charset="0"/>
              </a:rPr>
              <a:t>-&gt;torch.Size([1, 40, 40])</a:t>
            </a:r>
          </a:p>
          <a:p>
            <a:r>
              <a:rPr lang="en-US" altLang="ko-KR" dirty="0">
                <a:solidFill>
                  <a:schemeClr val="tx2">
                    <a:lumMod val="50000"/>
                    <a:lumOff val="50000"/>
                  </a:schemeClr>
                </a:solidFill>
                <a:highlight>
                  <a:srgbClr val="FFFFFF"/>
                </a:highlight>
                <a:latin typeface="Courier New" panose="02070309020205020404" pitchFamily="49" charset="0"/>
              </a:rPr>
              <a:t>-&gt;</a:t>
            </a:r>
            <a:r>
              <a:rPr lang="en-US" altLang="ko-KR" b="0" i="0" dirty="0">
                <a:solidFill>
                  <a:schemeClr val="tx2">
                    <a:lumMod val="50000"/>
                    <a:lumOff val="50000"/>
                  </a:schemeClr>
                </a:solidFill>
                <a:effectLst/>
                <a:highlight>
                  <a:srgbClr val="FFFFFF"/>
                </a:highlight>
                <a:latin typeface="Courier New" panose="02070309020205020404" pitchFamily="49" charset="0"/>
              </a:rPr>
              <a:t>torch.Size([40, 40])</a:t>
            </a:r>
            <a:endParaRPr lang="ko-KR" altLang="en-US" dirty="0">
              <a:solidFill>
                <a:schemeClr val="tx2">
                  <a:lumMod val="50000"/>
                  <a:lumOff val="50000"/>
                </a:schemeClr>
              </a:solidFill>
            </a:endParaRPr>
          </a:p>
        </p:txBody>
      </p:sp>
      <p:cxnSp>
        <p:nvCxnSpPr>
          <p:cNvPr id="14" name="직선 연결선 13">
            <a:extLst>
              <a:ext uri="{FF2B5EF4-FFF2-40B4-BE49-F238E27FC236}">
                <a16:creationId xmlns:a16="http://schemas.microsoft.com/office/drawing/2014/main" id="{59AA51DF-5B4D-CC93-69E9-D5387A3B1C99}"/>
              </a:ext>
            </a:extLst>
          </p:cNvPr>
          <p:cNvCxnSpPr>
            <a:cxnSpLocks/>
          </p:cNvCxnSpPr>
          <p:nvPr/>
        </p:nvCxnSpPr>
        <p:spPr>
          <a:xfrm>
            <a:off x="4179239" y="2427974"/>
            <a:ext cx="138888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제목 1">
            <a:extLst>
              <a:ext uri="{FF2B5EF4-FFF2-40B4-BE49-F238E27FC236}">
                <a16:creationId xmlns:a16="http://schemas.microsoft.com/office/drawing/2014/main" id="{C31116B7-BFA7-7051-30E4-42DEDF0D4835}"/>
              </a:ext>
            </a:extLst>
          </p:cNvPr>
          <p:cNvSpPr>
            <a:spLocks noGrp="1"/>
          </p:cNvSpPr>
          <p:nvPr>
            <p:ph type="title"/>
          </p:nvPr>
        </p:nvSpPr>
        <p:spPr>
          <a:xfrm>
            <a:off x="850288" y="312590"/>
            <a:ext cx="10515600" cy="1325563"/>
          </a:xfrm>
        </p:spPr>
        <p:txBody>
          <a:bodyPr>
            <a:normAutofit/>
          </a:bodyPr>
          <a:lstStyle/>
          <a:p>
            <a:r>
              <a:rPr lang="en-US" altLang="ko-KR" dirty="0"/>
              <a:t>Preprocess</a:t>
            </a:r>
            <a:endParaRPr lang="ko-KR" altLang="en-US" dirty="0"/>
          </a:p>
        </p:txBody>
      </p:sp>
      <p:pic>
        <p:nvPicPr>
          <p:cNvPr id="6146" name="Picture 2">
            <a:extLst>
              <a:ext uri="{FF2B5EF4-FFF2-40B4-BE49-F238E27FC236}">
                <a16:creationId xmlns:a16="http://schemas.microsoft.com/office/drawing/2014/main" id="{696DF707-EEEC-8068-1F89-66EDEF2D6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239" y="3296618"/>
            <a:ext cx="3184568" cy="333001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직선 연결선 25">
            <a:extLst>
              <a:ext uri="{FF2B5EF4-FFF2-40B4-BE49-F238E27FC236}">
                <a16:creationId xmlns:a16="http://schemas.microsoft.com/office/drawing/2014/main" id="{DE795FE0-D268-0B79-13E0-60DFBC05A4A9}"/>
              </a:ext>
            </a:extLst>
          </p:cNvPr>
          <p:cNvCxnSpPr>
            <a:cxnSpLocks/>
          </p:cNvCxnSpPr>
          <p:nvPr/>
        </p:nvCxnSpPr>
        <p:spPr>
          <a:xfrm>
            <a:off x="3484799" y="2415273"/>
            <a:ext cx="595882"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9864106-2E64-9C1F-418F-BB6F7D622059}"/>
              </a:ext>
            </a:extLst>
          </p:cNvPr>
          <p:cNvSpPr txBox="1"/>
          <p:nvPr/>
        </p:nvSpPr>
        <p:spPr>
          <a:xfrm>
            <a:off x="8232045" y="1495872"/>
            <a:ext cx="3623196" cy="923330"/>
          </a:xfrm>
          <a:prstGeom prst="rect">
            <a:avLst/>
          </a:prstGeom>
          <a:noFill/>
        </p:spPr>
        <p:txBody>
          <a:bodyPr wrap="square">
            <a:spAutoFit/>
          </a:bodyPr>
          <a:lstStyle/>
          <a:p>
            <a:r>
              <a:rPr lang="en-US" altLang="ko-KR" dirty="0">
                <a:solidFill>
                  <a:schemeClr val="tx2">
                    <a:lumMod val="50000"/>
                    <a:lumOff val="50000"/>
                  </a:schemeClr>
                </a:solidFill>
                <a:highlight>
                  <a:srgbClr val="FFFFFF"/>
                </a:highlight>
                <a:latin typeface="Courier New" panose="02070309020205020404" pitchFamily="49" charset="0"/>
              </a:rPr>
              <a:t>g</a:t>
            </a:r>
            <a:r>
              <a:rPr lang="en-US" altLang="ko-KR" b="0" i="0" dirty="0">
                <a:solidFill>
                  <a:schemeClr val="tx2">
                    <a:lumMod val="50000"/>
                    <a:lumOff val="50000"/>
                  </a:schemeClr>
                </a:solidFill>
                <a:effectLst/>
                <a:highlight>
                  <a:srgbClr val="FFFFFF"/>
                </a:highlight>
                <a:latin typeface="Courier New" panose="02070309020205020404" pitchFamily="49" charset="0"/>
              </a:rPr>
              <a:t>et_screen() returns Cuda tensor([1, 1, 40, 40]). </a:t>
            </a:r>
            <a:r>
              <a:rPr lang="en-US" altLang="ko-KR" dirty="0">
                <a:solidFill>
                  <a:schemeClr val="tx2">
                    <a:lumMod val="50000"/>
                    <a:lumOff val="50000"/>
                  </a:schemeClr>
                </a:solidFill>
                <a:highlight>
                  <a:srgbClr val="FFFFFF"/>
                </a:highlight>
                <a:latin typeface="Courier New" panose="02070309020205020404" pitchFamily="49" charset="0"/>
              </a:rPr>
              <a:t>Change it to CPU tensor</a:t>
            </a:r>
            <a:endParaRPr lang="ko-KR" altLang="en-US" dirty="0">
              <a:solidFill>
                <a:schemeClr val="tx2">
                  <a:lumMod val="50000"/>
                  <a:lumOff val="50000"/>
                </a:schemeClr>
              </a:solidFill>
            </a:endParaRPr>
          </a:p>
        </p:txBody>
      </p:sp>
    </p:spTree>
    <p:extLst>
      <p:ext uri="{BB962C8B-B14F-4D97-AF65-F5344CB8AC3E}">
        <p14:creationId xmlns:p14="http://schemas.microsoft.com/office/powerpoint/2010/main" val="1328493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3364C7-4311-931C-80EB-E9E6E5CC370E}"/>
              </a:ext>
            </a:extLst>
          </p:cNvPr>
          <p:cNvSpPr>
            <a:spLocks noGrp="1"/>
          </p:cNvSpPr>
          <p:nvPr>
            <p:ph type="title"/>
          </p:nvPr>
        </p:nvSpPr>
        <p:spPr/>
        <p:txBody>
          <a:bodyPr/>
          <a:lstStyle/>
          <a:p>
            <a:r>
              <a:rPr lang="en-US" altLang="ko-KR" dirty="0"/>
              <a:t>Replay buffer</a:t>
            </a:r>
            <a:endParaRPr lang="ko-KR" altLang="en-US" dirty="0"/>
          </a:p>
        </p:txBody>
      </p:sp>
      <p:pic>
        <p:nvPicPr>
          <p:cNvPr id="5" name="그림 4">
            <a:extLst>
              <a:ext uri="{FF2B5EF4-FFF2-40B4-BE49-F238E27FC236}">
                <a16:creationId xmlns:a16="http://schemas.microsoft.com/office/drawing/2014/main" id="{BFB2BD32-6F10-3D6B-DE08-604547EFEDF7}"/>
              </a:ext>
            </a:extLst>
          </p:cNvPr>
          <p:cNvPicPr>
            <a:picLocks noChangeAspect="1"/>
          </p:cNvPicPr>
          <p:nvPr/>
        </p:nvPicPr>
        <p:blipFill rotWithShape="1">
          <a:blip r:embed="rId2"/>
          <a:srcRect t="17262"/>
          <a:stretch/>
        </p:blipFill>
        <p:spPr>
          <a:xfrm>
            <a:off x="838200" y="2235199"/>
            <a:ext cx="5757080" cy="4356669"/>
          </a:xfrm>
          <a:prstGeom prst="rect">
            <a:avLst/>
          </a:prstGeom>
        </p:spPr>
      </p:pic>
      <p:sp>
        <p:nvSpPr>
          <p:cNvPr id="7" name="TextBox 6">
            <a:extLst>
              <a:ext uri="{FF2B5EF4-FFF2-40B4-BE49-F238E27FC236}">
                <a16:creationId xmlns:a16="http://schemas.microsoft.com/office/drawing/2014/main" id="{7B4E379C-9442-8E11-F3AD-AE16FB2B42EB}"/>
              </a:ext>
            </a:extLst>
          </p:cNvPr>
          <p:cNvSpPr txBox="1"/>
          <p:nvPr/>
        </p:nvSpPr>
        <p:spPr>
          <a:xfrm>
            <a:off x="6595280" y="4844148"/>
            <a:ext cx="3956605"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a cyclic buffer of bounded size </a:t>
            </a:r>
            <a:endParaRPr lang="ko-KR" altLang="en-US" dirty="0">
              <a:solidFill>
                <a:schemeClr val="tx2">
                  <a:lumMod val="50000"/>
                  <a:lumOff val="50000"/>
                </a:schemeClr>
              </a:solidFill>
            </a:endParaRPr>
          </a:p>
        </p:txBody>
      </p:sp>
      <p:sp>
        <p:nvSpPr>
          <p:cNvPr id="9" name="TextBox 8">
            <a:extLst>
              <a:ext uri="{FF2B5EF4-FFF2-40B4-BE49-F238E27FC236}">
                <a16:creationId xmlns:a16="http://schemas.microsoft.com/office/drawing/2014/main" id="{FB6210F3-63D8-DA35-719B-9EAF99B7D2D4}"/>
              </a:ext>
            </a:extLst>
          </p:cNvPr>
          <p:cNvSpPr txBox="1"/>
          <p:nvPr/>
        </p:nvSpPr>
        <p:spPr>
          <a:xfrm>
            <a:off x="6711394" y="1571968"/>
            <a:ext cx="5480606" cy="646331"/>
          </a:xfrm>
          <a:prstGeom prst="rect">
            <a:avLst/>
          </a:prstGeom>
          <a:noFill/>
        </p:spPr>
        <p:txBody>
          <a:bodyPr wrap="square">
            <a:spAutoFit/>
          </a:bodyPr>
          <a:lstStyle/>
          <a:p>
            <a:r>
              <a:rPr lang="en-US" altLang="ko-KR" dirty="0">
                <a:solidFill>
                  <a:schemeClr val="tx2">
                    <a:lumMod val="50000"/>
                    <a:lumOff val="50000"/>
                  </a:schemeClr>
                </a:solidFill>
                <a:highlight>
                  <a:srgbClr val="FFFFFF"/>
                </a:highlight>
                <a:latin typeface="Courier New" panose="02070309020205020404" pitchFamily="49" charset="0"/>
              </a:rPr>
              <a:t>n</a:t>
            </a:r>
            <a:r>
              <a:rPr lang="en-US" altLang="ko-KR" b="0" i="0" dirty="0">
                <a:solidFill>
                  <a:schemeClr val="tx2">
                    <a:lumMod val="50000"/>
                    <a:lumOff val="50000"/>
                  </a:schemeClr>
                </a:solidFill>
                <a:effectLst/>
                <a:highlight>
                  <a:srgbClr val="FFFFFF"/>
                </a:highlight>
                <a:latin typeface="Courier New" panose="02070309020205020404" pitchFamily="49" charset="0"/>
              </a:rPr>
              <a:t>amedtuple returns ‘Transition’ class We can access  Transition class</a:t>
            </a:r>
            <a:endParaRPr lang="ko-KR" altLang="en-US" dirty="0"/>
          </a:p>
        </p:txBody>
      </p:sp>
      <p:sp>
        <p:nvSpPr>
          <p:cNvPr id="10" name="TextBox 9">
            <a:extLst>
              <a:ext uri="{FF2B5EF4-FFF2-40B4-BE49-F238E27FC236}">
                <a16:creationId xmlns:a16="http://schemas.microsoft.com/office/drawing/2014/main" id="{D14E5352-1A0A-7146-8D3D-20D381A1F6F2}"/>
              </a:ext>
            </a:extLst>
          </p:cNvPr>
          <p:cNvSpPr txBox="1"/>
          <p:nvPr/>
        </p:nvSpPr>
        <p:spPr>
          <a:xfrm>
            <a:off x="6595280" y="5490478"/>
            <a:ext cx="4758520" cy="646331"/>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Uniform-random picking by the amount of batch_size</a:t>
            </a:r>
            <a:endParaRPr lang="ko-KR" altLang="en-US" dirty="0">
              <a:solidFill>
                <a:schemeClr val="tx2">
                  <a:lumMod val="50000"/>
                  <a:lumOff val="50000"/>
                </a:schemeClr>
              </a:solidFill>
            </a:endParaRPr>
          </a:p>
        </p:txBody>
      </p:sp>
      <p:pic>
        <p:nvPicPr>
          <p:cNvPr id="11" name="그림 10">
            <a:extLst>
              <a:ext uri="{FF2B5EF4-FFF2-40B4-BE49-F238E27FC236}">
                <a16:creationId xmlns:a16="http://schemas.microsoft.com/office/drawing/2014/main" id="{EF11B73D-1177-B325-676F-3549F7DEE672}"/>
              </a:ext>
            </a:extLst>
          </p:cNvPr>
          <p:cNvPicPr>
            <a:picLocks noChangeAspect="1"/>
          </p:cNvPicPr>
          <p:nvPr/>
        </p:nvPicPr>
        <p:blipFill rotWithShape="1">
          <a:blip r:embed="rId2"/>
          <a:srcRect b="90481"/>
          <a:stretch/>
        </p:blipFill>
        <p:spPr>
          <a:xfrm>
            <a:off x="838200" y="1644520"/>
            <a:ext cx="5757080" cy="501228"/>
          </a:xfrm>
          <a:prstGeom prst="rect">
            <a:avLst/>
          </a:prstGeom>
        </p:spPr>
      </p:pic>
    </p:spTree>
    <p:extLst>
      <p:ext uri="{BB962C8B-B14F-4D97-AF65-F5344CB8AC3E}">
        <p14:creationId xmlns:p14="http://schemas.microsoft.com/office/powerpoint/2010/main" val="188549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3097C3-3694-4D23-51BC-7E5D0D340427}"/>
              </a:ext>
            </a:extLst>
          </p:cNvPr>
          <p:cNvSpPr>
            <a:spLocks noGrp="1"/>
          </p:cNvSpPr>
          <p:nvPr>
            <p:ph type="title"/>
          </p:nvPr>
        </p:nvSpPr>
        <p:spPr/>
        <p:txBody>
          <a:bodyPr>
            <a:normAutofit/>
          </a:bodyPr>
          <a:lstStyle/>
          <a:p>
            <a:r>
              <a:rPr lang="en-US" altLang="ko-KR" dirty="0"/>
              <a:t>Q network</a:t>
            </a:r>
            <a:endParaRPr lang="ko-KR" altLang="en-US" dirty="0"/>
          </a:p>
        </p:txBody>
      </p:sp>
      <p:sp>
        <p:nvSpPr>
          <p:cNvPr id="40" name="내용 개체 틀 39">
            <a:extLst>
              <a:ext uri="{FF2B5EF4-FFF2-40B4-BE49-F238E27FC236}">
                <a16:creationId xmlns:a16="http://schemas.microsoft.com/office/drawing/2014/main" id="{A34F5787-1A99-C790-D7BF-E697F9328292}"/>
              </a:ext>
            </a:extLst>
          </p:cNvPr>
          <p:cNvSpPr>
            <a:spLocks noGrp="1"/>
          </p:cNvSpPr>
          <p:nvPr>
            <p:ph idx="1"/>
          </p:nvPr>
        </p:nvSpPr>
        <p:spPr>
          <a:xfrm>
            <a:off x="838200" y="1825625"/>
            <a:ext cx="10915996" cy="4351338"/>
          </a:xfrm>
        </p:spPr>
        <p:txBody>
          <a:bodyPr/>
          <a:lstStyle/>
          <a:p>
            <a:r>
              <a:rPr lang="en-US" altLang="ko-KR" dirty="0"/>
              <a:t>How to calculate the output size of a convolution layer</a:t>
            </a:r>
            <a:endParaRPr lang="ko-KR" altLang="en-US" dirty="0"/>
          </a:p>
        </p:txBody>
      </p:sp>
      <p:pic>
        <p:nvPicPr>
          <p:cNvPr id="2052" name="Picture 4" descr="A Guide to Receptive Field Arithmetic for Convolutional Neural Networks ...">
            <a:extLst>
              <a:ext uri="{FF2B5EF4-FFF2-40B4-BE49-F238E27FC236}">
                <a16:creationId xmlns:a16="http://schemas.microsoft.com/office/drawing/2014/main" id="{D78098A8-8CE2-9172-633A-BC13D6125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553" y="2750383"/>
            <a:ext cx="4704072" cy="32785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volutional Neural Networks for Image Recognition | H2kinfosys Blog">
            <a:extLst>
              <a:ext uri="{FF2B5EF4-FFF2-40B4-BE49-F238E27FC236}">
                <a16:creationId xmlns:a16="http://schemas.microsoft.com/office/drawing/2014/main" id="{FA969A5F-452C-6A7B-4C72-542FDF19C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75" y="3013364"/>
            <a:ext cx="45148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내용 개체 틀 4">
            <a:extLst>
              <a:ext uri="{FF2B5EF4-FFF2-40B4-BE49-F238E27FC236}">
                <a16:creationId xmlns:a16="http://schemas.microsoft.com/office/drawing/2014/main" id="{892CF57C-015E-FA3B-2A8E-87AA7E02B0C7}"/>
              </a:ext>
            </a:extLst>
          </p:cNvPr>
          <p:cNvPicPr>
            <a:picLocks noChangeAspect="1"/>
          </p:cNvPicPr>
          <p:nvPr/>
        </p:nvPicPr>
        <p:blipFill rotWithShape="1">
          <a:blip r:embed="rId2"/>
          <a:srcRect b="68264"/>
          <a:stretch/>
        </p:blipFill>
        <p:spPr>
          <a:xfrm>
            <a:off x="483917" y="1638153"/>
            <a:ext cx="8022530" cy="2145495"/>
          </a:xfrm>
          <a:prstGeom prst="rect">
            <a:avLst/>
          </a:prstGeom>
        </p:spPr>
      </p:pic>
      <p:sp>
        <p:nvSpPr>
          <p:cNvPr id="9" name="TextBox 8">
            <a:extLst>
              <a:ext uri="{FF2B5EF4-FFF2-40B4-BE49-F238E27FC236}">
                <a16:creationId xmlns:a16="http://schemas.microsoft.com/office/drawing/2014/main" id="{A8F9CB6B-88BE-2216-0293-183DD6A8B3D3}"/>
              </a:ext>
            </a:extLst>
          </p:cNvPr>
          <p:cNvSpPr txBox="1"/>
          <p:nvPr/>
        </p:nvSpPr>
        <p:spPr>
          <a:xfrm>
            <a:off x="8575843" y="1435370"/>
            <a:ext cx="2544580" cy="369332"/>
          </a:xfrm>
          <a:prstGeom prst="rect">
            <a:avLst/>
          </a:prstGeom>
          <a:noFill/>
        </p:spPr>
        <p:txBody>
          <a:bodyPr wrap="square">
            <a:spAutoFit/>
          </a:bodyPr>
          <a:lstStyle/>
          <a:p>
            <a:r>
              <a:rPr lang="en-US" altLang="ko-KR" b="0" dirty="0">
                <a:solidFill>
                  <a:schemeClr val="tx2">
                    <a:lumMod val="50000"/>
                    <a:lumOff val="50000"/>
                  </a:schemeClr>
                </a:solidFill>
                <a:effectLst/>
                <a:highlight>
                  <a:srgbClr val="F7F7F7"/>
                </a:highlight>
                <a:latin typeface="Courier New" panose="02070309020205020404" pitchFamily="49" charset="0"/>
              </a:rPr>
              <a:t>STACK_SIZE = 5</a:t>
            </a:r>
          </a:p>
        </p:txBody>
      </p:sp>
      <p:cxnSp>
        <p:nvCxnSpPr>
          <p:cNvPr id="16" name="직선 연결선 15">
            <a:extLst>
              <a:ext uri="{FF2B5EF4-FFF2-40B4-BE49-F238E27FC236}">
                <a16:creationId xmlns:a16="http://schemas.microsoft.com/office/drawing/2014/main" id="{FB12FD3B-DE7E-0A9D-315D-ED35D3B9A7BE}"/>
              </a:ext>
            </a:extLst>
          </p:cNvPr>
          <p:cNvCxnSpPr>
            <a:cxnSpLocks/>
          </p:cNvCxnSpPr>
          <p:nvPr/>
        </p:nvCxnSpPr>
        <p:spPr>
          <a:xfrm>
            <a:off x="3810068" y="2642312"/>
            <a:ext cx="30462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직선 연결선 17">
            <a:extLst>
              <a:ext uri="{FF2B5EF4-FFF2-40B4-BE49-F238E27FC236}">
                <a16:creationId xmlns:a16="http://schemas.microsoft.com/office/drawing/2014/main" id="{852CC6B0-FE75-E555-5A83-305336D94589}"/>
              </a:ext>
            </a:extLst>
          </p:cNvPr>
          <p:cNvCxnSpPr>
            <a:cxnSpLocks/>
          </p:cNvCxnSpPr>
          <p:nvPr/>
        </p:nvCxnSpPr>
        <p:spPr>
          <a:xfrm>
            <a:off x="3691773" y="3156662"/>
            <a:ext cx="2402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직선 연결선 19">
            <a:extLst>
              <a:ext uri="{FF2B5EF4-FFF2-40B4-BE49-F238E27FC236}">
                <a16:creationId xmlns:a16="http://schemas.microsoft.com/office/drawing/2014/main" id="{CAC8D2F6-E1B2-EAA9-08B5-3C4F3897F433}"/>
              </a:ext>
            </a:extLst>
          </p:cNvPr>
          <p:cNvCxnSpPr>
            <a:cxnSpLocks/>
          </p:cNvCxnSpPr>
          <p:nvPr/>
        </p:nvCxnSpPr>
        <p:spPr>
          <a:xfrm>
            <a:off x="3714818" y="3661745"/>
            <a:ext cx="240252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제목 1">
            <a:extLst>
              <a:ext uri="{FF2B5EF4-FFF2-40B4-BE49-F238E27FC236}">
                <a16:creationId xmlns:a16="http://schemas.microsoft.com/office/drawing/2014/main" id="{563097C3-3694-4D23-51BC-7E5D0D340427}"/>
              </a:ext>
            </a:extLst>
          </p:cNvPr>
          <p:cNvSpPr>
            <a:spLocks noGrp="1"/>
          </p:cNvSpPr>
          <p:nvPr>
            <p:ph type="title"/>
          </p:nvPr>
        </p:nvSpPr>
        <p:spPr>
          <a:xfrm>
            <a:off x="850288" y="312590"/>
            <a:ext cx="10515600" cy="1325563"/>
          </a:xfrm>
        </p:spPr>
        <p:txBody>
          <a:bodyPr>
            <a:normAutofit/>
          </a:bodyPr>
          <a:lstStyle/>
          <a:p>
            <a:r>
              <a:rPr lang="en-US" altLang="ko-KR" dirty="0"/>
              <a:t>Q network</a:t>
            </a:r>
            <a:endParaRPr lang="ko-KR" altLang="en-US" dirty="0"/>
          </a:p>
        </p:txBody>
      </p:sp>
      <p:sp>
        <p:nvSpPr>
          <p:cNvPr id="5" name="TextBox 4">
            <a:extLst>
              <a:ext uri="{FF2B5EF4-FFF2-40B4-BE49-F238E27FC236}">
                <a16:creationId xmlns:a16="http://schemas.microsoft.com/office/drawing/2014/main" id="{CBA02ECB-C46B-066C-794A-F21B54473E20}"/>
              </a:ext>
            </a:extLst>
          </p:cNvPr>
          <p:cNvSpPr txBox="1"/>
          <p:nvPr/>
        </p:nvSpPr>
        <p:spPr>
          <a:xfrm>
            <a:off x="1130473" y="4497178"/>
            <a:ext cx="235962" cy="369332"/>
          </a:xfrm>
          <a:prstGeom prst="rect">
            <a:avLst/>
          </a:prstGeom>
          <a:noFill/>
        </p:spPr>
        <p:txBody>
          <a:bodyPr wrap="none" rtlCol="0">
            <a:spAutoFit/>
          </a:bodyPr>
          <a:lstStyle/>
          <a:p>
            <a:r>
              <a:rPr lang="en-US" altLang="ko-KR" dirty="0"/>
              <a:t>:</a:t>
            </a:r>
            <a:endParaRPr lang="ko-KR" altLang="en-US" dirty="0"/>
          </a:p>
        </p:txBody>
      </p:sp>
      <p:pic>
        <p:nvPicPr>
          <p:cNvPr id="6" name="내용 개체 틀 4">
            <a:extLst>
              <a:ext uri="{FF2B5EF4-FFF2-40B4-BE49-F238E27FC236}">
                <a16:creationId xmlns:a16="http://schemas.microsoft.com/office/drawing/2014/main" id="{4C7222A7-E753-F55B-18DC-BB908E3D061F}"/>
              </a:ext>
            </a:extLst>
          </p:cNvPr>
          <p:cNvPicPr>
            <a:picLocks noChangeAspect="1"/>
          </p:cNvPicPr>
          <p:nvPr/>
        </p:nvPicPr>
        <p:blipFill rotWithShape="1">
          <a:blip r:embed="rId2"/>
          <a:srcRect t="40628" b="31111"/>
          <a:stretch/>
        </p:blipFill>
        <p:spPr>
          <a:xfrm>
            <a:off x="483917" y="4497178"/>
            <a:ext cx="8022530" cy="1910560"/>
          </a:xfrm>
          <a:prstGeom prst="rect">
            <a:avLst/>
          </a:prstGeom>
        </p:spPr>
      </p:pic>
      <p:cxnSp>
        <p:nvCxnSpPr>
          <p:cNvPr id="7" name="직선 연결선 6">
            <a:extLst>
              <a:ext uri="{FF2B5EF4-FFF2-40B4-BE49-F238E27FC236}">
                <a16:creationId xmlns:a16="http://schemas.microsoft.com/office/drawing/2014/main" id="{508BA89C-6245-B4DB-55A7-41FFEB01B814}"/>
              </a:ext>
            </a:extLst>
          </p:cNvPr>
          <p:cNvCxnSpPr>
            <a:cxnSpLocks/>
          </p:cNvCxnSpPr>
          <p:nvPr/>
        </p:nvCxnSpPr>
        <p:spPr>
          <a:xfrm>
            <a:off x="3691773" y="6006971"/>
            <a:ext cx="2402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직선 연결선 7">
            <a:extLst>
              <a:ext uri="{FF2B5EF4-FFF2-40B4-BE49-F238E27FC236}">
                <a16:creationId xmlns:a16="http://schemas.microsoft.com/office/drawing/2014/main" id="{FE5F2AB6-84CA-324B-9C00-E7BB43678E1E}"/>
              </a:ext>
            </a:extLst>
          </p:cNvPr>
          <p:cNvCxnSpPr>
            <a:cxnSpLocks/>
          </p:cNvCxnSpPr>
          <p:nvPr/>
        </p:nvCxnSpPr>
        <p:spPr>
          <a:xfrm>
            <a:off x="3446121" y="6268593"/>
            <a:ext cx="15231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6A661DBC-4C42-D728-923C-34DBFB87EAFC}"/>
              </a:ext>
            </a:extLst>
          </p:cNvPr>
          <p:cNvCxnSpPr>
            <a:cxnSpLocks/>
          </p:cNvCxnSpPr>
          <p:nvPr/>
        </p:nvCxnSpPr>
        <p:spPr>
          <a:xfrm>
            <a:off x="2608804" y="4974893"/>
            <a:ext cx="452776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02E94D5-75DB-CDB0-73E4-A0E4CAFDA4C0}"/>
              </a:ext>
            </a:extLst>
          </p:cNvPr>
          <p:cNvSpPr txBox="1"/>
          <p:nvPr/>
        </p:nvSpPr>
        <p:spPr>
          <a:xfrm>
            <a:off x="8645237" y="2928566"/>
            <a:ext cx="3243974" cy="1200329"/>
          </a:xfrm>
          <a:prstGeom prst="rect">
            <a:avLst/>
          </a:prstGeom>
          <a:noFill/>
        </p:spPr>
        <p:txBody>
          <a:bodyPr wrap="square">
            <a:spAutoFit/>
          </a:bodyPr>
          <a:lstStyle/>
          <a:p>
            <a:r>
              <a:rPr lang="en-US" altLang="ko-KR" b="0" dirty="0">
                <a:solidFill>
                  <a:schemeClr val="tx2">
                    <a:lumMod val="50000"/>
                    <a:lumOff val="50000"/>
                  </a:schemeClr>
                </a:solidFill>
                <a:effectLst/>
                <a:highlight>
                  <a:srgbClr val="F7F7F7"/>
                </a:highlight>
                <a:latin typeface="Courier New" panose="02070309020205020404" pitchFamily="49" charset="0"/>
              </a:rPr>
              <a:t>e.</a:t>
            </a:r>
            <a:r>
              <a:rPr lang="en-US" altLang="ko-KR" dirty="0">
                <a:solidFill>
                  <a:schemeClr val="tx2">
                    <a:lumMod val="50000"/>
                    <a:lumOff val="50000"/>
                  </a:schemeClr>
                </a:solidFill>
                <a:highlight>
                  <a:srgbClr val="F7F7F7"/>
                </a:highlight>
                <a:latin typeface="Courier New" panose="02070309020205020404" pitchFamily="49" charset="0"/>
              </a:rPr>
              <a:t>g., when w=10 kernel=4 stride=2, </a:t>
            </a:r>
          </a:p>
          <a:p>
            <a:r>
              <a:rPr lang="en-US" altLang="ko-KR" b="0" dirty="0">
                <a:solidFill>
                  <a:schemeClr val="tx2">
                    <a:lumMod val="50000"/>
                    <a:lumOff val="50000"/>
                  </a:schemeClr>
                </a:solidFill>
                <a:effectLst/>
                <a:highlight>
                  <a:srgbClr val="F7F7F7"/>
                </a:highlight>
                <a:latin typeface="Courier New" panose="02070309020205020404" pitchFamily="49" charset="0"/>
              </a:rPr>
              <a:t>Output is (10–3-1)// 2 + 1 = 4</a:t>
            </a:r>
          </a:p>
        </p:txBody>
      </p:sp>
      <p:graphicFrame>
        <p:nvGraphicFramePr>
          <p:cNvPr id="12" name="표 11">
            <a:extLst>
              <a:ext uri="{FF2B5EF4-FFF2-40B4-BE49-F238E27FC236}">
                <a16:creationId xmlns:a16="http://schemas.microsoft.com/office/drawing/2014/main" id="{4A8D9B6B-FFA3-A656-F537-6FA7DC3B853F}"/>
              </a:ext>
            </a:extLst>
          </p:cNvPr>
          <p:cNvGraphicFramePr>
            <a:graphicFrameLocks noGrp="1"/>
          </p:cNvGraphicFramePr>
          <p:nvPr>
            <p:extLst>
              <p:ext uri="{D42A27DB-BD31-4B8C-83A1-F6EECF244321}">
                <p14:modId xmlns:p14="http://schemas.microsoft.com/office/powerpoint/2010/main" val="2696727639"/>
              </p:ext>
            </p:extLst>
          </p:nvPr>
        </p:nvGraphicFramePr>
        <p:xfrm>
          <a:off x="8755769" y="4363879"/>
          <a:ext cx="2643450" cy="365760"/>
        </p:xfrm>
        <a:graphic>
          <a:graphicData uri="http://schemas.openxmlformats.org/drawingml/2006/table">
            <a:tbl>
              <a:tblPr firstRow="1" bandRow="1">
                <a:tableStyleId>{5C22544A-7EE6-4342-B048-85BDC9FD1C3A}</a:tableStyleId>
              </a:tblPr>
              <a:tblGrid>
                <a:gridCol w="264345">
                  <a:extLst>
                    <a:ext uri="{9D8B030D-6E8A-4147-A177-3AD203B41FA5}">
                      <a16:colId xmlns:a16="http://schemas.microsoft.com/office/drawing/2014/main" val="10942925"/>
                    </a:ext>
                  </a:extLst>
                </a:gridCol>
                <a:gridCol w="264345">
                  <a:extLst>
                    <a:ext uri="{9D8B030D-6E8A-4147-A177-3AD203B41FA5}">
                      <a16:colId xmlns:a16="http://schemas.microsoft.com/office/drawing/2014/main" val="4278420461"/>
                    </a:ext>
                  </a:extLst>
                </a:gridCol>
                <a:gridCol w="264345">
                  <a:extLst>
                    <a:ext uri="{9D8B030D-6E8A-4147-A177-3AD203B41FA5}">
                      <a16:colId xmlns:a16="http://schemas.microsoft.com/office/drawing/2014/main" val="1492132291"/>
                    </a:ext>
                  </a:extLst>
                </a:gridCol>
                <a:gridCol w="264345">
                  <a:extLst>
                    <a:ext uri="{9D8B030D-6E8A-4147-A177-3AD203B41FA5}">
                      <a16:colId xmlns:a16="http://schemas.microsoft.com/office/drawing/2014/main" val="1067734930"/>
                    </a:ext>
                  </a:extLst>
                </a:gridCol>
                <a:gridCol w="264345">
                  <a:extLst>
                    <a:ext uri="{9D8B030D-6E8A-4147-A177-3AD203B41FA5}">
                      <a16:colId xmlns:a16="http://schemas.microsoft.com/office/drawing/2014/main" val="4092463043"/>
                    </a:ext>
                  </a:extLst>
                </a:gridCol>
                <a:gridCol w="264345">
                  <a:extLst>
                    <a:ext uri="{9D8B030D-6E8A-4147-A177-3AD203B41FA5}">
                      <a16:colId xmlns:a16="http://schemas.microsoft.com/office/drawing/2014/main" val="3398628232"/>
                    </a:ext>
                  </a:extLst>
                </a:gridCol>
                <a:gridCol w="264345">
                  <a:extLst>
                    <a:ext uri="{9D8B030D-6E8A-4147-A177-3AD203B41FA5}">
                      <a16:colId xmlns:a16="http://schemas.microsoft.com/office/drawing/2014/main" val="874831600"/>
                    </a:ext>
                  </a:extLst>
                </a:gridCol>
                <a:gridCol w="264345">
                  <a:extLst>
                    <a:ext uri="{9D8B030D-6E8A-4147-A177-3AD203B41FA5}">
                      <a16:colId xmlns:a16="http://schemas.microsoft.com/office/drawing/2014/main" val="2692872930"/>
                    </a:ext>
                  </a:extLst>
                </a:gridCol>
                <a:gridCol w="264345">
                  <a:extLst>
                    <a:ext uri="{9D8B030D-6E8A-4147-A177-3AD203B41FA5}">
                      <a16:colId xmlns:a16="http://schemas.microsoft.com/office/drawing/2014/main" val="240866475"/>
                    </a:ext>
                  </a:extLst>
                </a:gridCol>
                <a:gridCol w="264345">
                  <a:extLst>
                    <a:ext uri="{9D8B030D-6E8A-4147-A177-3AD203B41FA5}">
                      <a16:colId xmlns:a16="http://schemas.microsoft.com/office/drawing/2014/main" val="30116044"/>
                    </a:ext>
                  </a:extLst>
                </a:gridCol>
              </a:tblGrid>
              <a:tr h="33656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169110426"/>
                  </a:ext>
                </a:extLst>
              </a:tr>
            </a:tbl>
          </a:graphicData>
        </a:graphic>
      </p:graphicFrame>
      <p:cxnSp>
        <p:nvCxnSpPr>
          <p:cNvPr id="13" name="직선 연결선 12">
            <a:extLst>
              <a:ext uri="{FF2B5EF4-FFF2-40B4-BE49-F238E27FC236}">
                <a16:creationId xmlns:a16="http://schemas.microsoft.com/office/drawing/2014/main" id="{C7D08B2B-971C-ACB6-1BF6-CA8F86E3FDEF}"/>
              </a:ext>
            </a:extLst>
          </p:cNvPr>
          <p:cNvCxnSpPr/>
          <p:nvPr/>
        </p:nvCxnSpPr>
        <p:spPr>
          <a:xfrm>
            <a:off x="8783666" y="4678500"/>
            <a:ext cx="0" cy="1695658"/>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4" name="표 13">
            <a:extLst>
              <a:ext uri="{FF2B5EF4-FFF2-40B4-BE49-F238E27FC236}">
                <a16:creationId xmlns:a16="http://schemas.microsoft.com/office/drawing/2014/main" id="{D6C602EF-A148-CB3E-6B8A-A6E6FF73A2A0}"/>
              </a:ext>
            </a:extLst>
          </p:cNvPr>
          <p:cNvGraphicFramePr>
            <a:graphicFrameLocks noGrp="1"/>
          </p:cNvGraphicFramePr>
          <p:nvPr>
            <p:extLst>
              <p:ext uri="{D42A27DB-BD31-4B8C-83A1-F6EECF244321}">
                <p14:modId xmlns:p14="http://schemas.microsoft.com/office/powerpoint/2010/main" val="2531731880"/>
              </p:ext>
            </p:extLst>
          </p:nvPr>
        </p:nvGraphicFramePr>
        <p:xfrm>
          <a:off x="8783666" y="4832628"/>
          <a:ext cx="1057380" cy="365760"/>
        </p:xfrm>
        <a:graphic>
          <a:graphicData uri="http://schemas.openxmlformats.org/drawingml/2006/table">
            <a:tbl>
              <a:tblPr firstRow="1" bandRow="1">
                <a:tableStyleId>{5C22544A-7EE6-4342-B048-85BDC9FD1C3A}</a:tableStyleId>
              </a:tblPr>
              <a:tblGrid>
                <a:gridCol w="264345">
                  <a:extLst>
                    <a:ext uri="{9D8B030D-6E8A-4147-A177-3AD203B41FA5}">
                      <a16:colId xmlns:a16="http://schemas.microsoft.com/office/drawing/2014/main" val="10942925"/>
                    </a:ext>
                  </a:extLst>
                </a:gridCol>
                <a:gridCol w="264345">
                  <a:extLst>
                    <a:ext uri="{9D8B030D-6E8A-4147-A177-3AD203B41FA5}">
                      <a16:colId xmlns:a16="http://schemas.microsoft.com/office/drawing/2014/main" val="4278420461"/>
                    </a:ext>
                  </a:extLst>
                </a:gridCol>
                <a:gridCol w="264345">
                  <a:extLst>
                    <a:ext uri="{9D8B030D-6E8A-4147-A177-3AD203B41FA5}">
                      <a16:colId xmlns:a16="http://schemas.microsoft.com/office/drawing/2014/main" val="1492132291"/>
                    </a:ext>
                  </a:extLst>
                </a:gridCol>
                <a:gridCol w="264345">
                  <a:extLst>
                    <a:ext uri="{9D8B030D-6E8A-4147-A177-3AD203B41FA5}">
                      <a16:colId xmlns:a16="http://schemas.microsoft.com/office/drawing/2014/main" val="1067734930"/>
                    </a:ext>
                  </a:extLst>
                </a:gridCol>
              </a:tblGrid>
              <a:tr h="33656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169110426"/>
                  </a:ext>
                </a:extLst>
              </a:tr>
            </a:tbl>
          </a:graphicData>
        </a:graphic>
      </p:graphicFrame>
      <p:cxnSp>
        <p:nvCxnSpPr>
          <p:cNvPr id="15" name="직선 연결선 14">
            <a:extLst>
              <a:ext uri="{FF2B5EF4-FFF2-40B4-BE49-F238E27FC236}">
                <a16:creationId xmlns:a16="http://schemas.microsoft.com/office/drawing/2014/main" id="{1DF9529A-017F-19AB-30CF-7F0A69973A33}"/>
              </a:ext>
            </a:extLst>
          </p:cNvPr>
          <p:cNvCxnSpPr/>
          <p:nvPr/>
        </p:nvCxnSpPr>
        <p:spPr>
          <a:xfrm>
            <a:off x="9813891" y="4694601"/>
            <a:ext cx="0" cy="16956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직선 연결선 16">
            <a:extLst>
              <a:ext uri="{FF2B5EF4-FFF2-40B4-BE49-F238E27FC236}">
                <a16:creationId xmlns:a16="http://schemas.microsoft.com/office/drawing/2014/main" id="{8E8813CC-7BDF-4517-D961-63535542AA6B}"/>
              </a:ext>
            </a:extLst>
          </p:cNvPr>
          <p:cNvCxnSpPr/>
          <p:nvPr/>
        </p:nvCxnSpPr>
        <p:spPr>
          <a:xfrm>
            <a:off x="10332047" y="4730626"/>
            <a:ext cx="0" cy="1695658"/>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9" name="표 18">
            <a:extLst>
              <a:ext uri="{FF2B5EF4-FFF2-40B4-BE49-F238E27FC236}">
                <a16:creationId xmlns:a16="http://schemas.microsoft.com/office/drawing/2014/main" id="{48618E00-96FE-9D32-0CE5-9E363C8387E3}"/>
              </a:ext>
            </a:extLst>
          </p:cNvPr>
          <p:cNvGraphicFramePr>
            <a:graphicFrameLocks noGrp="1"/>
          </p:cNvGraphicFramePr>
          <p:nvPr>
            <p:extLst>
              <p:ext uri="{D42A27DB-BD31-4B8C-83A1-F6EECF244321}">
                <p14:modId xmlns:p14="http://schemas.microsoft.com/office/powerpoint/2010/main" val="1744605006"/>
              </p:ext>
            </p:extLst>
          </p:nvPr>
        </p:nvGraphicFramePr>
        <p:xfrm>
          <a:off x="9298464" y="5209689"/>
          <a:ext cx="1057380" cy="365760"/>
        </p:xfrm>
        <a:graphic>
          <a:graphicData uri="http://schemas.openxmlformats.org/drawingml/2006/table">
            <a:tbl>
              <a:tblPr firstRow="1" bandRow="1">
                <a:tableStyleId>{5C22544A-7EE6-4342-B048-85BDC9FD1C3A}</a:tableStyleId>
              </a:tblPr>
              <a:tblGrid>
                <a:gridCol w="264345">
                  <a:extLst>
                    <a:ext uri="{9D8B030D-6E8A-4147-A177-3AD203B41FA5}">
                      <a16:colId xmlns:a16="http://schemas.microsoft.com/office/drawing/2014/main" val="10942925"/>
                    </a:ext>
                  </a:extLst>
                </a:gridCol>
                <a:gridCol w="264345">
                  <a:extLst>
                    <a:ext uri="{9D8B030D-6E8A-4147-A177-3AD203B41FA5}">
                      <a16:colId xmlns:a16="http://schemas.microsoft.com/office/drawing/2014/main" val="4278420461"/>
                    </a:ext>
                  </a:extLst>
                </a:gridCol>
                <a:gridCol w="264345">
                  <a:extLst>
                    <a:ext uri="{9D8B030D-6E8A-4147-A177-3AD203B41FA5}">
                      <a16:colId xmlns:a16="http://schemas.microsoft.com/office/drawing/2014/main" val="1492132291"/>
                    </a:ext>
                  </a:extLst>
                </a:gridCol>
                <a:gridCol w="264345">
                  <a:extLst>
                    <a:ext uri="{9D8B030D-6E8A-4147-A177-3AD203B41FA5}">
                      <a16:colId xmlns:a16="http://schemas.microsoft.com/office/drawing/2014/main" val="1067734930"/>
                    </a:ext>
                  </a:extLst>
                </a:gridCol>
              </a:tblGrid>
              <a:tr h="33656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169110426"/>
                  </a:ext>
                </a:extLst>
              </a:tr>
            </a:tbl>
          </a:graphicData>
        </a:graphic>
      </p:graphicFrame>
      <p:graphicFrame>
        <p:nvGraphicFramePr>
          <p:cNvPr id="21" name="표 20">
            <a:extLst>
              <a:ext uri="{FF2B5EF4-FFF2-40B4-BE49-F238E27FC236}">
                <a16:creationId xmlns:a16="http://schemas.microsoft.com/office/drawing/2014/main" id="{9831A502-5B26-9226-829A-C2EF9C34F267}"/>
              </a:ext>
            </a:extLst>
          </p:cNvPr>
          <p:cNvGraphicFramePr>
            <a:graphicFrameLocks noGrp="1"/>
          </p:cNvGraphicFramePr>
          <p:nvPr>
            <p:extLst>
              <p:ext uri="{D42A27DB-BD31-4B8C-83A1-F6EECF244321}">
                <p14:modId xmlns:p14="http://schemas.microsoft.com/office/powerpoint/2010/main" val="3895360446"/>
              </p:ext>
            </p:extLst>
          </p:nvPr>
        </p:nvGraphicFramePr>
        <p:xfrm>
          <a:off x="9780825" y="5644201"/>
          <a:ext cx="1057380" cy="365760"/>
        </p:xfrm>
        <a:graphic>
          <a:graphicData uri="http://schemas.openxmlformats.org/drawingml/2006/table">
            <a:tbl>
              <a:tblPr firstRow="1" bandRow="1">
                <a:tableStyleId>{5C22544A-7EE6-4342-B048-85BDC9FD1C3A}</a:tableStyleId>
              </a:tblPr>
              <a:tblGrid>
                <a:gridCol w="264345">
                  <a:extLst>
                    <a:ext uri="{9D8B030D-6E8A-4147-A177-3AD203B41FA5}">
                      <a16:colId xmlns:a16="http://schemas.microsoft.com/office/drawing/2014/main" val="10942925"/>
                    </a:ext>
                  </a:extLst>
                </a:gridCol>
                <a:gridCol w="264345">
                  <a:extLst>
                    <a:ext uri="{9D8B030D-6E8A-4147-A177-3AD203B41FA5}">
                      <a16:colId xmlns:a16="http://schemas.microsoft.com/office/drawing/2014/main" val="4278420461"/>
                    </a:ext>
                  </a:extLst>
                </a:gridCol>
                <a:gridCol w="264345">
                  <a:extLst>
                    <a:ext uri="{9D8B030D-6E8A-4147-A177-3AD203B41FA5}">
                      <a16:colId xmlns:a16="http://schemas.microsoft.com/office/drawing/2014/main" val="1492132291"/>
                    </a:ext>
                  </a:extLst>
                </a:gridCol>
                <a:gridCol w="264345">
                  <a:extLst>
                    <a:ext uri="{9D8B030D-6E8A-4147-A177-3AD203B41FA5}">
                      <a16:colId xmlns:a16="http://schemas.microsoft.com/office/drawing/2014/main" val="1067734930"/>
                    </a:ext>
                  </a:extLst>
                </a:gridCol>
              </a:tblGrid>
              <a:tr h="33656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169110426"/>
                  </a:ext>
                </a:extLst>
              </a:tr>
            </a:tbl>
          </a:graphicData>
        </a:graphic>
      </p:graphicFrame>
      <p:graphicFrame>
        <p:nvGraphicFramePr>
          <p:cNvPr id="22" name="표 21">
            <a:extLst>
              <a:ext uri="{FF2B5EF4-FFF2-40B4-BE49-F238E27FC236}">
                <a16:creationId xmlns:a16="http://schemas.microsoft.com/office/drawing/2014/main" id="{D63AD0CF-5EDA-4DD7-BD48-FB5672272EB6}"/>
              </a:ext>
            </a:extLst>
          </p:cNvPr>
          <p:cNvGraphicFramePr>
            <a:graphicFrameLocks noGrp="1"/>
          </p:cNvGraphicFramePr>
          <p:nvPr>
            <p:extLst>
              <p:ext uri="{D42A27DB-BD31-4B8C-83A1-F6EECF244321}">
                <p14:modId xmlns:p14="http://schemas.microsoft.com/office/powerpoint/2010/main" val="1619493284"/>
              </p:ext>
            </p:extLst>
          </p:nvPr>
        </p:nvGraphicFramePr>
        <p:xfrm>
          <a:off x="10336957" y="6112046"/>
          <a:ext cx="1057380" cy="365760"/>
        </p:xfrm>
        <a:graphic>
          <a:graphicData uri="http://schemas.openxmlformats.org/drawingml/2006/table">
            <a:tbl>
              <a:tblPr firstRow="1" bandRow="1">
                <a:tableStyleId>{5C22544A-7EE6-4342-B048-85BDC9FD1C3A}</a:tableStyleId>
              </a:tblPr>
              <a:tblGrid>
                <a:gridCol w="264345">
                  <a:extLst>
                    <a:ext uri="{9D8B030D-6E8A-4147-A177-3AD203B41FA5}">
                      <a16:colId xmlns:a16="http://schemas.microsoft.com/office/drawing/2014/main" val="10942925"/>
                    </a:ext>
                  </a:extLst>
                </a:gridCol>
                <a:gridCol w="264345">
                  <a:extLst>
                    <a:ext uri="{9D8B030D-6E8A-4147-A177-3AD203B41FA5}">
                      <a16:colId xmlns:a16="http://schemas.microsoft.com/office/drawing/2014/main" val="4278420461"/>
                    </a:ext>
                  </a:extLst>
                </a:gridCol>
                <a:gridCol w="264345">
                  <a:extLst>
                    <a:ext uri="{9D8B030D-6E8A-4147-A177-3AD203B41FA5}">
                      <a16:colId xmlns:a16="http://schemas.microsoft.com/office/drawing/2014/main" val="1492132291"/>
                    </a:ext>
                  </a:extLst>
                </a:gridCol>
                <a:gridCol w="264345">
                  <a:extLst>
                    <a:ext uri="{9D8B030D-6E8A-4147-A177-3AD203B41FA5}">
                      <a16:colId xmlns:a16="http://schemas.microsoft.com/office/drawing/2014/main" val="1067734930"/>
                    </a:ext>
                  </a:extLst>
                </a:gridCol>
              </a:tblGrid>
              <a:tr h="33656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169110426"/>
                  </a:ext>
                </a:extLst>
              </a:tr>
            </a:tbl>
          </a:graphicData>
        </a:graphic>
      </p:graphicFrame>
      <p:sp>
        <p:nvSpPr>
          <p:cNvPr id="23" name="TextBox 22">
            <a:extLst>
              <a:ext uri="{FF2B5EF4-FFF2-40B4-BE49-F238E27FC236}">
                <a16:creationId xmlns:a16="http://schemas.microsoft.com/office/drawing/2014/main" id="{F5D5F3B7-61F4-F1B6-C743-002268591E6B}"/>
              </a:ext>
            </a:extLst>
          </p:cNvPr>
          <p:cNvSpPr txBox="1"/>
          <p:nvPr/>
        </p:nvSpPr>
        <p:spPr>
          <a:xfrm>
            <a:off x="8575843" y="1929995"/>
            <a:ext cx="3382762" cy="923330"/>
          </a:xfrm>
          <a:prstGeom prst="rect">
            <a:avLst/>
          </a:prstGeom>
          <a:noFill/>
        </p:spPr>
        <p:txBody>
          <a:bodyPr wrap="square">
            <a:spAutoFit/>
          </a:bodyPr>
          <a:lstStyle/>
          <a:p>
            <a:r>
              <a:rPr lang="en-US" altLang="ko-KR" b="0" i="0" dirty="0">
                <a:solidFill>
                  <a:schemeClr val="tx2">
                    <a:lumMod val="50000"/>
                    <a:lumOff val="50000"/>
                  </a:schemeClr>
                </a:solidFill>
                <a:effectLst/>
                <a:highlight>
                  <a:srgbClr val="F3F4F7"/>
                </a:highlight>
                <a:latin typeface="FreightSans"/>
              </a:rPr>
              <a:t>torch.nn.Conv2d</a:t>
            </a:r>
            <a:r>
              <a:rPr lang="en-US" altLang="ko-KR" b="0" i="0" dirty="0">
                <a:solidFill>
                  <a:schemeClr val="tx2">
                    <a:lumMod val="50000"/>
                    <a:lumOff val="50000"/>
                  </a:schemeClr>
                </a:solidFill>
                <a:effectLst/>
                <a:latin typeface="IBMPlexMono"/>
              </a:rPr>
              <a:t>(</a:t>
            </a:r>
            <a:r>
              <a:rPr lang="en-US" altLang="ko-KR" b="0" i="1" dirty="0" err="1">
                <a:solidFill>
                  <a:schemeClr val="tx2">
                    <a:lumMod val="50000"/>
                    <a:lumOff val="50000"/>
                  </a:schemeClr>
                </a:solidFill>
                <a:effectLst/>
                <a:highlight>
                  <a:srgbClr val="F3F4F7"/>
                </a:highlight>
                <a:latin typeface="IBMPlexMono"/>
              </a:rPr>
              <a:t>in_channels</a:t>
            </a:r>
            <a:r>
              <a:rPr lang="en-US" altLang="ko-KR" b="0" i="0" dirty="0">
                <a:solidFill>
                  <a:schemeClr val="tx2">
                    <a:lumMod val="50000"/>
                    <a:lumOff val="50000"/>
                  </a:schemeClr>
                </a:solidFill>
                <a:effectLst/>
                <a:highlight>
                  <a:srgbClr val="F3F4F7"/>
                </a:highlight>
                <a:latin typeface="FreightSans"/>
              </a:rPr>
              <a:t>, </a:t>
            </a:r>
            <a:r>
              <a:rPr lang="en-US" altLang="ko-KR" b="0" i="1" dirty="0" err="1">
                <a:solidFill>
                  <a:schemeClr val="tx2">
                    <a:lumMod val="50000"/>
                    <a:lumOff val="50000"/>
                  </a:schemeClr>
                </a:solidFill>
                <a:effectLst/>
                <a:highlight>
                  <a:srgbClr val="F3F4F7"/>
                </a:highlight>
                <a:latin typeface="IBMPlexMono"/>
              </a:rPr>
              <a:t>out_channels</a:t>
            </a:r>
            <a:r>
              <a:rPr lang="en-US" altLang="ko-KR" b="0" i="0" dirty="0">
                <a:solidFill>
                  <a:schemeClr val="tx2">
                    <a:lumMod val="50000"/>
                    <a:lumOff val="50000"/>
                  </a:schemeClr>
                </a:solidFill>
                <a:effectLst/>
                <a:highlight>
                  <a:srgbClr val="F3F4F7"/>
                </a:highlight>
                <a:latin typeface="FreightSans"/>
              </a:rPr>
              <a:t>, </a:t>
            </a:r>
            <a:r>
              <a:rPr lang="en-US" altLang="ko-KR" b="0" i="1" dirty="0" err="1">
                <a:solidFill>
                  <a:schemeClr val="tx2">
                    <a:lumMod val="50000"/>
                    <a:lumOff val="50000"/>
                  </a:schemeClr>
                </a:solidFill>
                <a:effectLst/>
                <a:highlight>
                  <a:srgbClr val="F3F4F7"/>
                </a:highlight>
                <a:latin typeface="IBMPlexMono"/>
              </a:rPr>
              <a:t>kernel_size</a:t>
            </a:r>
            <a:r>
              <a:rPr lang="en-US" altLang="ko-KR" b="0" i="0" dirty="0">
                <a:solidFill>
                  <a:schemeClr val="tx2">
                    <a:lumMod val="50000"/>
                    <a:lumOff val="50000"/>
                  </a:schemeClr>
                </a:solidFill>
                <a:effectLst/>
                <a:highlight>
                  <a:srgbClr val="F3F4F7"/>
                </a:highlight>
                <a:latin typeface="FreightSans"/>
              </a:rPr>
              <a:t>, </a:t>
            </a:r>
            <a:r>
              <a:rPr lang="en-US" altLang="ko-KR" b="0" i="1" dirty="0">
                <a:solidFill>
                  <a:schemeClr val="tx2">
                    <a:lumMod val="50000"/>
                    <a:lumOff val="50000"/>
                  </a:schemeClr>
                </a:solidFill>
                <a:effectLst/>
                <a:highlight>
                  <a:srgbClr val="F3F4F7"/>
                </a:highlight>
                <a:latin typeface="IBMPlexMono"/>
              </a:rPr>
              <a:t>stride=1</a:t>
            </a:r>
            <a:r>
              <a:rPr lang="en-US" altLang="ko-KR" b="0" i="0" dirty="0">
                <a:solidFill>
                  <a:schemeClr val="tx2">
                    <a:lumMod val="50000"/>
                    <a:lumOff val="50000"/>
                  </a:schemeClr>
                </a:solidFill>
                <a:effectLst/>
                <a:highlight>
                  <a:srgbClr val="F3F4F7"/>
                </a:highlight>
                <a:latin typeface="FreightSans"/>
              </a:rPr>
              <a:t>, </a:t>
            </a:r>
            <a:r>
              <a:rPr lang="en-US" altLang="ko-KR" b="0" i="1" dirty="0">
                <a:solidFill>
                  <a:schemeClr val="tx2">
                    <a:lumMod val="50000"/>
                    <a:lumOff val="50000"/>
                  </a:schemeClr>
                </a:solidFill>
                <a:effectLst/>
                <a:highlight>
                  <a:srgbClr val="F3F4F7"/>
                </a:highlight>
                <a:latin typeface="IBMPlexMono"/>
              </a:rPr>
              <a:t>padding=0</a:t>
            </a:r>
            <a:r>
              <a:rPr lang="en-US" altLang="ko-KR" b="0" i="0" dirty="0">
                <a:solidFill>
                  <a:schemeClr val="tx2">
                    <a:lumMod val="50000"/>
                    <a:lumOff val="50000"/>
                  </a:schemeClr>
                </a:solidFill>
                <a:effectLst/>
                <a:highlight>
                  <a:srgbClr val="F3F4F7"/>
                </a:highlight>
                <a:latin typeface="FreightSans"/>
              </a:rPr>
              <a:t>,…</a:t>
            </a:r>
            <a:endParaRPr lang="ko-KR" altLang="en-US" dirty="0">
              <a:solidFill>
                <a:schemeClr val="tx2">
                  <a:lumMod val="50000"/>
                  <a:lumOff val="50000"/>
                </a:schemeClr>
              </a:solidFill>
            </a:endParaRPr>
          </a:p>
        </p:txBody>
      </p:sp>
      <p:cxnSp>
        <p:nvCxnSpPr>
          <p:cNvPr id="24" name="직선 연결선 23">
            <a:extLst>
              <a:ext uri="{FF2B5EF4-FFF2-40B4-BE49-F238E27FC236}">
                <a16:creationId xmlns:a16="http://schemas.microsoft.com/office/drawing/2014/main" id="{E1308C10-2E3F-3177-E3D1-27BAB5A5CBD0}"/>
              </a:ext>
            </a:extLst>
          </p:cNvPr>
          <p:cNvCxnSpPr/>
          <p:nvPr/>
        </p:nvCxnSpPr>
        <p:spPr>
          <a:xfrm>
            <a:off x="9298464" y="4678500"/>
            <a:ext cx="0" cy="16956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직선 연결선 24">
            <a:extLst>
              <a:ext uri="{FF2B5EF4-FFF2-40B4-BE49-F238E27FC236}">
                <a16:creationId xmlns:a16="http://schemas.microsoft.com/office/drawing/2014/main" id="{6683DF84-9123-767D-09C7-89F8C576BAA8}"/>
              </a:ext>
            </a:extLst>
          </p:cNvPr>
          <p:cNvCxnSpPr/>
          <p:nvPr/>
        </p:nvCxnSpPr>
        <p:spPr>
          <a:xfrm>
            <a:off x="11356986" y="4586176"/>
            <a:ext cx="0" cy="16956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989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4">
            <a:extLst>
              <a:ext uri="{FF2B5EF4-FFF2-40B4-BE49-F238E27FC236}">
                <a16:creationId xmlns:a16="http://schemas.microsoft.com/office/drawing/2014/main" id="{33AD0B71-59A8-77D2-AAD3-01FA21BC7542}"/>
              </a:ext>
            </a:extLst>
          </p:cNvPr>
          <p:cNvPicPr>
            <a:picLocks noChangeAspect="1"/>
          </p:cNvPicPr>
          <p:nvPr/>
        </p:nvPicPr>
        <p:blipFill rotWithShape="1">
          <a:blip r:embed="rId2"/>
          <a:srcRect l="5237" t="77045" r="6711"/>
          <a:stretch/>
        </p:blipFill>
        <p:spPr>
          <a:xfrm>
            <a:off x="563697" y="2855096"/>
            <a:ext cx="8329760" cy="1758656"/>
          </a:xfrm>
          <a:prstGeom prst="rect">
            <a:avLst/>
          </a:prstGeom>
        </p:spPr>
      </p:pic>
      <p:sp>
        <p:nvSpPr>
          <p:cNvPr id="7" name="제목 1">
            <a:extLst>
              <a:ext uri="{FF2B5EF4-FFF2-40B4-BE49-F238E27FC236}">
                <a16:creationId xmlns:a16="http://schemas.microsoft.com/office/drawing/2014/main" id="{332A1794-CF40-FA45-0764-B1BF043FB6E8}"/>
              </a:ext>
            </a:extLst>
          </p:cNvPr>
          <p:cNvSpPr>
            <a:spLocks noGrp="1"/>
          </p:cNvSpPr>
          <p:nvPr>
            <p:ph type="title"/>
          </p:nvPr>
        </p:nvSpPr>
        <p:spPr>
          <a:xfrm>
            <a:off x="850288" y="312590"/>
            <a:ext cx="10515600" cy="1325563"/>
          </a:xfrm>
        </p:spPr>
        <p:txBody>
          <a:bodyPr>
            <a:normAutofit/>
          </a:bodyPr>
          <a:lstStyle/>
          <a:p>
            <a:r>
              <a:rPr lang="en-US" altLang="ko-KR" dirty="0"/>
              <a:t>Q network</a:t>
            </a:r>
            <a:endParaRPr lang="ko-KR" altLang="en-US" dirty="0"/>
          </a:p>
        </p:txBody>
      </p:sp>
      <p:sp>
        <p:nvSpPr>
          <p:cNvPr id="8" name="Rectangle 1">
            <a:extLst>
              <a:ext uri="{FF2B5EF4-FFF2-40B4-BE49-F238E27FC236}">
                <a16:creationId xmlns:a16="http://schemas.microsoft.com/office/drawing/2014/main" id="{54C7DE4B-0D50-03E5-A034-953DDA385BFC}"/>
              </a:ext>
            </a:extLst>
          </p:cNvPr>
          <p:cNvSpPr>
            <a:spLocks noChangeArrowheads="1"/>
          </p:cNvSpPr>
          <p:nvPr/>
        </p:nvSpPr>
        <p:spPr bwMode="auto">
          <a:xfrm>
            <a:off x="6899566" y="3865010"/>
            <a:ext cx="46218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th-italic"/>
              </a:rPr>
              <a:t>Returns tensor( [ [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dx</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dv</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rPr>
              <a:t>,</a:t>
            </a:r>
            <a:endPar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rPr>
              <a:t>                               </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dx</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dv</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ea typeface="MathJax_Math-italic"/>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dy</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dv</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ea typeface="MathJax_Math-italic"/>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dy</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dv</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ea typeface="MathJax_Math-italic"/>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da</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=0.25)</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rPr>
              <a:t>, </a:t>
            </a:r>
            <a:endPar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ea typeface="MathJax_Math-italic"/>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Q</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s</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a:t>
            </a:r>
            <a:r>
              <a:rPr kumimoji="0" lang="ko-KR"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da</a:t>
            </a:r>
            <a:r>
              <a:rPr kumimoji="0" lang="ko-KR"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=−0.25)</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in"/>
              </a:rPr>
              <a:t> ] ] </a:t>
            </a:r>
            <a:r>
              <a:rPr lang="en-US" altLang="ko-KR" dirty="0">
                <a:solidFill>
                  <a:schemeClr val="tx2">
                    <a:lumMod val="50000"/>
                    <a:lumOff val="50000"/>
                  </a:schemeClr>
                </a:solidFill>
              </a:rPr>
              <a:t>)</a:t>
            </a:r>
            <a:endParaRPr kumimoji="0" lang="ko-KR" altLang="ko-KR" b="0" i="0" u="none" strike="noStrike" cap="none" normalizeH="0" baseline="0" dirty="0">
              <a:ln>
                <a:noFill/>
              </a:ln>
              <a:solidFill>
                <a:schemeClr val="tx2">
                  <a:lumMod val="50000"/>
                  <a:lumOff val="50000"/>
                </a:schemeClr>
              </a:solidFill>
              <a:effectLst/>
            </a:endParaRPr>
          </a:p>
        </p:txBody>
      </p:sp>
      <p:cxnSp>
        <p:nvCxnSpPr>
          <p:cNvPr id="16" name="직선 연결선 15">
            <a:extLst>
              <a:ext uri="{FF2B5EF4-FFF2-40B4-BE49-F238E27FC236}">
                <a16:creationId xmlns:a16="http://schemas.microsoft.com/office/drawing/2014/main" id="{C4F21ABE-EF46-DD93-EED0-3CC3713EAABA}"/>
              </a:ext>
            </a:extLst>
          </p:cNvPr>
          <p:cNvCxnSpPr>
            <a:cxnSpLocks/>
          </p:cNvCxnSpPr>
          <p:nvPr/>
        </p:nvCxnSpPr>
        <p:spPr>
          <a:xfrm>
            <a:off x="1961804" y="4613752"/>
            <a:ext cx="1846422"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
            <a:extLst>
              <a:ext uri="{FF2B5EF4-FFF2-40B4-BE49-F238E27FC236}">
                <a16:creationId xmlns:a16="http://schemas.microsoft.com/office/drawing/2014/main" id="{9C9A6275-7F0B-13F7-937B-C21FDE410746}"/>
              </a:ext>
            </a:extLst>
          </p:cNvPr>
          <p:cNvSpPr>
            <a:spLocks noChangeArrowheads="1"/>
          </p:cNvSpPr>
          <p:nvPr/>
        </p:nvSpPr>
        <p:spPr bwMode="auto">
          <a:xfrm>
            <a:off x="6899566" y="2549652"/>
            <a:ext cx="4039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th-italic"/>
              </a:rPr>
              <a:t>Net() or </a:t>
            </a:r>
            <a:r>
              <a:rPr kumimoji="0" lang="en-US" altLang="ko-KR" b="0" i="0" u="none" strike="noStrike" cap="none" normalizeH="0" baseline="0" dirty="0" err="1">
                <a:ln>
                  <a:noFill/>
                </a:ln>
                <a:solidFill>
                  <a:schemeClr val="tx2">
                    <a:lumMod val="50000"/>
                    <a:lumOff val="50000"/>
                  </a:schemeClr>
                </a:solidFill>
                <a:effectLst/>
                <a:latin typeface="Roboto" panose="02000000000000000000" pitchFamily="2" charset="0"/>
                <a:ea typeface="MathJax_Math-italic"/>
              </a:rPr>
              <a:t>net.forward</a:t>
            </a: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th-italic"/>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solidFill>
                  <a:schemeClr val="tx2">
                    <a:lumMod val="50000"/>
                    <a:lumOff val="50000"/>
                  </a:schemeClr>
                </a:solidFill>
                <a:latin typeface="Roboto" panose="02000000000000000000" pitchFamily="2" charset="0"/>
                <a:ea typeface="MathJax_Math-italic"/>
              </a:rPr>
              <a:t>Note: the function is called with either 1 element to determine next 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a:ln>
                  <a:noFill/>
                </a:ln>
                <a:solidFill>
                  <a:schemeClr val="tx2">
                    <a:lumMod val="50000"/>
                    <a:lumOff val="50000"/>
                  </a:schemeClr>
                </a:solidFill>
                <a:effectLst/>
                <a:latin typeface="Roboto" panose="02000000000000000000" pitchFamily="2" charset="0"/>
                <a:ea typeface="MathJax_Math-italic"/>
              </a:rPr>
              <a:t>Or a batch during optimization  </a:t>
            </a:r>
            <a:endParaRPr kumimoji="0" lang="ko-KR" altLang="ko-KR" b="0" i="0" u="none" strike="noStrike" cap="none" normalizeH="0" baseline="0" dirty="0">
              <a:ln>
                <a:noFill/>
              </a:ln>
              <a:solidFill>
                <a:schemeClr val="tx2">
                  <a:lumMod val="50000"/>
                  <a:lumOff val="50000"/>
                </a:schemeClr>
              </a:solidFill>
              <a:effectLst/>
            </a:endParaRPr>
          </a:p>
        </p:txBody>
      </p:sp>
      <p:cxnSp>
        <p:nvCxnSpPr>
          <p:cNvPr id="23" name="직선 연결선 22">
            <a:extLst>
              <a:ext uri="{FF2B5EF4-FFF2-40B4-BE49-F238E27FC236}">
                <a16:creationId xmlns:a16="http://schemas.microsoft.com/office/drawing/2014/main" id="{3EEB9F04-D6B8-F29C-2927-69AC9B5973B5}"/>
              </a:ext>
            </a:extLst>
          </p:cNvPr>
          <p:cNvCxnSpPr>
            <a:cxnSpLocks/>
          </p:cNvCxnSpPr>
          <p:nvPr/>
        </p:nvCxnSpPr>
        <p:spPr>
          <a:xfrm>
            <a:off x="1038593" y="3178754"/>
            <a:ext cx="184642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629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CF26ED68-38DD-F3ED-3980-373CEB3FDF23}"/>
              </a:ext>
            </a:extLst>
          </p:cNvPr>
          <p:cNvPicPr>
            <a:picLocks noChangeAspect="1"/>
          </p:cNvPicPr>
          <p:nvPr/>
        </p:nvPicPr>
        <p:blipFill rotWithShape="1">
          <a:blip r:embed="rId2"/>
          <a:srcRect r="19669" b="52129"/>
          <a:stretch/>
        </p:blipFill>
        <p:spPr>
          <a:xfrm>
            <a:off x="607097" y="1638153"/>
            <a:ext cx="8631113" cy="4111843"/>
          </a:xfrm>
          <a:prstGeom prst="rect">
            <a:avLst/>
          </a:prstGeom>
        </p:spPr>
      </p:pic>
      <p:sp>
        <p:nvSpPr>
          <p:cNvPr id="10" name="제목 1">
            <a:extLst>
              <a:ext uri="{FF2B5EF4-FFF2-40B4-BE49-F238E27FC236}">
                <a16:creationId xmlns:a16="http://schemas.microsoft.com/office/drawing/2014/main" id="{7ECDC8CE-2733-9085-4E4F-4D6553C1B795}"/>
              </a:ext>
            </a:extLst>
          </p:cNvPr>
          <p:cNvSpPr>
            <a:spLocks noGrp="1"/>
          </p:cNvSpPr>
          <p:nvPr>
            <p:ph type="title"/>
          </p:nvPr>
        </p:nvSpPr>
        <p:spPr>
          <a:xfrm>
            <a:off x="850288" y="312590"/>
            <a:ext cx="10515600" cy="1325563"/>
          </a:xfrm>
        </p:spPr>
        <p:txBody>
          <a:bodyPr>
            <a:normAutofit/>
          </a:bodyPr>
          <a:lstStyle/>
          <a:p>
            <a:r>
              <a:rPr lang="en-US" altLang="ko-KR" dirty="0"/>
              <a:t>Q network</a:t>
            </a:r>
            <a:endParaRPr lang="ko-KR" altLang="en-US" dirty="0"/>
          </a:p>
        </p:txBody>
      </p:sp>
      <p:sp>
        <p:nvSpPr>
          <p:cNvPr id="11" name="TextBox 10">
            <a:extLst>
              <a:ext uri="{FF2B5EF4-FFF2-40B4-BE49-F238E27FC236}">
                <a16:creationId xmlns:a16="http://schemas.microsoft.com/office/drawing/2014/main" id="{843CF597-8E9A-B281-ADBB-ABAB6D67DD16}"/>
              </a:ext>
            </a:extLst>
          </p:cNvPr>
          <p:cNvSpPr txBox="1"/>
          <p:nvPr/>
        </p:nvSpPr>
        <p:spPr>
          <a:xfrm>
            <a:off x="8736408" y="2075988"/>
            <a:ext cx="2629480" cy="923330"/>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Output is torch.Size([1, 1, 40, 40])</a:t>
            </a:r>
            <a:endParaRPr lang="ko-KR" altLang="en-US" dirty="0">
              <a:solidFill>
                <a:schemeClr val="tx2">
                  <a:lumMod val="50000"/>
                  <a:lumOff val="50000"/>
                </a:schemeClr>
              </a:solidFill>
            </a:endParaRPr>
          </a:p>
        </p:txBody>
      </p:sp>
      <p:sp>
        <p:nvSpPr>
          <p:cNvPr id="13" name="TextBox 12">
            <a:extLst>
              <a:ext uri="{FF2B5EF4-FFF2-40B4-BE49-F238E27FC236}">
                <a16:creationId xmlns:a16="http://schemas.microsoft.com/office/drawing/2014/main" id="{10D536E8-02F8-CBD2-E57D-98B3C1AB5B95}"/>
              </a:ext>
            </a:extLst>
          </p:cNvPr>
          <p:cNvSpPr txBox="1"/>
          <p:nvPr/>
        </p:nvSpPr>
        <p:spPr>
          <a:xfrm>
            <a:off x="8717959" y="2963716"/>
            <a:ext cx="2525366" cy="375859"/>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Discrete(7)</a:t>
            </a:r>
            <a:endParaRPr lang="ko-KR" altLang="en-US" dirty="0">
              <a:solidFill>
                <a:schemeClr val="tx2">
                  <a:lumMod val="50000"/>
                  <a:lumOff val="50000"/>
                </a:schemeClr>
              </a:solidFill>
            </a:endParaRPr>
          </a:p>
        </p:txBody>
      </p:sp>
      <p:sp>
        <p:nvSpPr>
          <p:cNvPr id="14" name="TextBox 13">
            <a:extLst>
              <a:ext uri="{FF2B5EF4-FFF2-40B4-BE49-F238E27FC236}">
                <a16:creationId xmlns:a16="http://schemas.microsoft.com/office/drawing/2014/main" id="{8EA8B48C-CF2D-027B-D06F-27D84CF0DC7B}"/>
              </a:ext>
            </a:extLst>
          </p:cNvPr>
          <p:cNvSpPr txBox="1"/>
          <p:nvPr/>
        </p:nvSpPr>
        <p:spPr>
          <a:xfrm>
            <a:off x="8706400" y="3888005"/>
            <a:ext cx="3145327"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Send network to GPU</a:t>
            </a:r>
            <a:endParaRPr lang="ko-KR" altLang="en-US" dirty="0">
              <a:solidFill>
                <a:schemeClr val="tx2">
                  <a:lumMod val="50000"/>
                  <a:lumOff val="50000"/>
                </a:schemeClr>
              </a:solidFill>
            </a:endParaRPr>
          </a:p>
        </p:txBody>
      </p:sp>
      <p:sp>
        <p:nvSpPr>
          <p:cNvPr id="15" name="TextBox 14">
            <a:extLst>
              <a:ext uri="{FF2B5EF4-FFF2-40B4-BE49-F238E27FC236}">
                <a16:creationId xmlns:a16="http://schemas.microsoft.com/office/drawing/2014/main" id="{E3D9F5AA-CE25-1B39-191C-A8F00DDE03DA}"/>
              </a:ext>
            </a:extLst>
          </p:cNvPr>
          <p:cNvSpPr txBox="1"/>
          <p:nvPr/>
        </p:nvSpPr>
        <p:spPr>
          <a:xfrm>
            <a:off x="8717958" y="4805768"/>
            <a:ext cx="3163777"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latin typeface="Courier New" panose="02070309020205020404" pitchFamily="49" charset="0"/>
              </a:rPr>
              <a:t>Learning rate is 1e-4</a:t>
            </a:r>
            <a:endParaRPr lang="ko-KR" altLang="en-US" dirty="0">
              <a:solidFill>
                <a:schemeClr val="tx2">
                  <a:lumMod val="50000"/>
                  <a:lumOff val="50000"/>
                </a:schemeClr>
              </a:solidFill>
            </a:endParaRPr>
          </a:p>
        </p:txBody>
      </p:sp>
      <p:cxnSp>
        <p:nvCxnSpPr>
          <p:cNvPr id="16" name="직선 연결선 15">
            <a:extLst>
              <a:ext uri="{FF2B5EF4-FFF2-40B4-BE49-F238E27FC236}">
                <a16:creationId xmlns:a16="http://schemas.microsoft.com/office/drawing/2014/main" id="{02301B76-178F-B432-8A19-766A749FC3C8}"/>
              </a:ext>
            </a:extLst>
          </p:cNvPr>
          <p:cNvCxnSpPr>
            <a:cxnSpLocks/>
          </p:cNvCxnSpPr>
          <p:nvPr/>
        </p:nvCxnSpPr>
        <p:spPr>
          <a:xfrm>
            <a:off x="6987343" y="4024158"/>
            <a:ext cx="15231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직선 연결선 16">
            <a:extLst>
              <a:ext uri="{FF2B5EF4-FFF2-40B4-BE49-F238E27FC236}">
                <a16:creationId xmlns:a16="http://schemas.microsoft.com/office/drawing/2014/main" id="{9D0B1D6A-7AC3-F1E4-6E4C-D6C4AC10B65B}"/>
              </a:ext>
            </a:extLst>
          </p:cNvPr>
          <p:cNvCxnSpPr>
            <a:cxnSpLocks/>
          </p:cNvCxnSpPr>
          <p:nvPr/>
        </p:nvCxnSpPr>
        <p:spPr>
          <a:xfrm>
            <a:off x="6987343" y="4300613"/>
            <a:ext cx="15231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직선 연결선 17">
            <a:extLst>
              <a:ext uri="{FF2B5EF4-FFF2-40B4-BE49-F238E27FC236}">
                <a16:creationId xmlns:a16="http://schemas.microsoft.com/office/drawing/2014/main" id="{A4A10F70-D12C-3E07-7D1C-6189E8C08091}"/>
              </a:ext>
            </a:extLst>
          </p:cNvPr>
          <p:cNvCxnSpPr>
            <a:cxnSpLocks/>
          </p:cNvCxnSpPr>
          <p:nvPr/>
        </p:nvCxnSpPr>
        <p:spPr>
          <a:xfrm>
            <a:off x="2460567" y="3534337"/>
            <a:ext cx="184642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직선 연결선 19">
            <a:extLst>
              <a:ext uri="{FF2B5EF4-FFF2-40B4-BE49-F238E27FC236}">
                <a16:creationId xmlns:a16="http://schemas.microsoft.com/office/drawing/2014/main" id="{B2727EAE-426D-46B7-D140-1E56C72A52B3}"/>
              </a:ext>
            </a:extLst>
          </p:cNvPr>
          <p:cNvCxnSpPr>
            <a:cxnSpLocks/>
          </p:cNvCxnSpPr>
          <p:nvPr/>
        </p:nvCxnSpPr>
        <p:spPr>
          <a:xfrm>
            <a:off x="1537356" y="2722319"/>
            <a:ext cx="27696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직선 연결선 21">
            <a:extLst>
              <a:ext uri="{FF2B5EF4-FFF2-40B4-BE49-F238E27FC236}">
                <a16:creationId xmlns:a16="http://schemas.microsoft.com/office/drawing/2014/main" id="{C04F88C9-64F4-7B01-AB43-00E6DCE8BEBA}"/>
              </a:ext>
            </a:extLst>
          </p:cNvPr>
          <p:cNvCxnSpPr>
            <a:cxnSpLocks/>
          </p:cNvCxnSpPr>
          <p:nvPr/>
        </p:nvCxnSpPr>
        <p:spPr>
          <a:xfrm>
            <a:off x="6064132" y="5399159"/>
            <a:ext cx="184642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92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DA32C8C2-4453-7A25-DB32-A590426BD37F}"/>
              </a:ext>
            </a:extLst>
          </p:cNvPr>
          <p:cNvPicPr>
            <a:picLocks noChangeAspect="1"/>
          </p:cNvPicPr>
          <p:nvPr/>
        </p:nvPicPr>
        <p:blipFill rotWithShape="1">
          <a:blip r:embed="rId2"/>
          <a:srcRect t="52299" r="15115" b="19841"/>
          <a:stretch/>
        </p:blipFill>
        <p:spPr>
          <a:xfrm>
            <a:off x="385553" y="2132817"/>
            <a:ext cx="8905090" cy="2336514"/>
          </a:xfrm>
          <a:prstGeom prst="rect">
            <a:avLst/>
          </a:prstGeom>
        </p:spPr>
      </p:pic>
      <p:sp>
        <p:nvSpPr>
          <p:cNvPr id="4" name="TextBox 3">
            <a:extLst>
              <a:ext uri="{FF2B5EF4-FFF2-40B4-BE49-F238E27FC236}">
                <a16:creationId xmlns:a16="http://schemas.microsoft.com/office/drawing/2014/main" id="{3A78B15D-57B3-F9F0-C530-F570E1F2DC4F}"/>
              </a:ext>
            </a:extLst>
          </p:cNvPr>
          <p:cNvSpPr txBox="1"/>
          <p:nvPr/>
        </p:nvSpPr>
        <p:spPr>
          <a:xfrm>
            <a:off x="7778574" y="1812892"/>
            <a:ext cx="4636074" cy="1477328"/>
          </a:xfrm>
          <a:prstGeom prst="rect">
            <a:avLst/>
          </a:prstGeom>
          <a:noFill/>
        </p:spPr>
        <p:txBody>
          <a:bodyPr wrap="square">
            <a:spAutoFit/>
          </a:bodyPr>
          <a:lstStyle/>
          <a:p>
            <a:r>
              <a:rPr lang="en-US" altLang="ko-KR" dirty="0">
                <a:solidFill>
                  <a:schemeClr val="tx2">
                    <a:lumMod val="50000"/>
                    <a:lumOff val="50000"/>
                  </a:schemeClr>
                </a:solidFill>
              </a:rPr>
              <a:t>EPS_START = 0.9</a:t>
            </a:r>
          </a:p>
          <a:p>
            <a:r>
              <a:rPr lang="en-US" altLang="ko-KR" dirty="0">
                <a:solidFill>
                  <a:schemeClr val="tx2">
                    <a:lumMod val="50000"/>
                    <a:lumOff val="50000"/>
                  </a:schemeClr>
                </a:solidFill>
              </a:rPr>
              <a:t>EPS_END = 0.1</a:t>
            </a:r>
          </a:p>
          <a:p>
            <a:r>
              <a:rPr lang="en-US" altLang="ko-KR" dirty="0">
                <a:solidFill>
                  <a:schemeClr val="tx2">
                    <a:lumMod val="50000"/>
                    <a:lumOff val="50000"/>
                  </a:schemeClr>
                </a:solidFill>
              </a:rPr>
              <a:t>EPS_DECAY = 200</a:t>
            </a:r>
          </a:p>
          <a:p>
            <a:r>
              <a:rPr lang="en-US" altLang="ko-KR" dirty="0">
                <a:solidFill>
                  <a:schemeClr val="tx2">
                    <a:lumMod val="50000"/>
                    <a:lumOff val="50000"/>
                  </a:schemeClr>
                </a:solidFill>
              </a:rPr>
              <a:t>EPS_DECAY_LAST_FRAME = 10**4</a:t>
            </a:r>
          </a:p>
          <a:p>
            <a:r>
              <a:rPr lang="en-US" altLang="ko-KR" dirty="0">
                <a:solidFill>
                  <a:schemeClr val="tx2">
                    <a:lumMod val="50000"/>
                    <a:lumOff val="50000"/>
                  </a:schemeClr>
                </a:solidFill>
              </a:rPr>
              <a:t>i_episode: 0~ 10**7</a:t>
            </a:r>
            <a:endParaRPr lang="ko-KR" altLang="en-US" dirty="0">
              <a:solidFill>
                <a:schemeClr val="tx2">
                  <a:lumMod val="50000"/>
                  <a:lumOff val="50000"/>
                </a:schemeClr>
              </a:solidFill>
            </a:endParaRPr>
          </a:p>
        </p:txBody>
      </p:sp>
      <p:sp>
        <p:nvSpPr>
          <p:cNvPr id="6" name="제목 1">
            <a:extLst>
              <a:ext uri="{FF2B5EF4-FFF2-40B4-BE49-F238E27FC236}">
                <a16:creationId xmlns:a16="http://schemas.microsoft.com/office/drawing/2014/main" id="{C11CAAA9-B12A-ED45-F1B5-E9894EB45FE1}"/>
              </a:ext>
            </a:extLst>
          </p:cNvPr>
          <p:cNvSpPr>
            <a:spLocks noGrp="1"/>
          </p:cNvSpPr>
          <p:nvPr>
            <p:ph type="title"/>
          </p:nvPr>
        </p:nvSpPr>
        <p:spPr>
          <a:xfrm>
            <a:off x="850288" y="312590"/>
            <a:ext cx="10515600" cy="1325563"/>
          </a:xfrm>
        </p:spPr>
        <p:txBody>
          <a:bodyPr>
            <a:normAutofit/>
          </a:bodyPr>
          <a:lstStyle/>
          <a:p>
            <a:pPr/>
            <a:r>
              <a:rPr lang="en-US" altLang="ko-KR" dirty="0"/>
              <a:t>Q network</a:t>
            </a:r>
            <a:endParaRPr lang="ko-KR" altLang="en-US" dirty="0"/>
          </a:p>
        </p:txBody>
      </p:sp>
      <p:cxnSp>
        <p:nvCxnSpPr>
          <p:cNvPr id="7" name="직선 연결선 6">
            <a:extLst>
              <a:ext uri="{FF2B5EF4-FFF2-40B4-BE49-F238E27FC236}">
                <a16:creationId xmlns:a16="http://schemas.microsoft.com/office/drawing/2014/main" id="{267FD3F3-4135-49AA-37E9-F3A9C744D21C}"/>
              </a:ext>
            </a:extLst>
          </p:cNvPr>
          <p:cNvCxnSpPr>
            <a:cxnSpLocks/>
          </p:cNvCxnSpPr>
          <p:nvPr/>
        </p:nvCxnSpPr>
        <p:spPr>
          <a:xfrm>
            <a:off x="3036917" y="3983219"/>
            <a:ext cx="6018415"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6F6466B-E32F-4FEF-4AA5-1900FC7C29D6}"/>
              </a:ext>
            </a:extLst>
          </p:cNvPr>
          <p:cNvSpPr txBox="1"/>
          <p:nvPr/>
        </p:nvSpPr>
        <p:spPr>
          <a:xfrm>
            <a:off x="7778574" y="5457492"/>
            <a:ext cx="3278946" cy="369332"/>
          </a:xfrm>
          <a:prstGeom prst="rect">
            <a:avLst/>
          </a:prstGeom>
          <a:noFill/>
        </p:spPr>
        <p:txBody>
          <a:bodyPr wrap="square">
            <a:spAutoFit/>
          </a:bodyPr>
          <a:lstStyle/>
          <a:p>
            <a:r>
              <a:rPr lang="en-US" altLang="ko-KR" dirty="0">
                <a:solidFill>
                  <a:schemeClr val="tx2">
                    <a:lumMod val="50000"/>
                    <a:lumOff val="50000"/>
                  </a:schemeClr>
                </a:solidFill>
                <a:highlight>
                  <a:srgbClr val="FFFFFF"/>
                </a:highlight>
              </a:rPr>
              <a:t>Send action data GPU</a:t>
            </a:r>
            <a:endParaRPr lang="ko-KR" altLang="en-US" dirty="0">
              <a:solidFill>
                <a:schemeClr val="tx2">
                  <a:lumMod val="50000"/>
                  <a:lumOff val="50000"/>
                </a:schemeClr>
              </a:solidFill>
            </a:endParaRPr>
          </a:p>
        </p:txBody>
      </p:sp>
      <p:pic>
        <p:nvPicPr>
          <p:cNvPr id="20" name="그림 19">
            <a:extLst>
              <a:ext uri="{FF2B5EF4-FFF2-40B4-BE49-F238E27FC236}">
                <a16:creationId xmlns:a16="http://schemas.microsoft.com/office/drawing/2014/main" id="{EF55B0D5-94E8-0FD5-FD13-F0E796FEEF56}"/>
              </a:ext>
            </a:extLst>
          </p:cNvPr>
          <p:cNvPicPr>
            <a:picLocks noChangeAspect="1"/>
          </p:cNvPicPr>
          <p:nvPr/>
        </p:nvPicPr>
        <p:blipFill rotWithShape="1">
          <a:blip r:embed="rId2"/>
          <a:srcRect t="90039" r="15115"/>
          <a:stretch/>
        </p:blipFill>
        <p:spPr>
          <a:xfrm>
            <a:off x="385553" y="4510948"/>
            <a:ext cx="8905090" cy="835383"/>
          </a:xfrm>
          <a:prstGeom prst="rect">
            <a:avLst/>
          </a:prstGeom>
        </p:spPr>
      </p:pic>
      <p:cxnSp>
        <p:nvCxnSpPr>
          <p:cNvPr id="10" name="직선 연결선 9">
            <a:extLst>
              <a:ext uri="{FF2B5EF4-FFF2-40B4-BE49-F238E27FC236}">
                <a16:creationId xmlns:a16="http://schemas.microsoft.com/office/drawing/2014/main" id="{2793061D-C7D0-A934-AF7B-DFC21D28766A}"/>
              </a:ext>
            </a:extLst>
          </p:cNvPr>
          <p:cNvCxnSpPr>
            <a:cxnSpLocks/>
          </p:cNvCxnSpPr>
          <p:nvPr/>
        </p:nvCxnSpPr>
        <p:spPr>
          <a:xfrm>
            <a:off x="7207609" y="5344759"/>
            <a:ext cx="14706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직선 연결선 11">
            <a:extLst>
              <a:ext uri="{FF2B5EF4-FFF2-40B4-BE49-F238E27FC236}">
                <a16:creationId xmlns:a16="http://schemas.microsoft.com/office/drawing/2014/main" id="{2808148A-7480-F1DA-A791-E6FAAEF131F5}"/>
              </a:ext>
            </a:extLst>
          </p:cNvPr>
          <p:cNvCxnSpPr>
            <a:cxnSpLocks/>
          </p:cNvCxnSpPr>
          <p:nvPr/>
        </p:nvCxnSpPr>
        <p:spPr>
          <a:xfrm>
            <a:off x="2538896" y="4771285"/>
            <a:ext cx="2930879"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5A0893A-0F60-DF11-6B8F-033616142A78}"/>
              </a:ext>
            </a:extLst>
          </p:cNvPr>
          <p:cNvSpPr txBox="1"/>
          <p:nvPr/>
        </p:nvSpPr>
        <p:spPr>
          <a:xfrm>
            <a:off x="7778574" y="4004524"/>
            <a:ext cx="3278946" cy="923330"/>
          </a:xfrm>
          <a:prstGeom prst="rect">
            <a:avLst/>
          </a:prstGeom>
          <a:noFill/>
        </p:spPr>
        <p:txBody>
          <a:bodyPr wrap="square">
            <a:spAutoFit/>
          </a:bodyPr>
          <a:lstStyle/>
          <a:p>
            <a:r>
              <a:rPr lang="en-US" altLang="ko-KR" dirty="0">
                <a:solidFill>
                  <a:schemeClr val="tx2">
                    <a:lumMod val="50000"/>
                    <a:lumOff val="50000"/>
                  </a:schemeClr>
                </a:solidFill>
              </a:rPr>
              <a:t>2</a:t>
            </a:r>
            <a:r>
              <a:rPr lang="en-US" altLang="ko-KR" baseline="30000" dirty="0">
                <a:solidFill>
                  <a:schemeClr val="tx2">
                    <a:lumMod val="50000"/>
                    <a:lumOff val="50000"/>
                  </a:schemeClr>
                </a:solidFill>
              </a:rPr>
              <a:t>nd</a:t>
            </a:r>
            <a:r>
              <a:rPr lang="en-US" altLang="ko-KR" dirty="0">
                <a:solidFill>
                  <a:schemeClr val="tx2">
                    <a:lumMod val="50000"/>
                    <a:lumOff val="50000"/>
                  </a:schemeClr>
                </a:solidFill>
              </a:rPr>
              <a:t> column on max result is the</a:t>
            </a:r>
            <a:r>
              <a:rPr lang="en-US" altLang="ko-KR" dirty="0">
                <a:solidFill>
                  <a:schemeClr val="tx2">
                    <a:lumMod val="50000"/>
                    <a:lumOff val="50000"/>
                  </a:schemeClr>
                </a:solidFill>
                <a:highlight>
                  <a:srgbClr val="FFFFFF"/>
                </a:highlight>
              </a:rPr>
              <a:t> max. action index </a:t>
            </a:r>
            <a:r>
              <a:rPr lang="en-US" altLang="ko-KR" dirty="0">
                <a:solidFill>
                  <a:schemeClr val="tx2">
                    <a:lumMod val="50000"/>
                    <a:lumOff val="50000"/>
                  </a:schemeClr>
                </a:solidFill>
              </a:rPr>
              <a:t>where max element was found</a:t>
            </a:r>
            <a:endParaRPr lang="ko-KR" altLang="en-US" dirty="0">
              <a:solidFill>
                <a:schemeClr val="tx2">
                  <a:lumMod val="50000"/>
                  <a:lumOff val="50000"/>
                </a:schemeClr>
              </a:solidFill>
            </a:endParaRPr>
          </a:p>
        </p:txBody>
      </p:sp>
    </p:spTree>
    <p:extLst>
      <p:ext uri="{BB962C8B-B14F-4D97-AF65-F5344CB8AC3E}">
        <p14:creationId xmlns:p14="http://schemas.microsoft.com/office/powerpoint/2010/main" val="1938150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70DE1-4AED-4798-C0EA-F48757530268}"/>
            </a:ext>
          </a:extLst>
        </p:cNvPr>
        <p:cNvGrpSpPr/>
        <p:nvPr/>
      </p:nvGrpSpPr>
      <p:grpSpPr>
        <a:xfrm>
          <a:off x="0" y="0"/>
          <a:ext cx="0" cy="0"/>
          <a:chOff x="0" y="0"/>
          <a:chExt cx="0" cy="0"/>
        </a:xfrm>
      </p:grpSpPr>
      <p:pic>
        <p:nvPicPr>
          <p:cNvPr id="14" name="그림 13">
            <a:extLst>
              <a:ext uri="{FF2B5EF4-FFF2-40B4-BE49-F238E27FC236}">
                <a16:creationId xmlns:a16="http://schemas.microsoft.com/office/drawing/2014/main" id="{AF7A6CD6-DAAE-AC3E-5D03-F5AF6A350BF5}"/>
              </a:ext>
            </a:extLst>
          </p:cNvPr>
          <p:cNvPicPr>
            <a:picLocks noChangeAspect="1"/>
          </p:cNvPicPr>
          <p:nvPr/>
        </p:nvPicPr>
        <p:blipFill rotWithShape="1">
          <a:blip r:embed="rId2"/>
          <a:srcRect b="60682"/>
          <a:stretch/>
        </p:blipFill>
        <p:spPr>
          <a:xfrm>
            <a:off x="2040025" y="1222746"/>
            <a:ext cx="8944157" cy="2696490"/>
          </a:xfrm>
          <a:prstGeom prst="rect">
            <a:avLst/>
          </a:prstGeom>
        </p:spPr>
      </p:pic>
      <p:sp>
        <p:nvSpPr>
          <p:cNvPr id="15" name="제목 2">
            <a:extLst>
              <a:ext uri="{FF2B5EF4-FFF2-40B4-BE49-F238E27FC236}">
                <a16:creationId xmlns:a16="http://schemas.microsoft.com/office/drawing/2014/main" id="{FA9D8CD6-ACBB-21D1-12C8-77BE80B94E4B}"/>
              </a:ext>
            </a:extLst>
          </p:cNvPr>
          <p:cNvSpPr>
            <a:spLocks noGrp="1"/>
          </p:cNvSpPr>
          <p:nvPr>
            <p:ph type="title"/>
          </p:nvPr>
        </p:nvSpPr>
        <p:spPr>
          <a:xfrm>
            <a:off x="838200" y="365125"/>
            <a:ext cx="10515600" cy="584959"/>
          </a:xfrm>
        </p:spPr>
        <p:txBody>
          <a:bodyPr>
            <a:normAutofit fontScale="90000"/>
          </a:bodyPr>
          <a:lstStyle/>
          <a:p>
            <a:r>
              <a:rPr lang="en-US" altLang="ko-KR" dirty="0"/>
              <a:t>Training</a:t>
            </a:r>
            <a:endParaRPr lang="ko-KR" altLang="en-US" dirty="0"/>
          </a:p>
        </p:txBody>
      </p:sp>
      <p:sp>
        <p:nvSpPr>
          <p:cNvPr id="3" name="TextBox 2">
            <a:extLst>
              <a:ext uri="{FF2B5EF4-FFF2-40B4-BE49-F238E27FC236}">
                <a16:creationId xmlns:a16="http://schemas.microsoft.com/office/drawing/2014/main" id="{1E9D7E7A-2842-350F-6B52-57B7F60BD561}"/>
              </a:ext>
            </a:extLst>
          </p:cNvPr>
          <p:cNvSpPr txBox="1"/>
          <p:nvPr/>
        </p:nvSpPr>
        <p:spPr>
          <a:xfrm>
            <a:off x="8063047" y="603075"/>
            <a:ext cx="3249506" cy="369332"/>
          </a:xfrm>
          <a:prstGeom prst="rect">
            <a:avLst/>
          </a:prstGeom>
          <a:noFill/>
        </p:spPr>
        <p:txBody>
          <a:bodyPr wrap="square">
            <a:spAutoFit/>
          </a:bodyPr>
          <a:lstStyle/>
          <a:p>
            <a:r>
              <a:rPr lang="en-US" altLang="ko-KR" dirty="0">
                <a:solidFill>
                  <a:schemeClr val="tx2">
                    <a:lumMod val="50000"/>
                    <a:lumOff val="50000"/>
                  </a:schemeClr>
                </a:solidFill>
                <a:highlight>
                  <a:srgbClr val="FFFFFF"/>
                </a:highlight>
              </a:rPr>
              <a:t>BATCH_SIZE = 32</a:t>
            </a:r>
          </a:p>
        </p:txBody>
      </p:sp>
      <p:sp>
        <p:nvSpPr>
          <p:cNvPr id="5" name="TextBox 4">
            <a:extLst>
              <a:ext uri="{FF2B5EF4-FFF2-40B4-BE49-F238E27FC236}">
                <a16:creationId xmlns:a16="http://schemas.microsoft.com/office/drawing/2014/main" id="{5CBCFF7C-4A2F-FC6F-6FDE-352A53E6479C}"/>
              </a:ext>
            </a:extLst>
          </p:cNvPr>
          <p:cNvSpPr txBox="1"/>
          <p:nvPr/>
        </p:nvSpPr>
        <p:spPr>
          <a:xfrm>
            <a:off x="8033568" y="972407"/>
            <a:ext cx="3448106" cy="369332"/>
          </a:xfrm>
          <a:prstGeom prst="rect">
            <a:avLst/>
          </a:prstGeom>
          <a:noFill/>
        </p:spPr>
        <p:txBody>
          <a:bodyPr wrap="square">
            <a:spAutoFit/>
          </a:bodyPr>
          <a:lstStyle/>
          <a:p>
            <a:r>
              <a:rPr lang="en-US" altLang="ko-KR" dirty="0">
                <a:solidFill>
                  <a:schemeClr val="tx2">
                    <a:lumMod val="50000"/>
                    <a:lumOff val="50000"/>
                  </a:schemeClr>
                </a:solidFill>
              </a:rPr>
              <a:t>*transitions: (s,a,s’,r), (s,a,s’,r),..</a:t>
            </a:r>
            <a:endParaRPr lang="ko-KR" altLang="en-US" dirty="0">
              <a:solidFill>
                <a:schemeClr val="tx2">
                  <a:lumMod val="50000"/>
                  <a:lumOff val="50000"/>
                </a:schemeClr>
              </a:solidFill>
            </a:endParaRPr>
          </a:p>
        </p:txBody>
      </p:sp>
      <p:sp>
        <p:nvSpPr>
          <p:cNvPr id="7" name="TextBox 6">
            <a:extLst>
              <a:ext uri="{FF2B5EF4-FFF2-40B4-BE49-F238E27FC236}">
                <a16:creationId xmlns:a16="http://schemas.microsoft.com/office/drawing/2014/main" id="{62CC044C-CA9F-D804-8406-A8ED8679F784}"/>
              </a:ext>
            </a:extLst>
          </p:cNvPr>
          <p:cNvSpPr txBox="1"/>
          <p:nvPr/>
        </p:nvSpPr>
        <p:spPr>
          <a:xfrm>
            <a:off x="8027511" y="1244670"/>
            <a:ext cx="3637043" cy="369332"/>
          </a:xfrm>
          <a:prstGeom prst="rect">
            <a:avLst/>
          </a:prstGeom>
          <a:noFill/>
        </p:spPr>
        <p:txBody>
          <a:bodyPr wrap="square">
            <a:spAutoFit/>
          </a:bodyPr>
          <a:lstStyle/>
          <a:p>
            <a:r>
              <a:rPr lang="en-US" altLang="ko-KR" dirty="0">
                <a:solidFill>
                  <a:schemeClr val="tx2">
                    <a:lumMod val="50000"/>
                    <a:lumOff val="50000"/>
                  </a:schemeClr>
                </a:solidFill>
              </a:rPr>
              <a:t>*zip: (s,s,..), (a,a,…), (s’,s;,..), (r,r,…)</a:t>
            </a:r>
            <a:endParaRPr lang="ko-KR" altLang="en-US" dirty="0">
              <a:solidFill>
                <a:schemeClr val="tx2">
                  <a:lumMod val="50000"/>
                  <a:lumOff val="50000"/>
                </a:schemeClr>
              </a:solidFill>
            </a:endParaRPr>
          </a:p>
        </p:txBody>
      </p:sp>
      <p:sp>
        <p:nvSpPr>
          <p:cNvPr id="10" name="TextBox 9">
            <a:extLst>
              <a:ext uri="{FF2B5EF4-FFF2-40B4-BE49-F238E27FC236}">
                <a16:creationId xmlns:a16="http://schemas.microsoft.com/office/drawing/2014/main" id="{67ECE78D-DDB4-B0B8-E902-18A01872CC52}"/>
              </a:ext>
            </a:extLst>
          </p:cNvPr>
          <p:cNvSpPr txBox="1"/>
          <p:nvPr/>
        </p:nvSpPr>
        <p:spPr>
          <a:xfrm>
            <a:off x="8077560" y="1496488"/>
            <a:ext cx="3416245" cy="1200329"/>
          </a:xfrm>
          <a:prstGeom prst="rect">
            <a:avLst/>
          </a:prstGeom>
          <a:noFill/>
        </p:spPr>
        <p:txBody>
          <a:bodyPr wrap="square">
            <a:spAutoFit/>
          </a:bodyPr>
          <a:lstStyle/>
          <a:p>
            <a:r>
              <a:rPr lang="en-US" altLang="ko-KR" dirty="0">
                <a:solidFill>
                  <a:schemeClr val="tx2">
                    <a:lumMod val="50000"/>
                    <a:lumOff val="50000"/>
                  </a:schemeClr>
                </a:solidFill>
              </a:rPr>
              <a:t>batch:  (state 32</a:t>
            </a:r>
            <a:r>
              <a:rPr lang="ko-KR" altLang="en-US" dirty="0">
                <a:solidFill>
                  <a:schemeClr val="tx2">
                    <a:lumMod val="50000"/>
                    <a:lumOff val="50000"/>
                  </a:schemeClr>
                </a:solidFill>
              </a:rPr>
              <a:t>개</a:t>
            </a:r>
            <a:r>
              <a:rPr lang="en-US" altLang="ko-KR" dirty="0">
                <a:solidFill>
                  <a:schemeClr val="tx2">
                    <a:lumMod val="50000"/>
                    <a:lumOff val="50000"/>
                  </a:schemeClr>
                </a:solidFill>
              </a:rPr>
              <a:t>(s,s,...), </a:t>
            </a:r>
          </a:p>
          <a:p>
            <a:r>
              <a:rPr lang="en-US" altLang="ko-KR" dirty="0">
                <a:solidFill>
                  <a:schemeClr val="tx2">
                    <a:lumMod val="50000"/>
                    <a:lumOff val="50000"/>
                  </a:schemeClr>
                </a:solidFill>
              </a:rPr>
              <a:t>          action 32</a:t>
            </a:r>
            <a:r>
              <a:rPr lang="ko-KR" altLang="en-US" dirty="0">
                <a:solidFill>
                  <a:schemeClr val="tx2">
                    <a:lumMod val="50000"/>
                    <a:lumOff val="50000"/>
                  </a:schemeClr>
                </a:solidFill>
              </a:rPr>
              <a:t>개</a:t>
            </a:r>
            <a:r>
              <a:rPr lang="en-US" altLang="ko-KR" dirty="0">
                <a:solidFill>
                  <a:schemeClr val="tx2">
                    <a:lumMod val="50000"/>
                    <a:lumOff val="50000"/>
                  </a:schemeClr>
                </a:solidFill>
              </a:rPr>
              <a:t>(a,a,…),</a:t>
            </a:r>
          </a:p>
          <a:p>
            <a:r>
              <a:rPr lang="en-US" altLang="ko-KR" dirty="0">
                <a:solidFill>
                  <a:schemeClr val="tx2">
                    <a:lumMod val="50000"/>
                    <a:lumOff val="50000"/>
                  </a:schemeClr>
                </a:solidFill>
              </a:rPr>
              <a:t>          next_state 32</a:t>
            </a:r>
            <a:r>
              <a:rPr lang="ko-KR" altLang="en-US" dirty="0">
                <a:solidFill>
                  <a:schemeClr val="tx2">
                    <a:lumMod val="50000"/>
                    <a:lumOff val="50000"/>
                  </a:schemeClr>
                </a:solidFill>
              </a:rPr>
              <a:t>개</a:t>
            </a:r>
            <a:r>
              <a:rPr lang="en-US" altLang="ko-KR" dirty="0">
                <a:solidFill>
                  <a:schemeClr val="tx2">
                    <a:lumMod val="50000"/>
                    <a:lumOff val="50000"/>
                  </a:schemeClr>
                </a:solidFill>
              </a:rPr>
              <a:t>(s’,s,...),</a:t>
            </a:r>
          </a:p>
          <a:p>
            <a:r>
              <a:rPr lang="en-US" altLang="ko-KR" dirty="0">
                <a:solidFill>
                  <a:schemeClr val="tx2">
                    <a:lumMod val="50000"/>
                    <a:lumOff val="50000"/>
                  </a:schemeClr>
                </a:solidFill>
              </a:rPr>
              <a:t>          reward 32</a:t>
            </a:r>
            <a:r>
              <a:rPr lang="ko-KR" altLang="en-US" dirty="0">
                <a:solidFill>
                  <a:schemeClr val="tx2">
                    <a:lumMod val="50000"/>
                    <a:lumOff val="50000"/>
                  </a:schemeClr>
                </a:solidFill>
              </a:rPr>
              <a:t>개</a:t>
            </a:r>
            <a:r>
              <a:rPr lang="en-US" altLang="ko-KR" dirty="0">
                <a:solidFill>
                  <a:schemeClr val="tx2">
                    <a:lumMod val="50000"/>
                    <a:lumOff val="50000"/>
                  </a:schemeClr>
                </a:solidFill>
              </a:rPr>
              <a:t>(r,r,…)) </a:t>
            </a:r>
            <a:endParaRPr lang="ko-KR" altLang="en-US" dirty="0">
              <a:solidFill>
                <a:schemeClr val="tx2">
                  <a:lumMod val="50000"/>
                  <a:lumOff val="50000"/>
                </a:schemeClr>
              </a:solidFill>
            </a:endParaRPr>
          </a:p>
        </p:txBody>
      </p:sp>
      <p:sp>
        <p:nvSpPr>
          <p:cNvPr id="17" name="TextBox 16">
            <a:extLst>
              <a:ext uri="{FF2B5EF4-FFF2-40B4-BE49-F238E27FC236}">
                <a16:creationId xmlns:a16="http://schemas.microsoft.com/office/drawing/2014/main" id="{36314582-90AD-10E3-8433-B5B0AE47A49B}"/>
              </a:ext>
            </a:extLst>
          </p:cNvPr>
          <p:cNvSpPr txBox="1"/>
          <p:nvPr/>
        </p:nvSpPr>
        <p:spPr>
          <a:xfrm>
            <a:off x="8184663" y="4246936"/>
            <a:ext cx="3416245" cy="369332"/>
          </a:xfrm>
          <a:prstGeom prst="rect">
            <a:avLst/>
          </a:prstGeom>
          <a:noFill/>
        </p:spPr>
        <p:txBody>
          <a:bodyPr wrap="square">
            <a:spAutoFit/>
          </a:bodyPr>
          <a:lstStyle/>
          <a:p>
            <a:r>
              <a:rPr lang="en-US" altLang="ko-KR" dirty="0">
                <a:solidFill>
                  <a:schemeClr val="tx2">
                    <a:lumMod val="50000"/>
                    <a:lumOff val="50000"/>
                  </a:schemeClr>
                </a:solidFill>
              </a:rPr>
              <a:t>batch.next_state: 32</a:t>
            </a:r>
            <a:r>
              <a:rPr lang="ko-KR" altLang="en-US" dirty="0">
                <a:solidFill>
                  <a:schemeClr val="tx2">
                    <a:lumMod val="50000"/>
                    <a:lumOff val="50000"/>
                  </a:schemeClr>
                </a:solidFill>
              </a:rPr>
              <a:t>개</a:t>
            </a:r>
            <a:r>
              <a:rPr lang="en-US" altLang="ko-KR" dirty="0">
                <a:solidFill>
                  <a:schemeClr val="tx2">
                    <a:lumMod val="50000"/>
                    <a:lumOff val="50000"/>
                  </a:schemeClr>
                </a:solidFill>
              </a:rPr>
              <a:t>(s’,s’,...)</a:t>
            </a:r>
            <a:endParaRPr lang="ko-KR" altLang="en-US" dirty="0">
              <a:solidFill>
                <a:schemeClr val="tx2">
                  <a:lumMod val="50000"/>
                  <a:lumOff val="50000"/>
                </a:schemeClr>
              </a:solidFill>
            </a:endParaRPr>
          </a:p>
        </p:txBody>
      </p:sp>
      <p:cxnSp>
        <p:nvCxnSpPr>
          <p:cNvPr id="21" name="직선 연결선 20">
            <a:extLst>
              <a:ext uri="{FF2B5EF4-FFF2-40B4-BE49-F238E27FC236}">
                <a16:creationId xmlns:a16="http://schemas.microsoft.com/office/drawing/2014/main" id="{2A445674-8EF3-488B-10E2-98012816268D}"/>
              </a:ext>
            </a:extLst>
          </p:cNvPr>
          <p:cNvCxnSpPr>
            <a:cxnSpLocks/>
          </p:cNvCxnSpPr>
          <p:nvPr/>
        </p:nvCxnSpPr>
        <p:spPr>
          <a:xfrm>
            <a:off x="4992928" y="2322713"/>
            <a:ext cx="9946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직선 연결선 21">
            <a:extLst>
              <a:ext uri="{FF2B5EF4-FFF2-40B4-BE49-F238E27FC236}">
                <a16:creationId xmlns:a16="http://schemas.microsoft.com/office/drawing/2014/main" id="{E87D0F02-1306-E47F-F10D-0FFE217D4E43}"/>
              </a:ext>
            </a:extLst>
          </p:cNvPr>
          <p:cNvCxnSpPr>
            <a:cxnSpLocks/>
          </p:cNvCxnSpPr>
          <p:nvPr/>
        </p:nvCxnSpPr>
        <p:spPr>
          <a:xfrm>
            <a:off x="3388205" y="2705915"/>
            <a:ext cx="23165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직선 연결선 24">
            <a:extLst>
              <a:ext uri="{FF2B5EF4-FFF2-40B4-BE49-F238E27FC236}">
                <a16:creationId xmlns:a16="http://schemas.microsoft.com/office/drawing/2014/main" id="{EC900932-FF0F-A8DC-DF12-64F29F840AC2}"/>
              </a:ext>
            </a:extLst>
          </p:cNvPr>
          <p:cNvCxnSpPr>
            <a:cxnSpLocks/>
          </p:cNvCxnSpPr>
          <p:nvPr/>
        </p:nvCxnSpPr>
        <p:spPr>
          <a:xfrm>
            <a:off x="6022132" y="3393176"/>
            <a:ext cx="176965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직선 연결선 26">
            <a:extLst>
              <a:ext uri="{FF2B5EF4-FFF2-40B4-BE49-F238E27FC236}">
                <a16:creationId xmlns:a16="http://schemas.microsoft.com/office/drawing/2014/main" id="{BCDE2D8B-07BC-C76F-C461-B8725D15E1BC}"/>
              </a:ext>
            </a:extLst>
          </p:cNvPr>
          <p:cNvCxnSpPr>
            <a:cxnSpLocks/>
          </p:cNvCxnSpPr>
          <p:nvPr/>
        </p:nvCxnSpPr>
        <p:spPr>
          <a:xfrm>
            <a:off x="5399967" y="3153736"/>
            <a:ext cx="955343"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5C34ADF-A7A8-FF44-EAEA-4E08778ECBFE}"/>
              </a:ext>
            </a:extLst>
          </p:cNvPr>
          <p:cNvSpPr txBox="1"/>
          <p:nvPr/>
        </p:nvSpPr>
        <p:spPr>
          <a:xfrm>
            <a:off x="73552" y="2444954"/>
            <a:ext cx="2430963" cy="1754326"/>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torch.Size([32])</a:t>
            </a:r>
          </a:p>
          <a:p>
            <a:r>
              <a:rPr lang="en-US" altLang="ko-KR" b="0" i="0" dirty="0">
                <a:solidFill>
                  <a:schemeClr val="tx2">
                    <a:lumMod val="50000"/>
                    <a:lumOff val="50000"/>
                  </a:schemeClr>
                </a:solidFill>
                <a:effectLst/>
                <a:highlight>
                  <a:srgbClr val="FFFFFF"/>
                </a:highlight>
              </a:rPr>
              <a:t>:tensor([T,T,..F,F,T])</a:t>
            </a:r>
          </a:p>
          <a:p>
            <a:r>
              <a:rPr lang="en-US" altLang="ko-KR" dirty="0">
                <a:solidFill>
                  <a:schemeClr val="tx2">
                    <a:lumMod val="50000"/>
                    <a:lumOff val="50000"/>
                  </a:schemeClr>
                </a:solidFill>
                <a:highlight>
                  <a:srgbClr val="FFFFFF"/>
                </a:highlight>
              </a:rPr>
              <a:t>is used as mask to retrieve non-None next-states</a:t>
            </a:r>
            <a:endParaRPr lang="en-US" altLang="ko-KR" b="0" i="0" dirty="0">
              <a:solidFill>
                <a:schemeClr val="tx2">
                  <a:lumMod val="50000"/>
                  <a:lumOff val="50000"/>
                </a:schemeClr>
              </a:solidFill>
              <a:effectLst/>
              <a:highlight>
                <a:srgbClr val="FFFFFF"/>
              </a:highlight>
            </a:endParaRPr>
          </a:p>
          <a:p>
            <a:endParaRPr lang="ko-KR" altLang="en-US" dirty="0">
              <a:solidFill>
                <a:schemeClr val="tx2">
                  <a:lumMod val="50000"/>
                  <a:lumOff val="50000"/>
                </a:schemeClr>
              </a:solidFill>
            </a:endParaRPr>
          </a:p>
        </p:txBody>
      </p:sp>
      <p:sp>
        <p:nvSpPr>
          <p:cNvPr id="37" name="TextBox 36">
            <a:extLst>
              <a:ext uri="{FF2B5EF4-FFF2-40B4-BE49-F238E27FC236}">
                <a16:creationId xmlns:a16="http://schemas.microsoft.com/office/drawing/2014/main" id="{FD5EC527-9D1F-C1F1-163F-4526675F837E}"/>
              </a:ext>
            </a:extLst>
          </p:cNvPr>
          <p:cNvSpPr txBox="1"/>
          <p:nvPr/>
        </p:nvSpPr>
        <p:spPr>
          <a:xfrm>
            <a:off x="1389697" y="3937129"/>
            <a:ext cx="3997016" cy="646331"/>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torch.Size([28, 5, 40, 40])</a:t>
            </a:r>
          </a:p>
          <a:p>
            <a:r>
              <a:rPr lang="en-US" altLang="ko-KR" dirty="0">
                <a:solidFill>
                  <a:schemeClr val="tx2">
                    <a:lumMod val="50000"/>
                    <a:lumOff val="50000"/>
                  </a:schemeClr>
                </a:solidFill>
                <a:highlight>
                  <a:srgbClr val="FFFFFF"/>
                </a:highlight>
              </a:rPr>
              <a:t>stores non-None next-states</a:t>
            </a:r>
            <a:endParaRPr lang="ko-KR" altLang="en-US" dirty="0">
              <a:solidFill>
                <a:schemeClr val="tx2">
                  <a:lumMod val="50000"/>
                  <a:lumOff val="50000"/>
                </a:schemeClr>
              </a:solidFill>
            </a:endParaRPr>
          </a:p>
        </p:txBody>
      </p:sp>
      <p:cxnSp>
        <p:nvCxnSpPr>
          <p:cNvPr id="38" name="직선 연결선 37">
            <a:extLst>
              <a:ext uri="{FF2B5EF4-FFF2-40B4-BE49-F238E27FC236}">
                <a16:creationId xmlns:a16="http://schemas.microsoft.com/office/drawing/2014/main" id="{1338EBCB-D726-CA51-9FBD-46A0281539BB}"/>
              </a:ext>
            </a:extLst>
          </p:cNvPr>
          <p:cNvCxnSpPr>
            <a:cxnSpLocks/>
          </p:cNvCxnSpPr>
          <p:nvPr/>
        </p:nvCxnSpPr>
        <p:spPr>
          <a:xfrm>
            <a:off x="2441864" y="3142741"/>
            <a:ext cx="12419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직선 연결선 39">
            <a:extLst>
              <a:ext uri="{FF2B5EF4-FFF2-40B4-BE49-F238E27FC236}">
                <a16:creationId xmlns:a16="http://schemas.microsoft.com/office/drawing/2014/main" id="{A7E9CC4A-B2B4-C749-0959-4B52FDC6D8B4}"/>
              </a:ext>
            </a:extLst>
          </p:cNvPr>
          <p:cNvCxnSpPr>
            <a:cxnSpLocks/>
          </p:cNvCxnSpPr>
          <p:nvPr/>
        </p:nvCxnSpPr>
        <p:spPr>
          <a:xfrm>
            <a:off x="2441864" y="3649983"/>
            <a:ext cx="1892683"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EB833A1A-6D5C-5A1A-D37D-69AB50A8758E}"/>
              </a:ext>
            </a:extLst>
          </p:cNvPr>
          <p:cNvSpPr txBox="1"/>
          <p:nvPr/>
        </p:nvSpPr>
        <p:spPr>
          <a:xfrm>
            <a:off x="8184664" y="3937129"/>
            <a:ext cx="3416245" cy="369332"/>
          </a:xfrm>
          <a:prstGeom prst="rect">
            <a:avLst/>
          </a:prstGeom>
          <a:noFill/>
        </p:spPr>
        <p:txBody>
          <a:bodyPr wrap="square">
            <a:spAutoFit/>
          </a:bodyPr>
          <a:lstStyle/>
          <a:p>
            <a:r>
              <a:rPr lang="en-US" altLang="ko-KR" dirty="0">
                <a:solidFill>
                  <a:schemeClr val="tx2">
                    <a:lumMod val="50000"/>
                    <a:lumOff val="50000"/>
                  </a:schemeClr>
                </a:solidFill>
              </a:rPr>
              <a:t>tuple(map(f, tuple))</a:t>
            </a:r>
            <a:endParaRPr lang="ko-KR" altLang="en-US" dirty="0">
              <a:solidFill>
                <a:schemeClr val="tx2">
                  <a:lumMod val="50000"/>
                  <a:lumOff val="50000"/>
                </a:schemeClr>
              </a:solidFill>
            </a:endParaRPr>
          </a:p>
        </p:txBody>
      </p:sp>
      <p:pic>
        <p:nvPicPr>
          <p:cNvPr id="45" name="그림 44">
            <a:extLst>
              <a:ext uri="{FF2B5EF4-FFF2-40B4-BE49-F238E27FC236}">
                <a16:creationId xmlns:a16="http://schemas.microsoft.com/office/drawing/2014/main" id="{146A8127-A43B-3D70-0EE6-4CB705BEBF55}"/>
              </a:ext>
            </a:extLst>
          </p:cNvPr>
          <p:cNvPicPr>
            <a:picLocks noChangeAspect="1"/>
          </p:cNvPicPr>
          <p:nvPr/>
        </p:nvPicPr>
        <p:blipFill rotWithShape="1">
          <a:blip r:embed="rId2"/>
          <a:srcRect t="38464" r="3099" b="43869"/>
          <a:stretch/>
        </p:blipFill>
        <p:spPr>
          <a:xfrm>
            <a:off x="1962554" y="5270581"/>
            <a:ext cx="9636789" cy="1347240"/>
          </a:xfrm>
          <a:prstGeom prst="rect">
            <a:avLst/>
          </a:prstGeom>
        </p:spPr>
      </p:pic>
      <p:cxnSp>
        <p:nvCxnSpPr>
          <p:cNvPr id="46" name="직선 연결선 45">
            <a:extLst>
              <a:ext uri="{FF2B5EF4-FFF2-40B4-BE49-F238E27FC236}">
                <a16:creationId xmlns:a16="http://schemas.microsoft.com/office/drawing/2014/main" id="{FE04E7B3-EE02-D776-AF39-299F5BBBB19F}"/>
              </a:ext>
            </a:extLst>
          </p:cNvPr>
          <p:cNvCxnSpPr>
            <a:cxnSpLocks/>
          </p:cNvCxnSpPr>
          <p:nvPr/>
        </p:nvCxnSpPr>
        <p:spPr>
          <a:xfrm flipV="1">
            <a:off x="3629719" y="5553960"/>
            <a:ext cx="226412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직선 연결선 46">
            <a:extLst>
              <a:ext uri="{FF2B5EF4-FFF2-40B4-BE49-F238E27FC236}">
                <a16:creationId xmlns:a16="http://schemas.microsoft.com/office/drawing/2014/main" id="{6D92C1C5-CA9C-5745-64AD-6D0192C6257E}"/>
              </a:ext>
            </a:extLst>
          </p:cNvPr>
          <p:cNvCxnSpPr>
            <a:cxnSpLocks/>
          </p:cNvCxnSpPr>
          <p:nvPr/>
        </p:nvCxnSpPr>
        <p:spPr>
          <a:xfrm flipV="1">
            <a:off x="3733598" y="5815542"/>
            <a:ext cx="2405907"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직선 연결선 47">
            <a:extLst>
              <a:ext uri="{FF2B5EF4-FFF2-40B4-BE49-F238E27FC236}">
                <a16:creationId xmlns:a16="http://schemas.microsoft.com/office/drawing/2014/main" id="{2A1D83D7-6B31-4074-5A29-C3D10A0EBC1F}"/>
              </a:ext>
            </a:extLst>
          </p:cNvPr>
          <p:cNvCxnSpPr>
            <a:cxnSpLocks/>
          </p:cNvCxnSpPr>
          <p:nvPr/>
        </p:nvCxnSpPr>
        <p:spPr>
          <a:xfrm flipV="1">
            <a:off x="3733598" y="6118420"/>
            <a:ext cx="2405907" cy="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6E9F407B-7DB3-D082-DC02-40F82745D601}"/>
              </a:ext>
            </a:extLst>
          </p:cNvPr>
          <p:cNvSpPr txBox="1"/>
          <p:nvPr/>
        </p:nvSpPr>
        <p:spPr>
          <a:xfrm>
            <a:off x="8099967" y="5270581"/>
            <a:ext cx="3957850" cy="923330"/>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torch.Size([32, 5, 40, 40])</a:t>
            </a:r>
          </a:p>
          <a:p>
            <a:r>
              <a:rPr lang="en-US" altLang="ko-KR" b="0" i="0" dirty="0">
                <a:solidFill>
                  <a:schemeClr val="tx2">
                    <a:lumMod val="50000"/>
                    <a:lumOff val="50000"/>
                  </a:schemeClr>
                </a:solidFill>
                <a:effectLst/>
                <a:highlight>
                  <a:srgbClr val="FFFFFF"/>
                </a:highlight>
              </a:rPr>
              <a:t>torch.Size([32, 1]) </a:t>
            </a:r>
          </a:p>
          <a:p>
            <a:r>
              <a:rPr lang="en-US" altLang="ko-KR" b="0" i="0" dirty="0">
                <a:solidFill>
                  <a:schemeClr val="tx2">
                    <a:lumMod val="50000"/>
                    <a:lumOff val="50000"/>
                  </a:schemeClr>
                </a:solidFill>
                <a:effectLst/>
                <a:highlight>
                  <a:srgbClr val="FFFFFF"/>
                </a:highlight>
              </a:rPr>
              <a:t>torch.Size([32])</a:t>
            </a:r>
            <a:endParaRPr lang="ko-KR" altLang="en-US" dirty="0">
              <a:solidFill>
                <a:schemeClr val="tx2">
                  <a:lumMod val="50000"/>
                  <a:lumOff val="50000"/>
                </a:schemeClr>
              </a:solidFill>
            </a:endParaRPr>
          </a:p>
        </p:txBody>
      </p:sp>
    </p:spTree>
    <p:extLst>
      <p:ext uri="{BB962C8B-B14F-4D97-AF65-F5344CB8AC3E}">
        <p14:creationId xmlns:p14="http://schemas.microsoft.com/office/powerpoint/2010/main" val="395512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8D6EC-5EC1-A4A9-CA55-55CFDC1EA47C}"/>
              </a:ext>
            </a:extLst>
          </p:cNvPr>
          <p:cNvSpPr>
            <a:spLocks noGrp="1"/>
          </p:cNvSpPr>
          <p:nvPr>
            <p:ph type="title"/>
          </p:nvPr>
        </p:nvSpPr>
        <p:spPr/>
        <p:txBody>
          <a:bodyPr/>
          <a:lstStyle/>
          <a:p>
            <a:r>
              <a:rPr lang="en-US" altLang="ko-KR" dirty="0"/>
              <a:t>Pybullet</a:t>
            </a:r>
            <a:endParaRPr lang="ko-KR" altLang="en-US" dirty="0"/>
          </a:p>
        </p:txBody>
      </p:sp>
      <p:pic>
        <p:nvPicPr>
          <p:cNvPr id="5" name="그림 4">
            <a:extLst>
              <a:ext uri="{FF2B5EF4-FFF2-40B4-BE49-F238E27FC236}">
                <a16:creationId xmlns:a16="http://schemas.microsoft.com/office/drawing/2014/main" id="{123AD672-4C64-C3E1-015B-6EDEB7AD3E6A}"/>
              </a:ext>
            </a:extLst>
          </p:cNvPr>
          <p:cNvPicPr>
            <a:picLocks noChangeAspect="1"/>
          </p:cNvPicPr>
          <p:nvPr/>
        </p:nvPicPr>
        <p:blipFill rotWithShape="1">
          <a:blip r:embed="rId2"/>
          <a:srcRect l="1611" t="5163" r="71768" b="24013"/>
          <a:stretch/>
        </p:blipFill>
        <p:spPr>
          <a:xfrm>
            <a:off x="725088" y="2786431"/>
            <a:ext cx="3283263" cy="2574642"/>
          </a:xfrm>
          <a:prstGeom prst="rect">
            <a:avLst/>
          </a:prstGeom>
        </p:spPr>
      </p:pic>
      <p:pic>
        <p:nvPicPr>
          <p:cNvPr id="7" name="그림 6">
            <a:extLst>
              <a:ext uri="{FF2B5EF4-FFF2-40B4-BE49-F238E27FC236}">
                <a16:creationId xmlns:a16="http://schemas.microsoft.com/office/drawing/2014/main" id="{276D492A-CB2A-1334-A8DD-FCE9DA4EFEF4}"/>
              </a:ext>
            </a:extLst>
          </p:cNvPr>
          <p:cNvPicPr>
            <a:picLocks noChangeAspect="1"/>
          </p:cNvPicPr>
          <p:nvPr/>
        </p:nvPicPr>
        <p:blipFill rotWithShape="1">
          <a:blip r:embed="rId2"/>
          <a:srcRect l="64991" t="5163" r="4186" b="24013"/>
          <a:stretch/>
        </p:blipFill>
        <p:spPr>
          <a:xfrm>
            <a:off x="7809836" y="2786429"/>
            <a:ext cx="3801487" cy="2574642"/>
          </a:xfrm>
          <a:prstGeom prst="rect">
            <a:avLst/>
          </a:prstGeom>
        </p:spPr>
      </p:pic>
      <p:pic>
        <p:nvPicPr>
          <p:cNvPr id="8" name="그림 7">
            <a:extLst>
              <a:ext uri="{FF2B5EF4-FFF2-40B4-BE49-F238E27FC236}">
                <a16:creationId xmlns:a16="http://schemas.microsoft.com/office/drawing/2014/main" id="{EB03CE7B-4FA2-6827-B7E8-73B8365B64B2}"/>
              </a:ext>
            </a:extLst>
          </p:cNvPr>
          <p:cNvPicPr>
            <a:picLocks noChangeAspect="1"/>
          </p:cNvPicPr>
          <p:nvPr/>
        </p:nvPicPr>
        <p:blipFill rotWithShape="1">
          <a:blip r:embed="rId2"/>
          <a:srcRect l="33206" t="5163" r="35971" b="24013"/>
          <a:stretch/>
        </p:blipFill>
        <p:spPr>
          <a:xfrm>
            <a:off x="4008351" y="2786429"/>
            <a:ext cx="3801485" cy="2574642"/>
          </a:xfrm>
          <a:prstGeom prst="rect">
            <a:avLst/>
          </a:prstGeom>
        </p:spPr>
      </p:pic>
    </p:spTree>
    <p:extLst>
      <p:ext uri="{BB962C8B-B14F-4D97-AF65-F5344CB8AC3E}">
        <p14:creationId xmlns:p14="http://schemas.microsoft.com/office/powerpoint/2010/main" val="418993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24">
            <a:extLst>
              <a:ext uri="{FF2B5EF4-FFF2-40B4-BE49-F238E27FC236}">
                <a16:creationId xmlns:a16="http://schemas.microsoft.com/office/drawing/2014/main" id="{D83F371F-DC3F-C35C-0696-8DDFAE11594F}"/>
              </a:ext>
            </a:extLst>
          </p:cNvPr>
          <p:cNvPicPr>
            <a:picLocks noChangeAspect="1"/>
          </p:cNvPicPr>
          <p:nvPr/>
        </p:nvPicPr>
        <p:blipFill rotWithShape="1">
          <a:blip r:embed="rId2"/>
          <a:srcRect l="79821"/>
          <a:stretch/>
        </p:blipFill>
        <p:spPr>
          <a:xfrm>
            <a:off x="10808668" y="2070564"/>
            <a:ext cx="1180134" cy="866775"/>
          </a:xfrm>
          <a:prstGeom prst="rect">
            <a:avLst/>
          </a:prstGeom>
        </p:spPr>
      </p:pic>
      <p:sp>
        <p:nvSpPr>
          <p:cNvPr id="12" name="제목 2">
            <a:extLst>
              <a:ext uri="{FF2B5EF4-FFF2-40B4-BE49-F238E27FC236}">
                <a16:creationId xmlns:a16="http://schemas.microsoft.com/office/drawing/2014/main" id="{1E66F6BB-0EDC-97D5-59F8-75337CBAE700}"/>
              </a:ext>
            </a:extLst>
          </p:cNvPr>
          <p:cNvSpPr>
            <a:spLocks noGrp="1"/>
          </p:cNvSpPr>
          <p:nvPr>
            <p:ph type="title"/>
          </p:nvPr>
        </p:nvSpPr>
        <p:spPr>
          <a:xfrm>
            <a:off x="838200" y="365125"/>
            <a:ext cx="10515600" cy="584959"/>
          </a:xfrm>
        </p:spPr>
        <p:txBody>
          <a:bodyPr>
            <a:normAutofit fontScale="90000"/>
          </a:bodyPr>
          <a:lstStyle/>
          <a:p>
            <a:r>
              <a:rPr lang="en-US" altLang="ko-KR" dirty="0"/>
              <a:t>Training</a:t>
            </a:r>
            <a:endParaRPr lang="ko-KR" altLang="en-US" dirty="0"/>
          </a:p>
        </p:txBody>
      </p:sp>
      <p:pic>
        <p:nvPicPr>
          <p:cNvPr id="17" name="그림 16">
            <a:extLst>
              <a:ext uri="{FF2B5EF4-FFF2-40B4-BE49-F238E27FC236}">
                <a16:creationId xmlns:a16="http://schemas.microsoft.com/office/drawing/2014/main" id="{B3169243-0AA5-E399-DBFF-D1CB8539E773}"/>
              </a:ext>
            </a:extLst>
          </p:cNvPr>
          <p:cNvPicPr>
            <a:picLocks noChangeAspect="1"/>
          </p:cNvPicPr>
          <p:nvPr/>
        </p:nvPicPr>
        <p:blipFill rotWithShape="1">
          <a:blip r:embed="rId3"/>
          <a:srcRect t="12574" b="82619"/>
          <a:stretch/>
        </p:blipFill>
        <p:spPr>
          <a:xfrm>
            <a:off x="2408728" y="1322451"/>
            <a:ext cx="7374544" cy="261258"/>
          </a:xfrm>
          <a:prstGeom prst="rect">
            <a:avLst/>
          </a:prstGeom>
        </p:spPr>
      </p:pic>
      <p:pic>
        <p:nvPicPr>
          <p:cNvPr id="22" name="그림 21">
            <a:extLst>
              <a:ext uri="{FF2B5EF4-FFF2-40B4-BE49-F238E27FC236}">
                <a16:creationId xmlns:a16="http://schemas.microsoft.com/office/drawing/2014/main" id="{66614922-BFA2-0750-0B67-6D1BF8E8386C}"/>
              </a:ext>
            </a:extLst>
          </p:cNvPr>
          <p:cNvPicPr>
            <a:picLocks noChangeAspect="1"/>
          </p:cNvPicPr>
          <p:nvPr/>
        </p:nvPicPr>
        <p:blipFill rotWithShape="1">
          <a:blip r:embed="rId2"/>
          <a:srcRect r="32608"/>
          <a:stretch/>
        </p:blipFill>
        <p:spPr>
          <a:xfrm>
            <a:off x="6665587" y="2110683"/>
            <a:ext cx="3941325" cy="866775"/>
          </a:xfrm>
          <a:prstGeom prst="rect">
            <a:avLst/>
          </a:prstGeom>
        </p:spPr>
      </p:pic>
      <p:sp>
        <p:nvSpPr>
          <p:cNvPr id="24" name="TextBox 23">
            <a:extLst>
              <a:ext uri="{FF2B5EF4-FFF2-40B4-BE49-F238E27FC236}">
                <a16:creationId xmlns:a16="http://schemas.microsoft.com/office/drawing/2014/main" id="{824F0BFB-B529-7159-793B-6ED9450854C0}"/>
              </a:ext>
            </a:extLst>
          </p:cNvPr>
          <p:cNvSpPr txBox="1"/>
          <p:nvPr/>
        </p:nvSpPr>
        <p:spPr>
          <a:xfrm>
            <a:off x="2860659" y="1629287"/>
            <a:ext cx="9318171" cy="369332"/>
          </a:xfrm>
          <a:prstGeom prst="rect">
            <a:avLst/>
          </a:prstGeom>
          <a:noFill/>
        </p:spPr>
        <p:txBody>
          <a:bodyPr wrap="square">
            <a:spAutoFit/>
          </a:bodyPr>
          <a:lstStyle/>
          <a:p>
            <a:r>
              <a:rPr lang="en-US" altLang="ko-KR" b="0" i="0" dirty="0">
                <a:solidFill>
                  <a:schemeClr val="tx2">
                    <a:lumMod val="50000"/>
                    <a:lumOff val="50000"/>
                  </a:schemeClr>
                </a:solidFill>
                <a:effectLst/>
              </a:rPr>
              <a:t>torch.gather(input, dim, index, …) → gathers values along an axis specified by dim.</a:t>
            </a:r>
          </a:p>
        </p:txBody>
      </p:sp>
      <p:pic>
        <p:nvPicPr>
          <p:cNvPr id="26" name="그림 25">
            <a:extLst>
              <a:ext uri="{FF2B5EF4-FFF2-40B4-BE49-F238E27FC236}">
                <a16:creationId xmlns:a16="http://schemas.microsoft.com/office/drawing/2014/main" id="{52623322-0CAB-69D7-BF82-73CF043E476E}"/>
              </a:ext>
            </a:extLst>
          </p:cNvPr>
          <p:cNvPicPr>
            <a:picLocks noChangeAspect="1"/>
          </p:cNvPicPr>
          <p:nvPr/>
        </p:nvPicPr>
        <p:blipFill rotWithShape="1">
          <a:blip r:embed="rId3"/>
          <a:srcRect t="41969"/>
          <a:stretch/>
        </p:blipFill>
        <p:spPr>
          <a:xfrm>
            <a:off x="2408728" y="3275432"/>
            <a:ext cx="7374544" cy="3153670"/>
          </a:xfrm>
          <a:prstGeom prst="rect">
            <a:avLst/>
          </a:prstGeom>
        </p:spPr>
      </p:pic>
      <p:sp>
        <p:nvSpPr>
          <p:cNvPr id="27" name="TextBox 26">
            <a:extLst>
              <a:ext uri="{FF2B5EF4-FFF2-40B4-BE49-F238E27FC236}">
                <a16:creationId xmlns:a16="http://schemas.microsoft.com/office/drawing/2014/main" id="{D2520A0F-B76E-9A2E-4461-74B05057B942}"/>
              </a:ext>
            </a:extLst>
          </p:cNvPr>
          <p:cNvSpPr txBox="1"/>
          <p:nvPr/>
        </p:nvSpPr>
        <p:spPr>
          <a:xfrm>
            <a:off x="9956511" y="3226559"/>
            <a:ext cx="1988747" cy="646331"/>
          </a:xfrm>
          <a:prstGeom prst="rect">
            <a:avLst/>
          </a:prstGeom>
          <a:noFill/>
        </p:spPr>
        <p:txBody>
          <a:bodyPr wrap="square">
            <a:spAutoFit/>
          </a:bodyPr>
          <a:lstStyle/>
          <a:p>
            <a:r>
              <a:rPr lang="en-US" altLang="ko-KR" dirty="0">
                <a:solidFill>
                  <a:schemeClr val="tx2">
                    <a:lumMod val="50000"/>
                    <a:lumOff val="50000"/>
                  </a:schemeClr>
                </a:solidFill>
              </a:rPr>
              <a:t>max(1)[0] selects the best return.</a:t>
            </a:r>
          </a:p>
        </p:txBody>
      </p:sp>
      <p:sp>
        <p:nvSpPr>
          <p:cNvPr id="31" name="TextBox 30">
            <a:extLst>
              <a:ext uri="{FF2B5EF4-FFF2-40B4-BE49-F238E27FC236}">
                <a16:creationId xmlns:a16="http://schemas.microsoft.com/office/drawing/2014/main" id="{BE6A22E2-D9A2-579F-6789-E0A318A2D8E5}"/>
              </a:ext>
            </a:extLst>
          </p:cNvPr>
          <p:cNvSpPr txBox="1"/>
          <p:nvPr/>
        </p:nvSpPr>
        <p:spPr>
          <a:xfrm>
            <a:off x="6699688" y="1867960"/>
            <a:ext cx="820057" cy="369332"/>
          </a:xfrm>
          <a:prstGeom prst="rect">
            <a:avLst/>
          </a:prstGeom>
          <a:noFill/>
        </p:spPr>
        <p:txBody>
          <a:bodyPr wrap="square">
            <a:spAutoFit/>
          </a:bodyPr>
          <a:lstStyle/>
          <a:p>
            <a:r>
              <a:rPr lang="en-US" altLang="ko-KR" b="0" i="0" dirty="0">
                <a:solidFill>
                  <a:schemeClr val="tx2">
                    <a:lumMod val="50000"/>
                    <a:lumOff val="50000"/>
                  </a:schemeClr>
                </a:solidFill>
                <a:effectLst/>
              </a:rPr>
              <a:t>e.g.,</a:t>
            </a:r>
            <a:endParaRPr lang="ko-KR" altLang="en-US" dirty="0"/>
          </a:p>
        </p:txBody>
      </p:sp>
      <p:cxnSp>
        <p:nvCxnSpPr>
          <p:cNvPr id="32" name="직선 연결선 31">
            <a:extLst>
              <a:ext uri="{FF2B5EF4-FFF2-40B4-BE49-F238E27FC236}">
                <a16:creationId xmlns:a16="http://schemas.microsoft.com/office/drawing/2014/main" id="{645220BB-15AB-73CD-EBC0-A0BAB07933A7}"/>
              </a:ext>
            </a:extLst>
          </p:cNvPr>
          <p:cNvCxnSpPr>
            <a:cxnSpLocks/>
          </p:cNvCxnSpPr>
          <p:nvPr/>
        </p:nvCxnSpPr>
        <p:spPr>
          <a:xfrm>
            <a:off x="4372041" y="1583709"/>
            <a:ext cx="39291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직선 연결선 33">
            <a:extLst>
              <a:ext uri="{FF2B5EF4-FFF2-40B4-BE49-F238E27FC236}">
                <a16:creationId xmlns:a16="http://schemas.microsoft.com/office/drawing/2014/main" id="{8F652068-529E-AAEF-3E8A-A79111BEFA24}"/>
              </a:ext>
            </a:extLst>
          </p:cNvPr>
          <p:cNvCxnSpPr>
            <a:cxnSpLocks/>
          </p:cNvCxnSpPr>
          <p:nvPr/>
        </p:nvCxnSpPr>
        <p:spPr>
          <a:xfrm>
            <a:off x="8169878" y="3714142"/>
            <a:ext cx="77919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6DB960D5-2885-8FE1-772F-DF97F04DCDED}"/>
              </a:ext>
            </a:extLst>
          </p:cNvPr>
          <p:cNvCxnSpPr>
            <a:cxnSpLocks/>
          </p:cNvCxnSpPr>
          <p:nvPr/>
        </p:nvCxnSpPr>
        <p:spPr>
          <a:xfrm>
            <a:off x="2408728" y="3714142"/>
            <a:ext cx="2682856"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CC867A0A-2052-C7B1-F49A-7B014C21AF55}"/>
              </a:ext>
            </a:extLst>
          </p:cNvPr>
          <p:cNvSpPr txBox="1"/>
          <p:nvPr/>
        </p:nvSpPr>
        <p:spPr>
          <a:xfrm>
            <a:off x="224168" y="2937339"/>
            <a:ext cx="2210544" cy="1477328"/>
          </a:xfrm>
          <a:prstGeom prst="rect">
            <a:avLst/>
          </a:prstGeom>
          <a:noFill/>
        </p:spPr>
        <p:txBody>
          <a:bodyPr wrap="square">
            <a:spAutoFit/>
          </a:bodyPr>
          <a:lstStyle/>
          <a:p>
            <a:r>
              <a:rPr lang="en-US" altLang="ko-KR" dirty="0">
                <a:solidFill>
                  <a:schemeClr val="tx2">
                    <a:lumMod val="50000"/>
                    <a:lumOff val="50000"/>
                  </a:schemeClr>
                </a:solidFill>
              </a:rPr>
              <a:t>Compute V(s_t+1) for all next states.</a:t>
            </a:r>
          </a:p>
          <a:p>
            <a:r>
              <a:rPr lang="en-US" altLang="ko-KR" dirty="0">
                <a:solidFill>
                  <a:schemeClr val="tx2">
                    <a:lumMod val="50000"/>
                    <a:lumOff val="50000"/>
                  </a:schemeClr>
                </a:solidFill>
              </a:rPr>
              <a:t>(either the expected state value or 0)</a:t>
            </a:r>
          </a:p>
        </p:txBody>
      </p:sp>
      <p:sp>
        <p:nvSpPr>
          <p:cNvPr id="43" name="TextBox 42">
            <a:extLst>
              <a:ext uri="{FF2B5EF4-FFF2-40B4-BE49-F238E27FC236}">
                <a16:creationId xmlns:a16="http://schemas.microsoft.com/office/drawing/2014/main" id="{46E7E4B1-C35F-55F3-617A-B854831CC14A}"/>
              </a:ext>
            </a:extLst>
          </p:cNvPr>
          <p:cNvSpPr txBox="1"/>
          <p:nvPr/>
        </p:nvSpPr>
        <p:spPr>
          <a:xfrm>
            <a:off x="10606912" y="2368924"/>
            <a:ext cx="856975" cy="369332"/>
          </a:xfrm>
          <a:prstGeom prst="rect">
            <a:avLst/>
          </a:prstGeom>
          <a:noFill/>
        </p:spPr>
        <p:txBody>
          <a:bodyPr wrap="square">
            <a:spAutoFit/>
          </a:bodyPr>
          <a:lstStyle/>
          <a:p>
            <a:r>
              <a:rPr lang="en-US" altLang="ko-KR" b="0" i="0" dirty="0">
                <a:solidFill>
                  <a:schemeClr val="tx2">
                    <a:lumMod val="50000"/>
                    <a:lumOff val="50000"/>
                  </a:schemeClr>
                </a:solidFill>
                <a:effectLst/>
              </a:rPr>
              <a:t>→</a:t>
            </a:r>
            <a:endParaRPr lang="ko-KR" altLang="en-US" dirty="0"/>
          </a:p>
        </p:txBody>
      </p:sp>
      <p:pic>
        <p:nvPicPr>
          <p:cNvPr id="45" name="그림 44">
            <a:extLst>
              <a:ext uri="{FF2B5EF4-FFF2-40B4-BE49-F238E27FC236}">
                <a16:creationId xmlns:a16="http://schemas.microsoft.com/office/drawing/2014/main" id="{EDE826EC-75ED-36EF-C248-DBDAA4052DFD}"/>
              </a:ext>
            </a:extLst>
          </p:cNvPr>
          <p:cNvPicPr>
            <a:picLocks noChangeAspect="1"/>
          </p:cNvPicPr>
          <p:nvPr/>
        </p:nvPicPr>
        <p:blipFill>
          <a:blip r:embed="rId4"/>
          <a:stretch>
            <a:fillRect/>
          </a:stretch>
        </p:blipFill>
        <p:spPr>
          <a:xfrm>
            <a:off x="9197166" y="3857224"/>
            <a:ext cx="2571750" cy="371475"/>
          </a:xfrm>
          <a:prstGeom prst="rect">
            <a:avLst/>
          </a:prstGeom>
        </p:spPr>
      </p:pic>
      <p:cxnSp>
        <p:nvCxnSpPr>
          <p:cNvPr id="47" name="직선 화살표 연결선 46">
            <a:extLst>
              <a:ext uri="{FF2B5EF4-FFF2-40B4-BE49-F238E27FC236}">
                <a16:creationId xmlns:a16="http://schemas.microsoft.com/office/drawing/2014/main" id="{BD02104F-E99D-C7AF-6D88-786A4A2920FF}"/>
              </a:ext>
            </a:extLst>
          </p:cNvPr>
          <p:cNvCxnSpPr/>
          <p:nvPr/>
        </p:nvCxnSpPr>
        <p:spPr>
          <a:xfrm flipH="1">
            <a:off x="8676862" y="4029615"/>
            <a:ext cx="4354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8" name="그림 47">
            <a:extLst>
              <a:ext uri="{FF2B5EF4-FFF2-40B4-BE49-F238E27FC236}">
                <a16:creationId xmlns:a16="http://schemas.microsoft.com/office/drawing/2014/main" id="{1D3AA80A-9214-FBBC-2259-4B8F1FBE7422}"/>
              </a:ext>
            </a:extLst>
          </p:cNvPr>
          <p:cNvPicPr>
            <a:picLocks noChangeAspect="1"/>
          </p:cNvPicPr>
          <p:nvPr/>
        </p:nvPicPr>
        <p:blipFill rotWithShape="1">
          <a:blip r:embed="rId5"/>
          <a:srcRect l="329" r="-329" b="94584"/>
          <a:stretch/>
        </p:blipFill>
        <p:spPr>
          <a:xfrm>
            <a:off x="2022931" y="860687"/>
            <a:ext cx="8944157" cy="371474"/>
          </a:xfrm>
          <a:prstGeom prst="rect">
            <a:avLst/>
          </a:prstGeom>
        </p:spPr>
      </p:pic>
      <p:sp>
        <p:nvSpPr>
          <p:cNvPr id="19" name="TextBox 18">
            <a:extLst>
              <a:ext uri="{FF2B5EF4-FFF2-40B4-BE49-F238E27FC236}">
                <a16:creationId xmlns:a16="http://schemas.microsoft.com/office/drawing/2014/main" id="{E5DFBCB6-3B70-E603-56B1-383804A939A4}"/>
              </a:ext>
            </a:extLst>
          </p:cNvPr>
          <p:cNvSpPr txBox="1"/>
          <p:nvPr/>
        </p:nvSpPr>
        <p:spPr>
          <a:xfrm>
            <a:off x="6665587" y="478586"/>
            <a:ext cx="5279671" cy="646331"/>
          </a:xfrm>
          <a:prstGeom prst="rect">
            <a:avLst/>
          </a:prstGeom>
          <a:noFill/>
        </p:spPr>
        <p:txBody>
          <a:bodyPr wrap="square">
            <a:spAutoFit/>
          </a:bodyPr>
          <a:lstStyle/>
          <a:p>
            <a:r>
              <a:rPr lang="en-US" altLang="ko-KR" dirty="0">
                <a:solidFill>
                  <a:schemeClr val="tx2">
                    <a:lumMod val="50000"/>
                    <a:lumOff val="50000"/>
                  </a:schemeClr>
                </a:solidFill>
              </a:rPr>
              <a:t>Compute Q(</a:t>
            </a:r>
            <a:r>
              <a:rPr lang="en-US" altLang="ko-KR" dirty="0" err="1">
                <a:solidFill>
                  <a:schemeClr val="tx2">
                    <a:lumMod val="50000"/>
                    <a:lumOff val="50000"/>
                  </a:schemeClr>
                </a:solidFill>
              </a:rPr>
              <a:t>s_t</a:t>
            </a:r>
            <a:r>
              <a:rPr lang="en-US" altLang="ko-KR" dirty="0">
                <a:solidFill>
                  <a:schemeClr val="tx2">
                    <a:lumMod val="50000"/>
                    <a:lumOff val="50000"/>
                  </a:schemeClr>
                </a:solidFill>
              </a:rPr>
              <a:t>, a): the model computes Q(</a:t>
            </a:r>
            <a:r>
              <a:rPr lang="en-US" altLang="ko-KR" dirty="0" err="1">
                <a:solidFill>
                  <a:schemeClr val="tx2">
                    <a:lumMod val="50000"/>
                    <a:lumOff val="50000"/>
                  </a:schemeClr>
                </a:solidFill>
              </a:rPr>
              <a:t>s_t</a:t>
            </a:r>
            <a:r>
              <a:rPr lang="en-US" altLang="ko-KR" dirty="0">
                <a:solidFill>
                  <a:schemeClr val="tx2">
                    <a:lumMod val="50000"/>
                    <a:lumOff val="50000"/>
                  </a:schemeClr>
                </a:solidFill>
              </a:rPr>
              <a:t>),</a:t>
            </a:r>
          </a:p>
          <a:p>
            <a:r>
              <a:rPr lang="en-US" altLang="ko-KR" dirty="0">
                <a:solidFill>
                  <a:schemeClr val="tx2">
                    <a:lumMod val="50000"/>
                    <a:lumOff val="50000"/>
                  </a:schemeClr>
                </a:solidFill>
              </a:rPr>
              <a:t>then we select the columns of action taken</a:t>
            </a:r>
            <a:endParaRPr lang="ko-KR" altLang="en-US" dirty="0">
              <a:solidFill>
                <a:schemeClr val="tx2">
                  <a:lumMod val="50000"/>
                  <a:lumOff val="50000"/>
                </a:schemeClr>
              </a:solidFill>
            </a:endParaRPr>
          </a:p>
        </p:txBody>
      </p:sp>
    </p:spTree>
    <p:extLst>
      <p:ext uri="{BB962C8B-B14F-4D97-AF65-F5344CB8AC3E}">
        <p14:creationId xmlns:p14="http://schemas.microsoft.com/office/powerpoint/2010/main" val="3423713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30B020B-C4DC-BF42-4643-82B590A6E3DC}"/>
              </a:ext>
            </a:extLst>
          </p:cNvPr>
          <p:cNvPicPr>
            <a:picLocks noChangeAspect="1"/>
          </p:cNvPicPr>
          <p:nvPr/>
        </p:nvPicPr>
        <p:blipFill rotWithShape="1">
          <a:blip r:embed="rId2"/>
          <a:srcRect t="21032"/>
          <a:stretch/>
        </p:blipFill>
        <p:spPr>
          <a:xfrm>
            <a:off x="2265972" y="1097280"/>
            <a:ext cx="8068729" cy="5449424"/>
          </a:xfrm>
          <a:prstGeom prst="rect">
            <a:avLst/>
          </a:prstGeom>
        </p:spPr>
      </p:pic>
      <p:sp>
        <p:nvSpPr>
          <p:cNvPr id="2" name="제목 2">
            <a:extLst>
              <a:ext uri="{FF2B5EF4-FFF2-40B4-BE49-F238E27FC236}">
                <a16:creationId xmlns:a16="http://schemas.microsoft.com/office/drawing/2014/main" id="{0110CC51-DC5A-13A8-0303-9A8D6D2E3DB0}"/>
              </a:ext>
            </a:extLst>
          </p:cNvPr>
          <p:cNvSpPr>
            <a:spLocks noGrp="1"/>
          </p:cNvSpPr>
          <p:nvPr>
            <p:ph type="title"/>
          </p:nvPr>
        </p:nvSpPr>
        <p:spPr>
          <a:xfrm>
            <a:off x="838200" y="365125"/>
            <a:ext cx="10515600" cy="732155"/>
          </a:xfrm>
        </p:spPr>
        <p:txBody>
          <a:bodyPr>
            <a:normAutofit/>
          </a:bodyPr>
          <a:lstStyle/>
          <a:p>
            <a:r>
              <a:rPr lang="en-US" altLang="ko-KR" dirty="0"/>
              <a:t>Training loop</a:t>
            </a:r>
            <a:endParaRPr lang="ko-KR" altLang="en-US" dirty="0"/>
          </a:p>
        </p:txBody>
      </p:sp>
      <p:cxnSp>
        <p:nvCxnSpPr>
          <p:cNvPr id="3" name="직선 연결선 2">
            <a:extLst>
              <a:ext uri="{FF2B5EF4-FFF2-40B4-BE49-F238E27FC236}">
                <a16:creationId xmlns:a16="http://schemas.microsoft.com/office/drawing/2014/main" id="{9663FDB5-7889-3946-657A-F3725CBC5B9A}"/>
              </a:ext>
            </a:extLst>
          </p:cNvPr>
          <p:cNvCxnSpPr>
            <a:cxnSpLocks/>
          </p:cNvCxnSpPr>
          <p:nvPr/>
        </p:nvCxnSpPr>
        <p:spPr>
          <a:xfrm flipH="1">
            <a:off x="4033917" y="3170448"/>
            <a:ext cx="41064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직선 연결선 5">
            <a:extLst>
              <a:ext uri="{FF2B5EF4-FFF2-40B4-BE49-F238E27FC236}">
                <a16:creationId xmlns:a16="http://schemas.microsoft.com/office/drawing/2014/main" id="{18AD9F8A-F430-CEC2-F4A4-DA836756A5C2}"/>
              </a:ext>
            </a:extLst>
          </p:cNvPr>
          <p:cNvCxnSpPr>
            <a:cxnSpLocks/>
          </p:cNvCxnSpPr>
          <p:nvPr/>
        </p:nvCxnSpPr>
        <p:spPr>
          <a:xfrm flipH="1">
            <a:off x="2743200" y="1987534"/>
            <a:ext cx="194491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직선 연결선 10">
            <a:extLst>
              <a:ext uri="{FF2B5EF4-FFF2-40B4-BE49-F238E27FC236}">
                <a16:creationId xmlns:a16="http://schemas.microsoft.com/office/drawing/2014/main" id="{A59F205F-5A6A-4682-656B-5DA12792FC44}"/>
              </a:ext>
            </a:extLst>
          </p:cNvPr>
          <p:cNvCxnSpPr>
            <a:cxnSpLocks/>
          </p:cNvCxnSpPr>
          <p:nvPr/>
        </p:nvCxnSpPr>
        <p:spPr>
          <a:xfrm flipH="1">
            <a:off x="4033917" y="3640907"/>
            <a:ext cx="41064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58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D4CF586-5331-756A-D02A-A8404DEB11A7}"/>
              </a:ext>
            </a:extLst>
          </p:cNvPr>
          <p:cNvPicPr>
            <a:picLocks noChangeAspect="1"/>
          </p:cNvPicPr>
          <p:nvPr/>
        </p:nvPicPr>
        <p:blipFill rotWithShape="1">
          <a:blip r:embed="rId2"/>
          <a:srcRect t="2914" b="94259"/>
          <a:stretch/>
        </p:blipFill>
        <p:spPr>
          <a:xfrm>
            <a:off x="2177464" y="742824"/>
            <a:ext cx="9488554" cy="198666"/>
          </a:xfrm>
          <a:prstGeom prst="rect">
            <a:avLst/>
          </a:prstGeom>
        </p:spPr>
      </p:pic>
      <p:pic>
        <p:nvPicPr>
          <p:cNvPr id="3" name="그림 2">
            <a:extLst>
              <a:ext uri="{FF2B5EF4-FFF2-40B4-BE49-F238E27FC236}">
                <a16:creationId xmlns:a16="http://schemas.microsoft.com/office/drawing/2014/main" id="{50D74514-04E0-9D1A-DA9C-9A7758E58925}"/>
              </a:ext>
            </a:extLst>
          </p:cNvPr>
          <p:cNvPicPr>
            <a:picLocks noChangeAspect="1"/>
          </p:cNvPicPr>
          <p:nvPr/>
        </p:nvPicPr>
        <p:blipFill rotWithShape="1">
          <a:blip r:embed="rId2"/>
          <a:srcRect t="82242" b="2134"/>
          <a:stretch/>
        </p:blipFill>
        <p:spPr>
          <a:xfrm>
            <a:off x="2177464" y="5644033"/>
            <a:ext cx="9488554" cy="1098096"/>
          </a:xfrm>
          <a:prstGeom prst="rect">
            <a:avLst/>
          </a:prstGeom>
        </p:spPr>
      </p:pic>
      <p:pic>
        <p:nvPicPr>
          <p:cNvPr id="4" name="그림 3">
            <a:extLst>
              <a:ext uri="{FF2B5EF4-FFF2-40B4-BE49-F238E27FC236}">
                <a16:creationId xmlns:a16="http://schemas.microsoft.com/office/drawing/2014/main" id="{2A188B45-3525-DE5A-069A-6EEEDD89560B}"/>
              </a:ext>
            </a:extLst>
          </p:cNvPr>
          <p:cNvPicPr>
            <a:picLocks noChangeAspect="1"/>
          </p:cNvPicPr>
          <p:nvPr/>
        </p:nvPicPr>
        <p:blipFill rotWithShape="1">
          <a:blip r:embed="rId3"/>
          <a:srcRect l="-2158" t="20337" r="3064" b="75016"/>
          <a:stretch/>
        </p:blipFill>
        <p:spPr>
          <a:xfrm>
            <a:off x="1850732" y="236877"/>
            <a:ext cx="7995628" cy="320676"/>
          </a:xfrm>
          <a:prstGeom prst="rect">
            <a:avLst/>
          </a:prstGeom>
        </p:spPr>
      </p:pic>
      <p:sp>
        <p:nvSpPr>
          <p:cNvPr id="6" name="TextBox 5">
            <a:extLst>
              <a:ext uri="{FF2B5EF4-FFF2-40B4-BE49-F238E27FC236}">
                <a16:creationId xmlns:a16="http://schemas.microsoft.com/office/drawing/2014/main" id="{E5987B28-6915-E9AB-EC59-97E6AE6F45C0}"/>
              </a:ext>
            </a:extLst>
          </p:cNvPr>
          <p:cNvSpPr txBox="1"/>
          <p:nvPr/>
        </p:nvSpPr>
        <p:spPr>
          <a:xfrm>
            <a:off x="2772229" y="481324"/>
            <a:ext cx="235962" cy="369332"/>
          </a:xfrm>
          <a:prstGeom prst="rect">
            <a:avLst/>
          </a:prstGeom>
          <a:noFill/>
        </p:spPr>
        <p:txBody>
          <a:bodyPr wrap="none" rtlCol="0">
            <a:spAutoFit/>
          </a:bodyPr>
          <a:lstStyle/>
          <a:p>
            <a:r>
              <a:rPr lang="en-US" altLang="ko-KR" dirty="0"/>
              <a:t>:</a:t>
            </a:r>
            <a:endParaRPr lang="ko-KR" altLang="en-US" dirty="0"/>
          </a:p>
        </p:txBody>
      </p:sp>
      <p:pic>
        <p:nvPicPr>
          <p:cNvPr id="7" name="그림 6">
            <a:extLst>
              <a:ext uri="{FF2B5EF4-FFF2-40B4-BE49-F238E27FC236}">
                <a16:creationId xmlns:a16="http://schemas.microsoft.com/office/drawing/2014/main" id="{2D05C20A-ECEE-1C43-0400-022DAD14374B}"/>
              </a:ext>
            </a:extLst>
          </p:cNvPr>
          <p:cNvPicPr>
            <a:picLocks noChangeAspect="1"/>
          </p:cNvPicPr>
          <p:nvPr/>
        </p:nvPicPr>
        <p:blipFill rotWithShape="1">
          <a:blip r:embed="rId2"/>
          <a:srcRect t="11397" b="23412"/>
          <a:stretch/>
        </p:blipFill>
        <p:spPr>
          <a:xfrm>
            <a:off x="2177464" y="972723"/>
            <a:ext cx="9488554" cy="4581980"/>
          </a:xfrm>
          <a:prstGeom prst="rect">
            <a:avLst/>
          </a:prstGeom>
        </p:spPr>
      </p:pic>
      <p:cxnSp>
        <p:nvCxnSpPr>
          <p:cNvPr id="8" name="직선 연결선 7">
            <a:extLst>
              <a:ext uri="{FF2B5EF4-FFF2-40B4-BE49-F238E27FC236}">
                <a16:creationId xmlns:a16="http://schemas.microsoft.com/office/drawing/2014/main" id="{1BBD81B9-0162-11CB-DF43-28EF9BC99B7E}"/>
              </a:ext>
            </a:extLst>
          </p:cNvPr>
          <p:cNvCxnSpPr>
            <a:cxnSpLocks/>
          </p:cNvCxnSpPr>
          <p:nvPr/>
        </p:nvCxnSpPr>
        <p:spPr>
          <a:xfrm flipH="1">
            <a:off x="2597004" y="1196789"/>
            <a:ext cx="1510539"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0AC839-AF68-B66A-BF66-C769BA97370C}"/>
              </a:ext>
            </a:extLst>
          </p:cNvPr>
          <p:cNvSpPr txBox="1"/>
          <p:nvPr/>
        </p:nvSpPr>
        <p:spPr>
          <a:xfrm>
            <a:off x="5989558" y="972723"/>
            <a:ext cx="6096000"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function that performs a single step of the optimization</a:t>
            </a:r>
            <a:endParaRPr lang="ko-KR" altLang="en-US" dirty="0">
              <a:solidFill>
                <a:schemeClr val="tx2">
                  <a:lumMod val="50000"/>
                  <a:lumOff val="50000"/>
                </a:schemeClr>
              </a:solidFill>
            </a:endParaRPr>
          </a:p>
        </p:txBody>
      </p:sp>
      <p:sp>
        <p:nvSpPr>
          <p:cNvPr id="14" name="TextBox 13">
            <a:extLst>
              <a:ext uri="{FF2B5EF4-FFF2-40B4-BE49-F238E27FC236}">
                <a16:creationId xmlns:a16="http://schemas.microsoft.com/office/drawing/2014/main" id="{88640139-AD5B-FABA-1D96-D3F1F41D2C69}"/>
              </a:ext>
            </a:extLst>
          </p:cNvPr>
          <p:cNvSpPr txBox="1"/>
          <p:nvPr/>
        </p:nvSpPr>
        <p:spPr>
          <a:xfrm>
            <a:off x="7099901" y="5609611"/>
            <a:ext cx="2746459"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Update target network</a:t>
            </a:r>
            <a:endParaRPr lang="ko-KR" altLang="en-US" dirty="0">
              <a:solidFill>
                <a:schemeClr val="tx2">
                  <a:lumMod val="50000"/>
                  <a:lumOff val="50000"/>
                </a:schemeClr>
              </a:solidFill>
            </a:endParaRPr>
          </a:p>
        </p:txBody>
      </p:sp>
      <p:sp>
        <p:nvSpPr>
          <p:cNvPr id="15" name="TextBox 14">
            <a:extLst>
              <a:ext uri="{FF2B5EF4-FFF2-40B4-BE49-F238E27FC236}">
                <a16:creationId xmlns:a16="http://schemas.microsoft.com/office/drawing/2014/main" id="{53B2959B-F62C-3B35-C698-E9BD7CEA8794}"/>
              </a:ext>
            </a:extLst>
          </p:cNvPr>
          <p:cNvSpPr txBox="1"/>
          <p:nvPr/>
        </p:nvSpPr>
        <p:spPr>
          <a:xfrm>
            <a:off x="7099900" y="6042233"/>
            <a:ext cx="2746459" cy="369332"/>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Exit condition</a:t>
            </a:r>
            <a:endParaRPr lang="ko-KR" altLang="en-US" dirty="0">
              <a:solidFill>
                <a:schemeClr val="tx2">
                  <a:lumMod val="50000"/>
                  <a:lumOff val="50000"/>
                </a:schemeClr>
              </a:solidFill>
            </a:endParaRPr>
          </a:p>
        </p:txBody>
      </p:sp>
      <p:sp>
        <p:nvSpPr>
          <p:cNvPr id="16" name="TextBox 15">
            <a:extLst>
              <a:ext uri="{FF2B5EF4-FFF2-40B4-BE49-F238E27FC236}">
                <a16:creationId xmlns:a16="http://schemas.microsoft.com/office/drawing/2014/main" id="{922E4DBA-F726-82AE-E696-F69F846709E0}"/>
              </a:ext>
            </a:extLst>
          </p:cNvPr>
          <p:cNvSpPr txBox="1"/>
          <p:nvPr/>
        </p:nvSpPr>
        <p:spPr>
          <a:xfrm>
            <a:off x="8919559" y="2939046"/>
            <a:ext cx="3165999" cy="646331"/>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Store the best network parameters</a:t>
            </a:r>
            <a:endParaRPr lang="ko-KR" altLang="en-US" dirty="0">
              <a:solidFill>
                <a:schemeClr val="tx2">
                  <a:lumMod val="50000"/>
                  <a:lumOff val="50000"/>
                </a:schemeClr>
              </a:solidFill>
            </a:endParaRPr>
          </a:p>
        </p:txBody>
      </p:sp>
      <p:sp>
        <p:nvSpPr>
          <p:cNvPr id="17" name="TextBox 16">
            <a:extLst>
              <a:ext uri="{FF2B5EF4-FFF2-40B4-BE49-F238E27FC236}">
                <a16:creationId xmlns:a16="http://schemas.microsoft.com/office/drawing/2014/main" id="{D5092CEF-91BB-B55D-4886-2552E8AAB22D}"/>
              </a:ext>
            </a:extLst>
          </p:cNvPr>
          <p:cNvSpPr txBox="1"/>
          <p:nvPr/>
        </p:nvSpPr>
        <p:spPr>
          <a:xfrm>
            <a:off x="9652531" y="4953037"/>
            <a:ext cx="2433027" cy="646331"/>
          </a:xfrm>
          <a:prstGeom prst="rect">
            <a:avLst/>
          </a:prstGeom>
          <a:noFill/>
        </p:spPr>
        <p:txBody>
          <a:bodyPr wrap="square">
            <a:spAutoFit/>
          </a:bodyPr>
          <a:lstStyle/>
          <a:p>
            <a:r>
              <a:rPr lang="en-US" altLang="ko-KR" b="0" i="0" dirty="0">
                <a:solidFill>
                  <a:schemeClr val="tx2">
                    <a:lumMod val="50000"/>
                    <a:lumOff val="50000"/>
                  </a:schemeClr>
                </a:solidFill>
                <a:effectLst/>
                <a:highlight>
                  <a:srgbClr val="FFFFFF"/>
                </a:highlight>
              </a:rPr>
              <a:t>Store the score for tensorboard</a:t>
            </a:r>
            <a:endParaRPr lang="ko-KR" altLang="en-US" dirty="0">
              <a:solidFill>
                <a:schemeClr val="tx2">
                  <a:lumMod val="50000"/>
                  <a:lumOff val="50000"/>
                </a:schemeClr>
              </a:solidFill>
            </a:endParaRPr>
          </a:p>
        </p:txBody>
      </p:sp>
      <p:cxnSp>
        <p:nvCxnSpPr>
          <p:cNvPr id="18" name="직선 연결선 17">
            <a:extLst>
              <a:ext uri="{FF2B5EF4-FFF2-40B4-BE49-F238E27FC236}">
                <a16:creationId xmlns:a16="http://schemas.microsoft.com/office/drawing/2014/main" id="{82DE28FE-9184-FBD4-1C88-4FBE3810B619}"/>
              </a:ext>
            </a:extLst>
          </p:cNvPr>
          <p:cNvCxnSpPr>
            <a:cxnSpLocks/>
          </p:cNvCxnSpPr>
          <p:nvPr/>
        </p:nvCxnSpPr>
        <p:spPr>
          <a:xfrm flipH="1">
            <a:off x="3199347" y="3061875"/>
            <a:ext cx="151053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직선 연결선 18">
            <a:extLst>
              <a:ext uri="{FF2B5EF4-FFF2-40B4-BE49-F238E27FC236}">
                <a16:creationId xmlns:a16="http://schemas.microsoft.com/office/drawing/2014/main" id="{0FED7F33-6381-044F-D107-D2D1642CD26F}"/>
              </a:ext>
            </a:extLst>
          </p:cNvPr>
          <p:cNvCxnSpPr>
            <a:cxnSpLocks/>
          </p:cNvCxnSpPr>
          <p:nvPr/>
        </p:nvCxnSpPr>
        <p:spPr>
          <a:xfrm flipH="1">
            <a:off x="2814719" y="5362389"/>
            <a:ext cx="15831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직선 연결선 20">
            <a:extLst>
              <a:ext uri="{FF2B5EF4-FFF2-40B4-BE49-F238E27FC236}">
                <a16:creationId xmlns:a16="http://schemas.microsoft.com/office/drawing/2014/main" id="{304BF19A-E433-31F1-D02A-A344D55AD807}"/>
              </a:ext>
            </a:extLst>
          </p:cNvPr>
          <p:cNvCxnSpPr>
            <a:cxnSpLocks/>
          </p:cNvCxnSpPr>
          <p:nvPr/>
        </p:nvCxnSpPr>
        <p:spPr>
          <a:xfrm flipH="1">
            <a:off x="2524433" y="6284046"/>
            <a:ext cx="281682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직선 연결선 22">
            <a:extLst>
              <a:ext uri="{FF2B5EF4-FFF2-40B4-BE49-F238E27FC236}">
                <a16:creationId xmlns:a16="http://schemas.microsoft.com/office/drawing/2014/main" id="{2C872407-4F6B-AD30-AFF2-B1A084240364}"/>
              </a:ext>
            </a:extLst>
          </p:cNvPr>
          <p:cNvCxnSpPr>
            <a:cxnSpLocks/>
          </p:cNvCxnSpPr>
          <p:nvPr/>
        </p:nvCxnSpPr>
        <p:spPr>
          <a:xfrm flipH="1">
            <a:off x="2524433" y="6080541"/>
            <a:ext cx="447145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7919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9B10A7A-EF6C-B1A8-9A7B-D504DE6D74B1}"/>
              </a:ext>
            </a:extLst>
          </p:cNvPr>
          <p:cNvPicPr>
            <a:picLocks noChangeAspect="1"/>
          </p:cNvPicPr>
          <p:nvPr/>
        </p:nvPicPr>
        <p:blipFill>
          <a:blip r:embed="rId2"/>
          <a:stretch>
            <a:fillRect/>
          </a:stretch>
        </p:blipFill>
        <p:spPr>
          <a:xfrm>
            <a:off x="2073345" y="1139997"/>
            <a:ext cx="9784737" cy="5594006"/>
          </a:xfrm>
          <a:prstGeom prst="rect">
            <a:avLst/>
          </a:prstGeom>
        </p:spPr>
      </p:pic>
      <p:sp>
        <p:nvSpPr>
          <p:cNvPr id="3" name="제목 2">
            <a:extLst>
              <a:ext uri="{FF2B5EF4-FFF2-40B4-BE49-F238E27FC236}">
                <a16:creationId xmlns:a16="http://schemas.microsoft.com/office/drawing/2014/main" id="{983509EF-4B38-D868-ECEE-BA4CF7E3B515}"/>
              </a:ext>
            </a:extLst>
          </p:cNvPr>
          <p:cNvSpPr>
            <a:spLocks noGrp="1"/>
          </p:cNvSpPr>
          <p:nvPr>
            <p:ph type="title"/>
          </p:nvPr>
        </p:nvSpPr>
        <p:spPr>
          <a:xfrm>
            <a:off x="838200" y="365125"/>
            <a:ext cx="10515600" cy="320675"/>
          </a:xfrm>
        </p:spPr>
        <p:txBody>
          <a:bodyPr>
            <a:normAutofit fontScale="90000"/>
          </a:bodyPr>
          <a:lstStyle/>
          <a:p>
            <a:br>
              <a:rPr lang="en-US" altLang="ko-KR" dirty="0"/>
            </a:br>
            <a:r>
              <a:rPr lang="en-US" altLang="ko-KR" dirty="0"/>
              <a:t>evaluation</a:t>
            </a:r>
            <a:endParaRPr lang="ko-KR" altLang="en-US" dirty="0"/>
          </a:p>
        </p:txBody>
      </p:sp>
      <p:cxnSp>
        <p:nvCxnSpPr>
          <p:cNvPr id="2" name="직선 연결선 1">
            <a:extLst>
              <a:ext uri="{FF2B5EF4-FFF2-40B4-BE49-F238E27FC236}">
                <a16:creationId xmlns:a16="http://schemas.microsoft.com/office/drawing/2014/main" id="{447E8141-76C1-7D91-7A11-FCC112542912}"/>
              </a:ext>
            </a:extLst>
          </p:cNvPr>
          <p:cNvCxnSpPr>
            <a:cxnSpLocks/>
          </p:cNvCxnSpPr>
          <p:nvPr/>
        </p:nvCxnSpPr>
        <p:spPr>
          <a:xfrm flipH="1">
            <a:off x="2073345" y="1827855"/>
            <a:ext cx="22954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직선 연결선 5">
            <a:extLst>
              <a:ext uri="{FF2B5EF4-FFF2-40B4-BE49-F238E27FC236}">
                <a16:creationId xmlns:a16="http://schemas.microsoft.com/office/drawing/2014/main" id="{F46BB69F-FFD1-7FAF-EE03-A4F4F7A0544F}"/>
              </a:ext>
            </a:extLst>
          </p:cNvPr>
          <p:cNvCxnSpPr>
            <a:cxnSpLocks/>
          </p:cNvCxnSpPr>
          <p:nvPr/>
        </p:nvCxnSpPr>
        <p:spPr>
          <a:xfrm flipH="1">
            <a:off x="2073345" y="2546312"/>
            <a:ext cx="27744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직선 연결선 7">
            <a:extLst>
              <a:ext uri="{FF2B5EF4-FFF2-40B4-BE49-F238E27FC236}">
                <a16:creationId xmlns:a16="http://schemas.microsoft.com/office/drawing/2014/main" id="{2D1E7B9A-8C68-3850-7BA1-809C5CE5BB1C}"/>
              </a:ext>
            </a:extLst>
          </p:cNvPr>
          <p:cNvCxnSpPr>
            <a:cxnSpLocks/>
          </p:cNvCxnSpPr>
          <p:nvPr/>
        </p:nvCxnSpPr>
        <p:spPr>
          <a:xfrm flipH="1">
            <a:off x="3198202" y="2742255"/>
            <a:ext cx="44653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543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D2B4D1-4903-FC9B-9FD8-41ED664B8A96}"/>
              </a:ext>
            </a:extLst>
          </p:cNvPr>
          <p:cNvSpPr>
            <a:spLocks noGrp="1"/>
          </p:cNvSpPr>
          <p:nvPr>
            <p:ph type="title"/>
          </p:nvPr>
        </p:nvSpPr>
        <p:spPr/>
        <p:txBody>
          <a:bodyPr/>
          <a:lstStyle/>
          <a:p>
            <a:r>
              <a:rPr lang="en-US" altLang="ko-KR" dirty="0"/>
              <a:t>train</a:t>
            </a:r>
            <a:endParaRPr lang="ko-KR" altLang="en-US" dirty="0"/>
          </a:p>
        </p:txBody>
      </p:sp>
      <p:pic>
        <p:nvPicPr>
          <p:cNvPr id="8" name="그림 7">
            <a:extLst>
              <a:ext uri="{FF2B5EF4-FFF2-40B4-BE49-F238E27FC236}">
                <a16:creationId xmlns:a16="http://schemas.microsoft.com/office/drawing/2014/main" id="{6532D941-9191-9061-DE1C-E185660467B6}"/>
              </a:ext>
            </a:extLst>
          </p:cNvPr>
          <p:cNvPicPr>
            <a:picLocks noChangeAspect="1"/>
          </p:cNvPicPr>
          <p:nvPr/>
        </p:nvPicPr>
        <p:blipFill>
          <a:blip r:embed="rId2"/>
          <a:stretch>
            <a:fillRect/>
          </a:stretch>
        </p:blipFill>
        <p:spPr>
          <a:xfrm>
            <a:off x="2768698" y="1595438"/>
            <a:ext cx="3476365" cy="553058"/>
          </a:xfrm>
          <a:prstGeom prst="rect">
            <a:avLst/>
          </a:prstGeom>
        </p:spPr>
      </p:pic>
      <p:pic>
        <p:nvPicPr>
          <p:cNvPr id="10" name="그림 9">
            <a:extLst>
              <a:ext uri="{FF2B5EF4-FFF2-40B4-BE49-F238E27FC236}">
                <a16:creationId xmlns:a16="http://schemas.microsoft.com/office/drawing/2014/main" id="{D91F965A-CB0F-8436-0260-9D5A8CBBC7EB}"/>
              </a:ext>
            </a:extLst>
          </p:cNvPr>
          <p:cNvPicPr>
            <a:picLocks noChangeAspect="1"/>
          </p:cNvPicPr>
          <p:nvPr/>
        </p:nvPicPr>
        <p:blipFill>
          <a:blip r:embed="rId3"/>
          <a:stretch>
            <a:fillRect/>
          </a:stretch>
        </p:blipFill>
        <p:spPr>
          <a:xfrm>
            <a:off x="2768698" y="2479886"/>
            <a:ext cx="6426003" cy="3818731"/>
          </a:xfrm>
          <a:prstGeom prst="rect">
            <a:avLst/>
          </a:prstGeom>
        </p:spPr>
      </p:pic>
    </p:spTree>
    <p:extLst>
      <p:ext uri="{BB962C8B-B14F-4D97-AF65-F5344CB8AC3E}">
        <p14:creationId xmlns:p14="http://schemas.microsoft.com/office/powerpoint/2010/main" val="3704782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1EC905-6BFE-2D8B-AA88-950792A8980E}"/>
              </a:ext>
            </a:extLst>
          </p:cNvPr>
          <p:cNvSpPr>
            <a:spLocks noGrp="1"/>
          </p:cNvSpPr>
          <p:nvPr>
            <p:ph type="title"/>
          </p:nvPr>
        </p:nvSpPr>
        <p:spPr/>
        <p:txBody>
          <a:bodyPr/>
          <a:lstStyle/>
          <a:p>
            <a:r>
              <a:rPr lang="en-US" altLang="ko-KR" dirty="0"/>
              <a:t>evaluation</a:t>
            </a:r>
            <a:endParaRPr lang="ko-KR" altLang="en-US" dirty="0"/>
          </a:p>
        </p:txBody>
      </p:sp>
      <p:pic>
        <p:nvPicPr>
          <p:cNvPr id="5" name="그림 4">
            <a:extLst>
              <a:ext uri="{FF2B5EF4-FFF2-40B4-BE49-F238E27FC236}">
                <a16:creationId xmlns:a16="http://schemas.microsoft.com/office/drawing/2014/main" id="{09119496-B410-EC01-16C9-04F683882AB3}"/>
              </a:ext>
            </a:extLst>
          </p:cNvPr>
          <p:cNvPicPr>
            <a:picLocks noChangeAspect="1"/>
          </p:cNvPicPr>
          <p:nvPr/>
        </p:nvPicPr>
        <p:blipFill>
          <a:blip r:embed="rId2"/>
          <a:stretch>
            <a:fillRect/>
          </a:stretch>
        </p:blipFill>
        <p:spPr>
          <a:xfrm>
            <a:off x="2659606" y="1763553"/>
            <a:ext cx="3198919" cy="549593"/>
          </a:xfrm>
          <a:prstGeom prst="rect">
            <a:avLst/>
          </a:prstGeom>
        </p:spPr>
      </p:pic>
      <p:pic>
        <p:nvPicPr>
          <p:cNvPr id="7" name="그림 6">
            <a:extLst>
              <a:ext uri="{FF2B5EF4-FFF2-40B4-BE49-F238E27FC236}">
                <a16:creationId xmlns:a16="http://schemas.microsoft.com/office/drawing/2014/main" id="{84197C3D-DE2F-86D4-3A41-30D053098857}"/>
              </a:ext>
            </a:extLst>
          </p:cNvPr>
          <p:cNvPicPr>
            <a:picLocks noChangeAspect="1"/>
          </p:cNvPicPr>
          <p:nvPr/>
        </p:nvPicPr>
        <p:blipFill>
          <a:blip r:embed="rId3"/>
          <a:stretch>
            <a:fillRect/>
          </a:stretch>
        </p:blipFill>
        <p:spPr>
          <a:xfrm>
            <a:off x="2659606" y="2566695"/>
            <a:ext cx="6582728" cy="3899483"/>
          </a:xfrm>
          <a:prstGeom prst="rect">
            <a:avLst/>
          </a:prstGeom>
        </p:spPr>
      </p:pic>
    </p:spTree>
    <p:extLst>
      <p:ext uri="{BB962C8B-B14F-4D97-AF65-F5344CB8AC3E}">
        <p14:creationId xmlns:p14="http://schemas.microsoft.com/office/powerpoint/2010/main" val="2553524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B509D72-D9AC-B676-3B5B-FD394A7B9214}"/>
              </a:ext>
            </a:extLst>
          </p:cNvPr>
          <p:cNvPicPr>
            <a:picLocks noChangeAspect="1"/>
          </p:cNvPicPr>
          <p:nvPr/>
        </p:nvPicPr>
        <p:blipFill>
          <a:blip r:embed="rId2"/>
          <a:stretch>
            <a:fillRect/>
          </a:stretch>
        </p:blipFill>
        <p:spPr>
          <a:xfrm>
            <a:off x="1762893" y="43546"/>
            <a:ext cx="8666214" cy="6803700"/>
          </a:xfrm>
          <a:prstGeom prst="rect">
            <a:avLst/>
          </a:prstGeom>
        </p:spPr>
      </p:pic>
    </p:spTree>
    <p:extLst>
      <p:ext uri="{BB962C8B-B14F-4D97-AF65-F5344CB8AC3E}">
        <p14:creationId xmlns:p14="http://schemas.microsoft.com/office/powerpoint/2010/main" val="23913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EB5939-3753-2996-B8A3-F5353F8E05CE}"/>
              </a:ext>
            </a:extLst>
          </p:cNvPr>
          <p:cNvSpPr>
            <a:spLocks noGrp="1"/>
          </p:cNvSpPr>
          <p:nvPr>
            <p:ph type="title"/>
          </p:nvPr>
        </p:nvSpPr>
        <p:spPr/>
        <p:txBody>
          <a:bodyPr/>
          <a:lstStyle/>
          <a:p>
            <a:r>
              <a:rPr lang="en-US" altLang="ko-KR" dirty="0"/>
              <a:t>Pybullet</a:t>
            </a:r>
            <a:endParaRPr lang="ko-KR" altLang="en-US" dirty="0"/>
          </a:p>
        </p:txBody>
      </p:sp>
      <p:pic>
        <p:nvPicPr>
          <p:cNvPr id="11" name="그림 10">
            <a:extLst>
              <a:ext uri="{FF2B5EF4-FFF2-40B4-BE49-F238E27FC236}">
                <a16:creationId xmlns:a16="http://schemas.microsoft.com/office/drawing/2014/main" id="{133B2A1A-5BFE-5CCF-33F1-F74450DFE603}"/>
              </a:ext>
            </a:extLst>
          </p:cNvPr>
          <p:cNvPicPr>
            <a:picLocks noChangeAspect="1"/>
          </p:cNvPicPr>
          <p:nvPr/>
        </p:nvPicPr>
        <p:blipFill>
          <a:blip r:embed="rId2"/>
          <a:stretch>
            <a:fillRect/>
          </a:stretch>
        </p:blipFill>
        <p:spPr>
          <a:xfrm>
            <a:off x="3486775" y="4365854"/>
            <a:ext cx="2575843" cy="1973698"/>
          </a:xfrm>
          <a:prstGeom prst="rect">
            <a:avLst/>
          </a:prstGeom>
        </p:spPr>
      </p:pic>
      <p:pic>
        <p:nvPicPr>
          <p:cNvPr id="13" name="그림 12">
            <a:extLst>
              <a:ext uri="{FF2B5EF4-FFF2-40B4-BE49-F238E27FC236}">
                <a16:creationId xmlns:a16="http://schemas.microsoft.com/office/drawing/2014/main" id="{1BFEFF6F-863C-CC69-DF86-A1B8EE34402B}"/>
              </a:ext>
            </a:extLst>
          </p:cNvPr>
          <p:cNvPicPr>
            <a:picLocks noChangeAspect="1"/>
          </p:cNvPicPr>
          <p:nvPr/>
        </p:nvPicPr>
        <p:blipFill>
          <a:blip r:embed="rId3"/>
          <a:stretch>
            <a:fillRect/>
          </a:stretch>
        </p:blipFill>
        <p:spPr>
          <a:xfrm>
            <a:off x="6528833" y="4248770"/>
            <a:ext cx="2207866" cy="2090782"/>
          </a:xfrm>
          <a:prstGeom prst="rect">
            <a:avLst/>
          </a:prstGeom>
        </p:spPr>
      </p:pic>
      <p:pic>
        <p:nvPicPr>
          <p:cNvPr id="14" name="그림 13">
            <a:extLst>
              <a:ext uri="{FF2B5EF4-FFF2-40B4-BE49-F238E27FC236}">
                <a16:creationId xmlns:a16="http://schemas.microsoft.com/office/drawing/2014/main" id="{0AFE08F6-C265-0F04-C5D7-6248C07260B0}"/>
              </a:ext>
            </a:extLst>
          </p:cNvPr>
          <p:cNvPicPr>
            <a:picLocks noChangeAspect="1"/>
          </p:cNvPicPr>
          <p:nvPr/>
        </p:nvPicPr>
        <p:blipFill rotWithShape="1">
          <a:blip r:embed="rId4"/>
          <a:srcRect l="636" t="3342" r="74964" b="82368"/>
          <a:stretch/>
        </p:blipFill>
        <p:spPr>
          <a:xfrm>
            <a:off x="2509659" y="1775470"/>
            <a:ext cx="2510972" cy="365012"/>
          </a:xfrm>
          <a:prstGeom prst="rect">
            <a:avLst/>
          </a:prstGeom>
        </p:spPr>
      </p:pic>
      <p:pic>
        <p:nvPicPr>
          <p:cNvPr id="15" name="그림 14">
            <a:extLst>
              <a:ext uri="{FF2B5EF4-FFF2-40B4-BE49-F238E27FC236}">
                <a16:creationId xmlns:a16="http://schemas.microsoft.com/office/drawing/2014/main" id="{4F2DDAD2-DA11-564F-1D3E-C1DB65814B05}"/>
              </a:ext>
            </a:extLst>
          </p:cNvPr>
          <p:cNvPicPr>
            <a:picLocks noChangeAspect="1"/>
          </p:cNvPicPr>
          <p:nvPr/>
        </p:nvPicPr>
        <p:blipFill rotWithShape="1">
          <a:blip r:embed="rId4"/>
          <a:srcRect l="33780" t="3147" r="44923" b="82276"/>
          <a:stretch/>
        </p:blipFill>
        <p:spPr>
          <a:xfrm>
            <a:off x="5165731" y="1761484"/>
            <a:ext cx="2191657" cy="372382"/>
          </a:xfrm>
          <a:prstGeom prst="rect">
            <a:avLst/>
          </a:prstGeom>
        </p:spPr>
      </p:pic>
      <p:pic>
        <p:nvPicPr>
          <p:cNvPr id="16" name="그림 15">
            <a:extLst>
              <a:ext uri="{FF2B5EF4-FFF2-40B4-BE49-F238E27FC236}">
                <a16:creationId xmlns:a16="http://schemas.microsoft.com/office/drawing/2014/main" id="{FEAAF407-A1F1-F98C-A75B-FD50ED9EF86B}"/>
              </a:ext>
            </a:extLst>
          </p:cNvPr>
          <p:cNvPicPr>
            <a:picLocks noChangeAspect="1"/>
          </p:cNvPicPr>
          <p:nvPr/>
        </p:nvPicPr>
        <p:blipFill rotWithShape="1">
          <a:blip r:embed="rId4"/>
          <a:srcRect l="67049" t="4018" r="13867" b="82957"/>
          <a:stretch/>
        </p:blipFill>
        <p:spPr>
          <a:xfrm>
            <a:off x="7685993" y="1801129"/>
            <a:ext cx="1963964" cy="332737"/>
          </a:xfrm>
          <a:prstGeom prst="rect">
            <a:avLst/>
          </a:prstGeom>
        </p:spPr>
      </p:pic>
      <p:pic>
        <p:nvPicPr>
          <p:cNvPr id="17" name="그림 16">
            <a:extLst>
              <a:ext uri="{FF2B5EF4-FFF2-40B4-BE49-F238E27FC236}">
                <a16:creationId xmlns:a16="http://schemas.microsoft.com/office/drawing/2014/main" id="{A842F635-AE48-C3B5-8865-F98390B6F157}"/>
              </a:ext>
            </a:extLst>
          </p:cNvPr>
          <p:cNvPicPr>
            <a:picLocks noChangeAspect="1"/>
          </p:cNvPicPr>
          <p:nvPr/>
        </p:nvPicPr>
        <p:blipFill rotWithShape="1">
          <a:blip r:embed="rId4"/>
          <a:srcRect l="1092" t="22907" r="80747" b="8521"/>
          <a:stretch/>
        </p:blipFill>
        <p:spPr>
          <a:xfrm>
            <a:off x="2552262" y="2217450"/>
            <a:ext cx="1869025" cy="1751617"/>
          </a:xfrm>
          <a:prstGeom prst="rect">
            <a:avLst/>
          </a:prstGeom>
        </p:spPr>
      </p:pic>
      <p:pic>
        <p:nvPicPr>
          <p:cNvPr id="18" name="그림 17">
            <a:extLst>
              <a:ext uri="{FF2B5EF4-FFF2-40B4-BE49-F238E27FC236}">
                <a16:creationId xmlns:a16="http://schemas.microsoft.com/office/drawing/2014/main" id="{5B63B8D1-25B4-F5C7-67C8-B1F214493FE8}"/>
              </a:ext>
            </a:extLst>
          </p:cNvPr>
          <p:cNvPicPr>
            <a:picLocks noChangeAspect="1"/>
          </p:cNvPicPr>
          <p:nvPr/>
        </p:nvPicPr>
        <p:blipFill rotWithShape="1">
          <a:blip r:embed="rId4"/>
          <a:srcRect l="34008" t="24868" r="46669" b="7697"/>
          <a:stretch/>
        </p:blipFill>
        <p:spPr>
          <a:xfrm>
            <a:off x="5020631" y="2257689"/>
            <a:ext cx="1988458" cy="1722588"/>
          </a:xfrm>
          <a:prstGeom prst="rect">
            <a:avLst/>
          </a:prstGeom>
        </p:spPr>
      </p:pic>
      <p:pic>
        <p:nvPicPr>
          <p:cNvPr id="19" name="그림 18">
            <a:extLst>
              <a:ext uri="{FF2B5EF4-FFF2-40B4-BE49-F238E27FC236}">
                <a16:creationId xmlns:a16="http://schemas.microsoft.com/office/drawing/2014/main" id="{A1EBB7B3-3601-E97A-0ED7-775DD00DB899}"/>
              </a:ext>
            </a:extLst>
          </p:cNvPr>
          <p:cNvPicPr>
            <a:picLocks noChangeAspect="1"/>
          </p:cNvPicPr>
          <p:nvPr/>
        </p:nvPicPr>
        <p:blipFill rotWithShape="1">
          <a:blip r:embed="rId4"/>
          <a:srcRect l="67032" t="23435" r="12376" b="11966"/>
          <a:stretch/>
        </p:blipFill>
        <p:spPr>
          <a:xfrm>
            <a:off x="7608433" y="2217450"/>
            <a:ext cx="2119085" cy="1726393"/>
          </a:xfrm>
          <a:prstGeom prst="rect">
            <a:avLst/>
          </a:prstGeom>
        </p:spPr>
      </p:pic>
    </p:spTree>
    <p:extLst>
      <p:ext uri="{BB962C8B-B14F-4D97-AF65-F5344CB8AC3E}">
        <p14:creationId xmlns:p14="http://schemas.microsoft.com/office/powerpoint/2010/main" val="8291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53F7DE-A808-30F0-86F9-02CA04D8C5A7}"/>
              </a:ext>
            </a:extLst>
          </p:cNvPr>
          <p:cNvSpPr>
            <a:spLocks noGrp="1"/>
          </p:cNvSpPr>
          <p:nvPr>
            <p:ph type="title"/>
          </p:nvPr>
        </p:nvSpPr>
        <p:spPr/>
        <p:txBody>
          <a:bodyPr/>
          <a:lstStyle/>
          <a:p>
            <a:r>
              <a:rPr lang="en-US" altLang="ko-KR" dirty="0"/>
              <a:t>Pybullet</a:t>
            </a:r>
            <a:endParaRPr lang="ko-KR" altLang="en-US" dirty="0"/>
          </a:p>
        </p:txBody>
      </p:sp>
      <p:pic>
        <p:nvPicPr>
          <p:cNvPr id="5" name="그림 4">
            <a:extLst>
              <a:ext uri="{FF2B5EF4-FFF2-40B4-BE49-F238E27FC236}">
                <a16:creationId xmlns:a16="http://schemas.microsoft.com/office/drawing/2014/main" id="{7C5A6B68-7B82-49A1-3967-1CA70E1775A5}"/>
              </a:ext>
            </a:extLst>
          </p:cNvPr>
          <p:cNvPicPr>
            <a:picLocks noChangeAspect="1"/>
          </p:cNvPicPr>
          <p:nvPr/>
        </p:nvPicPr>
        <p:blipFill>
          <a:blip r:embed="rId2"/>
          <a:stretch>
            <a:fillRect/>
          </a:stretch>
        </p:blipFill>
        <p:spPr>
          <a:xfrm>
            <a:off x="2632683" y="1335900"/>
            <a:ext cx="2827841" cy="2349603"/>
          </a:xfrm>
          <a:prstGeom prst="rect">
            <a:avLst/>
          </a:prstGeom>
        </p:spPr>
      </p:pic>
      <p:pic>
        <p:nvPicPr>
          <p:cNvPr id="7" name="그림 6">
            <a:extLst>
              <a:ext uri="{FF2B5EF4-FFF2-40B4-BE49-F238E27FC236}">
                <a16:creationId xmlns:a16="http://schemas.microsoft.com/office/drawing/2014/main" id="{92AAC710-949B-FA08-ACD1-A9C2EBD7713D}"/>
              </a:ext>
            </a:extLst>
          </p:cNvPr>
          <p:cNvPicPr>
            <a:picLocks noChangeAspect="1"/>
          </p:cNvPicPr>
          <p:nvPr/>
        </p:nvPicPr>
        <p:blipFill>
          <a:blip r:embed="rId3"/>
          <a:stretch>
            <a:fillRect/>
          </a:stretch>
        </p:blipFill>
        <p:spPr>
          <a:xfrm>
            <a:off x="6096000" y="1335900"/>
            <a:ext cx="3056563" cy="2266432"/>
          </a:xfrm>
          <a:prstGeom prst="rect">
            <a:avLst/>
          </a:prstGeom>
        </p:spPr>
      </p:pic>
      <p:pic>
        <p:nvPicPr>
          <p:cNvPr id="9" name="그림 8">
            <a:extLst>
              <a:ext uri="{FF2B5EF4-FFF2-40B4-BE49-F238E27FC236}">
                <a16:creationId xmlns:a16="http://schemas.microsoft.com/office/drawing/2014/main" id="{C39F783E-AF8D-B2C5-A8EB-2785B8A600EC}"/>
              </a:ext>
            </a:extLst>
          </p:cNvPr>
          <p:cNvPicPr>
            <a:picLocks noChangeAspect="1"/>
          </p:cNvPicPr>
          <p:nvPr/>
        </p:nvPicPr>
        <p:blipFill>
          <a:blip r:embed="rId4"/>
          <a:stretch>
            <a:fillRect/>
          </a:stretch>
        </p:blipFill>
        <p:spPr>
          <a:xfrm>
            <a:off x="2632683" y="3813357"/>
            <a:ext cx="2599118" cy="2245638"/>
          </a:xfrm>
          <a:prstGeom prst="rect">
            <a:avLst/>
          </a:prstGeom>
        </p:spPr>
      </p:pic>
      <p:pic>
        <p:nvPicPr>
          <p:cNvPr id="11" name="그림 10">
            <a:extLst>
              <a:ext uri="{FF2B5EF4-FFF2-40B4-BE49-F238E27FC236}">
                <a16:creationId xmlns:a16="http://schemas.microsoft.com/office/drawing/2014/main" id="{FF115383-FB8C-FC44-4D2D-DD4F89CB48F4}"/>
              </a:ext>
            </a:extLst>
          </p:cNvPr>
          <p:cNvPicPr>
            <a:picLocks noChangeAspect="1"/>
          </p:cNvPicPr>
          <p:nvPr/>
        </p:nvPicPr>
        <p:blipFill rotWithShape="1">
          <a:blip r:embed="rId5"/>
          <a:srcRect l="4639"/>
          <a:stretch/>
        </p:blipFill>
        <p:spPr>
          <a:xfrm>
            <a:off x="6096000" y="3813357"/>
            <a:ext cx="2914770" cy="2391189"/>
          </a:xfrm>
          <a:prstGeom prst="rect">
            <a:avLst/>
          </a:prstGeom>
        </p:spPr>
      </p:pic>
    </p:spTree>
    <p:extLst>
      <p:ext uri="{BB962C8B-B14F-4D97-AF65-F5344CB8AC3E}">
        <p14:creationId xmlns:p14="http://schemas.microsoft.com/office/powerpoint/2010/main" val="318649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EAF5CA-145C-D525-5C12-1A6060ADF60A}"/>
              </a:ext>
            </a:extLst>
          </p:cNvPr>
          <p:cNvSpPr>
            <a:spLocks noGrp="1"/>
          </p:cNvSpPr>
          <p:nvPr>
            <p:ph type="title"/>
          </p:nvPr>
        </p:nvSpPr>
        <p:spPr/>
        <p:txBody>
          <a:bodyPr/>
          <a:lstStyle/>
          <a:p>
            <a:r>
              <a:rPr lang="en-US" altLang="ko-KR" dirty="0"/>
              <a:t>Pybullet</a:t>
            </a:r>
            <a:endParaRPr lang="ko-KR" altLang="en-US" dirty="0"/>
          </a:p>
        </p:txBody>
      </p:sp>
      <p:sp>
        <p:nvSpPr>
          <p:cNvPr id="3" name="내용 개체 틀 2">
            <a:extLst>
              <a:ext uri="{FF2B5EF4-FFF2-40B4-BE49-F238E27FC236}">
                <a16:creationId xmlns:a16="http://schemas.microsoft.com/office/drawing/2014/main" id="{A7FB1107-EFC9-A1A0-6CA3-E69C1DB76E1A}"/>
              </a:ext>
            </a:extLst>
          </p:cNvPr>
          <p:cNvSpPr>
            <a:spLocks noGrp="1"/>
          </p:cNvSpPr>
          <p:nvPr>
            <p:ph idx="1"/>
          </p:nvPr>
        </p:nvSpPr>
        <p:spPr/>
        <p:txBody>
          <a:bodyPr>
            <a:noAutofit/>
          </a:bodyPr>
          <a:lstStyle/>
          <a:p>
            <a:pPr rtl="0">
              <a:lnSpc>
                <a:spcPct val="100000"/>
              </a:lnSpc>
              <a:spcBef>
                <a:spcPts val="0"/>
              </a:spcBef>
              <a:spcAft>
                <a:spcPts val="0"/>
              </a:spcAft>
            </a:pPr>
            <a:r>
              <a:rPr lang="en-US" altLang="ko-KR" b="0" i="0" u="none" strike="noStrike" dirty="0">
                <a:solidFill>
                  <a:srgbClr val="000000"/>
                </a:solidFill>
                <a:effectLst/>
              </a:rPr>
              <a:t>A suite of RL Gym Environments are installed during "pip install pybullet“</a:t>
            </a:r>
          </a:p>
          <a:p>
            <a:pPr rtl="0">
              <a:lnSpc>
                <a:spcPct val="100000"/>
              </a:lnSpc>
              <a:spcBef>
                <a:spcPts val="0"/>
              </a:spcBef>
              <a:spcAft>
                <a:spcPts val="0"/>
              </a:spcAft>
            </a:pPr>
            <a:endParaRPr lang="en-US" altLang="ko-KR" b="0" i="0" u="none" strike="noStrike" dirty="0">
              <a:solidFill>
                <a:srgbClr val="000000"/>
              </a:solidFill>
              <a:effectLst/>
            </a:endParaRPr>
          </a:p>
          <a:p>
            <a:pPr>
              <a:lnSpc>
                <a:spcPct val="100000"/>
              </a:lnSpc>
              <a:spcBef>
                <a:spcPts val="0"/>
              </a:spcBef>
            </a:pPr>
            <a:r>
              <a:rPr lang="en-US" altLang="ko-KR" b="0" i="0" u="none" strike="noStrike" dirty="0">
                <a:solidFill>
                  <a:srgbClr val="000000"/>
                </a:solidFill>
                <a:effectLst/>
              </a:rPr>
              <a:t>This includes PyBullet versions of the OpenAI Gym environments such as ant, hopper, humanoid and walker. </a:t>
            </a:r>
          </a:p>
          <a:p>
            <a:pPr>
              <a:lnSpc>
                <a:spcPct val="100000"/>
              </a:lnSpc>
              <a:spcBef>
                <a:spcPts val="0"/>
              </a:spcBef>
            </a:pPr>
            <a:endParaRPr lang="en-US" altLang="ko-KR" b="0" i="0" u="none" strike="noStrike" dirty="0">
              <a:solidFill>
                <a:srgbClr val="000000"/>
              </a:solidFill>
              <a:effectLst/>
            </a:endParaRPr>
          </a:p>
          <a:p>
            <a:pPr>
              <a:lnSpc>
                <a:spcPct val="100000"/>
              </a:lnSpc>
              <a:spcBef>
                <a:spcPts val="0"/>
              </a:spcBef>
            </a:pPr>
            <a:r>
              <a:rPr lang="en-US" altLang="ko-KR" b="0" i="0" u="none" strike="noStrike" dirty="0">
                <a:solidFill>
                  <a:srgbClr val="000000"/>
                </a:solidFill>
                <a:effectLst/>
              </a:rPr>
              <a:t>There are also environments that apply in simulation as well as on real robots, such as the Ghost Robotics Minitaur quadruped, the MIT racecar and the KUKA robot arm grasping environments. </a:t>
            </a:r>
          </a:p>
          <a:p>
            <a:pPr lvl="1">
              <a:spcBef>
                <a:spcPts val="0"/>
              </a:spcBef>
            </a:pPr>
            <a:endParaRPr lang="en-US" altLang="ko-KR" b="0" dirty="0">
              <a:effectLst/>
            </a:endParaRPr>
          </a:p>
        </p:txBody>
      </p:sp>
    </p:spTree>
    <p:extLst>
      <p:ext uri="{BB962C8B-B14F-4D97-AF65-F5344CB8AC3E}">
        <p14:creationId xmlns:p14="http://schemas.microsoft.com/office/powerpoint/2010/main" val="162592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5CAE-8370-BA2F-5F29-51C7566CD07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C5E46CB-6A49-F33A-DFCD-79BF0AAD8B77}"/>
              </a:ext>
            </a:extLst>
          </p:cNvPr>
          <p:cNvSpPr>
            <a:spLocks noGrp="1"/>
          </p:cNvSpPr>
          <p:nvPr>
            <p:ph type="title"/>
          </p:nvPr>
        </p:nvSpPr>
        <p:spPr/>
        <p:txBody>
          <a:bodyPr/>
          <a:lstStyle/>
          <a:p>
            <a:r>
              <a:rPr lang="en-US" altLang="ko-KR" dirty="0"/>
              <a:t>Pybullet</a:t>
            </a:r>
            <a:endParaRPr lang="ko-KR" altLang="en-US" dirty="0"/>
          </a:p>
        </p:txBody>
      </p:sp>
      <p:sp>
        <p:nvSpPr>
          <p:cNvPr id="3" name="내용 개체 틀 2">
            <a:extLst>
              <a:ext uri="{FF2B5EF4-FFF2-40B4-BE49-F238E27FC236}">
                <a16:creationId xmlns:a16="http://schemas.microsoft.com/office/drawing/2014/main" id="{A9F6FF8B-5C3D-49A8-6BBE-D5ACF799FA61}"/>
              </a:ext>
            </a:extLst>
          </p:cNvPr>
          <p:cNvSpPr>
            <a:spLocks noGrp="1"/>
          </p:cNvSpPr>
          <p:nvPr>
            <p:ph idx="1"/>
          </p:nvPr>
        </p:nvSpPr>
        <p:spPr/>
        <p:txBody>
          <a:bodyPr>
            <a:noAutofit/>
          </a:bodyPr>
          <a:lstStyle/>
          <a:p>
            <a:pPr rtl="0">
              <a:spcBef>
                <a:spcPts val="0"/>
              </a:spcBef>
              <a:spcAft>
                <a:spcPts val="0"/>
              </a:spcAft>
            </a:pPr>
            <a:r>
              <a:rPr lang="en-US" altLang="ko-KR" b="0" i="0" u="none" strike="noStrike" dirty="0">
                <a:solidFill>
                  <a:srgbClr val="000000"/>
                </a:solidFill>
                <a:effectLst/>
              </a:rPr>
              <a:t>The source code of pybullet, pybullet_envs, pybullet_data and the examples are here:</a:t>
            </a:r>
          </a:p>
          <a:p>
            <a:pPr rtl="0">
              <a:spcBef>
                <a:spcPts val="0"/>
              </a:spcBef>
              <a:spcAft>
                <a:spcPts val="0"/>
              </a:spcAft>
            </a:pPr>
            <a:r>
              <a:rPr lang="en-US" altLang="ko-KR" b="0" i="0" u="none" strike="noStrike" dirty="0">
                <a:solidFill>
                  <a:srgbClr val="000000"/>
                </a:solidFill>
                <a:effectLst/>
              </a:rPr>
              <a:t> </a:t>
            </a:r>
            <a:r>
              <a:rPr lang="en-US" altLang="ko-KR" b="0" i="0" u="sng" strike="noStrike" dirty="0">
                <a:solidFill>
                  <a:srgbClr val="1155CC"/>
                </a:solidFill>
                <a:effectLst/>
                <a:latin typeface="Arial" panose="020B0604020202020204" pitchFamily="34" charset="0"/>
                <a:hlinkClick r:id="rId2"/>
              </a:rPr>
              <a:t>https://github.com/bulletphysics/bullet3/tree/master/examples/pybullet/gym</a:t>
            </a:r>
            <a:endParaRPr lang="en-US" altLang="ko-KR" b="0" i="0" u="sng" strike="noStrike" dirty="0">
              <a:solidFill>
                <a:srgbClr val="1155CC"/>
              </a:solidFill>
              <a:effectLst/>
              <a:latin typeface="Arial" panose="020B0604020202020204" pitchFamily="34" charset="0"/>
            </a:endParaRPr>
          </a:p>
          <a:p>
            <a:pPr rtl="0">
              <a:spcBef>
                <a:spcPts val="0"/>
              </a:spcBef>
              <a:spcAft>
                <a:spcPts val="0"/>
              </a:spcAft>
            </a:pPr>
            <a:endParaRPr lang="en-US" altLang="ko-KR" u="sng" dirty="0">
              <a:solidFill>
                <a:srgbClr val="1155CC"/>
              </a:solidFill>
              <a:latin typeface="Arial" panose="020B0604020202020204" pitchFamily="34" charset="0"/>
            </a:endParaRPr>
          </a:p>
          <a:p>
            <a:pPr rtl="0">
              <a:spcBef>
                <a:spcPts val="0"/>
              </a:spcBef>
              <a:spcAft>
                <a:spcPts val="0"/>
              </a:spcAft>
            </a:pPr>
            <a:r>
              <a:rPr lang="en-US" altLang="ko-KR" b="0" i="0" u="none" strike="noStrike" dirty="0">
                <a:solidFill>
                  <a:srgbClr val="000000"/>
                </a:solidFill>
                <a:effectLst/>
              </a:rPr>
              <a:t>You can train the environments with RL training algorithms such as DQN, PPO, TRPO and DDPG. </a:t>
            </a:r>
          </a:p>
          <a:p>
            <a:pPr rtl="0">
              <a:spcBef>
                <a:spcPts val="0"/>
              </a:spcBef>
              <a:spcAft>
                <a:spcPts val="0"/>
              </a:spcAft>
            </a:pPr>
            <a:endParaRPr lang="en-US" altLang="ko-KR" b="0" i="0" u="none" strike="noStrike" dirty="0">
              <a:solidFill>
                <a:srgbClr val="000000"/>
              </a:solidFill>
              <a:effectLst/>
            </a:endParaRPr>
          </a:p>
        </p:txBody>
      </p:sp>
    </p:spTree>
    <p:extLst>
      <p:ext uri="{BB962C8B-B14F-4D97-AF65-F5344CB8AC3E}">
        <p14:creationId xmlns:p14="http://schemas.microsoft.com/office/powerpoint/2010/main" val="363268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ECB99-BD70-7792-473B-D450AF1A9A9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1F96B29-A538-0C19-7AD9-F59A7D65D1DD}"/>
              </a:ext>
            </a:extLst>
          </p:cNvPr>
          <p:cNvSpPr>
            <a:spLocks noGrp="1"/>
          </p:cNvSpPr>
          <p:nvPr>
            <p:ph type="title"/>
          </p:nvPr>
        </p:nvSpPr>
        <p:spPr/>
        <p:txBody>
          <a:bodyPr/>
          <a:lstStyle/>
          <a:p>
            <a:r>
              <a:rPr lang="en-US" altLang="ko-KR" dirty="0"/>
              <a:t>Pybullet</a:t>
            </a:r>
            <a:endParaRPr lang="ko-KR" altLang="en-US" dirty="0"/>
          </a:p>
        </p:txBody>
      </p:sp>
      <p:sp>
        <p:nvSpPr>
          <p:cNvPr id="3" name="내용 개체 틀 2">
            <a:extLst>
              <a:ext uri="{FF2B5EF4-FFF2-40B4-BE49-F238E27FC236}">
                <a16:creationId xmlns:a16="http://schemas.microsoft.com/office/drawing/2014/main" id="{591D7352-164C-3A17-8C75-135DFEAAE866}"/>
              </a:ext>
            </a:extLst>
          </p:cNvPr>
          <p:cNvSpPr>
            <a:spLocks noGrp="1"/>
          </p:cNvSpPr>
          <p:nvPr>
            <p:ph idx="1"/>
          </p:nvPr>
        </p:nvSpPr>
        <p:spPr>
          <a:xfrm>
            <a:off x="838200" y="1825625"/>
            <a:ext cx="10835640" cy="4351338"/>
          </a:xfrm>
        </p:spPr>
        <p:txBody>
          <a:bodyPr>
            <a:noAutofit/>
          </a:bodyPr>
          <a:lstStyle/>
          <a:p>
            <a:pPr>
              <a:spcBef>
                <a:spcPts val="0"/>
              </a:spcBef>
            </a:pPr>
            <a:r>
              <a:rPr lang="en-US" altLang="ko-KR" b="0" i="0" u="none" strike="noStrike" dirty="0">
                <a:solidFill>
                  <a:srgbClr val="000000"/>
                </a:solidFill>
                <a:effectLst/>
              </a:rPr>
              <a:t>Several pre-trained examples are available, you can enjoy them like this:</a:t>
            </a:r>
          </a:p>
          <a:p>
            <a:pPr rtl="0">
              <a:spcBef>
                <a:spcPts val="0"/>
              </a:spcBef>
              <a:spcAft>
                <a:spcPts val="0"/>
              </a:spcAft>
            </a:pPr>
            <a:endParaRPr lang="en-US" altLang="ko-KR" b="0" i="0" u="none" strike="noStrike" dirty="0">
              <a:solidFill>
                <a:srgbClr val="000000"/>
              </a:solidFill>
              <a:effectLst/>
            </a:endParaRPr>
          </a:p>
          <a:p>
            <a:pPr>
              <a:spcBef>
                <a:spcPts val="0"/>
              </a:spcBef>
            </a:pPr>
            <a:r>
              <a:rPr lang="en-US" altLang="ko-KR" b="0" i="0" u="none" strike="noStrike" dirty="0">
                <a:solidFill>
                  <a:srgbClr val="000000"/>
                </a:solidFill>
                <a:effectLst/>
              </a:rPr>
              <a:t>pip install gym, pybullet, tensorflow, torch</a:t>
            </a:r>
          </a:p>
          <a:p>
            <a:pPr>
              <a:spcBef>
                <a:spcPts val="0"/>
              </a:spcBef>
            </a:pPr>
            <a:endParaRPr lang="en-US" altLang="ko-KR" b="0" dirty="0">
              <a:effectLst/>
            </a:endParaRPr>
          </a:p>
          <a:p>
            <a:pPr>
              <a:spcBef>
                <a:spcPts val="0"/>
              </a:spcBef>
            </a:pPr>
            <a:r>
              <a:rPr lang="en-US" altLang="ko-KR" b="0" i="0" u="none" strike="noStrike" dirty="0">
                <a:solidFill>
                  <a:srgbClr val="000000"/>
                </a:solidFill>
                <a:effectLst/>
              </a:rPr>
              <a:t>python -m pybullet_envs.examples.kukaGymEnvTest </a:t>
            </a:r>
          </a:p>
          <a:p>
            <a:pPr>
              <a:spcBef>
                <a:spcPts val="0"/>
              </a:spcBef>
            </a:pPr>
            <a:endParaRPr lang="en-US" altLang="ko-KR" b="0" i="0" u="none" strike="noStrike" dirty="0">
              <a:solidFill>
                <a:srgbClr val="000000"/>
              </a:solidFill>
              <a:effectLst/>
            </a:endParaRPr>
          </a:p>
          <a:p>
            <a:pPr>
              <a:spcBef>
                <a:spcPts val="0"/>
              </a:spcBef>
            </a:pPr>
            <a:r>
              <a:rPr lang="en-US" altLang="ko-KR" b="0" i="0" u="none" strike="noStrike" dirty="0">
                <a:solidFill>
                  <a:srgbClr val="000000"/>
                </a:solidFill>
                <a:effectLst/>
              </a:rPr>
              <a:t>python -m pybullet_envs.examples.minitaur_gym_env_example</a:t>
            </a:r>
            <a:endParaRPr lang="ko-KR" altLang="en-US" dirty="0"/>
          </a:p>
        </p:txBody>
      </p:sp>
    </p:spTree>
    <p:extLst>
      <p:ext uri="{BB962C8B-B14F-4D97-AF65-F5344CB8AC3E}">
        <p14:creationId xmlns:p14="http://schemas.microsoft.com/office/powerpoint/2010/main" val="358379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C99A3-4183-5894-1589-BA1D603B511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8263D3F-8D70-E8E4-E4B7-41FD8363CB65}"/>
              </a:ext>
            </a:extLst>
          </p:cNvPr>
          <p:cNvSpPr>
            <a:spLocks noGrp="1"/>
          </p:cNvSpPr>
          <p:nvPr>
            <p:ph type="title"/>
          </p:nvPr>
        </p:nvSpPr>
        <p:spPr/>
        <p:txBody>
          <a:bodyPr/>
          <a:lstStyle/>
          <a:p>
            <a:r>
              <a:rPr lang="en-US" altLang="ko-KR" dirty="0"/>
              <a:t>Pybullet</a:t>
            </a:r>
            <a:endParaRPr lang="ko-KR" altLang="en-US" dirty="0"/>
          </a:p>
        </p:txBody>
      </p:sp>
      <p:sp>
        <p:nvSpPr>
          <p:cNvPr id="3" name="내용 개체 틀 2">
            <a:extLst>
              <a:ext uri="{FF2B5EF4-FFF2-40B4-BE49-F238E27FC236}">
                <a16:creationId xmlns:a16="http://schemas.microsoft.com/office/drawing/2014/main" id="{2E2582A3-113E-EF0A-FDBB-A30296160742}"/>
              </a:ext>
            </a:extLst>
          </p:cNvPr>
          <p:cNvSpPr>
            <a:spLocks noGrp="1"/>
          </p:cNvSpPr>
          <p:nvPr>
            <p:ph idx="1"/>
          </p:nvPr>
        </p:nvSpPr>
        <p:spPr/>
        <p:txBody>
          <a:bodyPr>
            <a:normAutofit/>
          </a:bodyPr>
          <a:lstStyle/>
          <a:p>
            <a:r>
              <a:rPr lang="en-US" altLang="ko-KR" dirty="0"/>
              <a:t>Windows Gym Package Install:</a:t>
            </a:r>
          </a:p>
          <a:p>
            <a:pPr lvl="1"/>
            <a:r>
              <a:rPr lang="en-US" altLang="ko-KR" dirty="0"/>
              <a:t>conda install -c conda-forge box2d-py</a:t>
            </a:r>
          </a:p>
          <a:p>
            <a:pPr lvl="1"/>
            <a:r>
              <a:rPr lang="en-US" altLang="ko-KR" dirty="0"/>
              <a:t>pip install gym==0.23.1</a:t>
            </a:r>
          </a:p>
          <a:p>
            <a:pPr lvl="1"/>
            <a:r>
              <a:rPr lang="en-US" altLang="ko-KR" b="1" dirty="0">
                <a:solidFill>
                  <a:schemeClr val="tx2">
                    <a:lumMod val="50000"/>
                    <a:lumOff val="50000"/>
                  </a:schemeClr>
                </a:solidFill>
              </a:rPr>
              <a:t>Pip install pybullet </a:t>
            </a:r>
          </a:p>
          <a:p>
            <a:pPr lvl="1"/>
            <a:r>
              <a:rPr lang="en-US" altLang="ko-KR" dirty="0"/>
              <a:t>Pip install </a:t>
            </a:r>
            <a:r>
              <a:rPr lang="en-US" altLang="ko-KR" dirty="0" err="1"/>
              <a:t>numpy</a:t>
            </a:r>
            <a:r>
              <a:rPr lang="en-US" altLang="ko-KR" dirty="0"/>
              <a:t>==1.23.1</a:t>
            </a:r>
          </a:p>
          <a:p>
            <a:pPr lvl="1">
              <a:lnSpc>
                <a:spcPct val="100000"/>
              </a:lnSpc>
            </a:pPr>
            <a:r>
              <a:rPr lang="en-US" altLang="ko-KR" dirty="0"/>
              <a:t>Pip</a:t>
            </a:r>
            <a:r>
              <a:rPr lang="ko-KR" altLang="en-US" dirty="0"/>
              <a:t> </a:t>
            </a:r>
            <a:r>
              <a:rPr lang="en-US" altLang="ko-KR" dirty="0"/>
              <a:t>install matplotlib</a:t>
            </a:r>
          </a:p>
        </p:txBody>
      </p:sp>
    </p:spTree>
    <p:extLst>
      <p:ext uri="{BB962C8B-B14F-4D97-AF65-F5344CB8AC3E}">
        <p14:creationId xmlns:p14="http://schemas.microsoft.com/office/powerpoint/2010/main" val="403796939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23641</TotalTime>
  <Words>1440</Words>
  <Application>Microsoft Office PowerPoint</Application>
  <PresentationFormat>와이드스크린</PresentationFormat>
  <Paragraphs>181</Paragraphs>
  <Slides>36</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36</vt:i4>
      </vt:variant>
    </vt:vector>
  </HeadingPairs>
  <TitlesOfParts>
    <vt:vector size="45" baseType="lpstr">
      <vt:lpstr>Arial Unicode MS</vt:lpstr>
      <vt:lpstr>FreightSans</vt:lpstr>
      <vt:lpstr>IBMPlexMono</vt:lpstr>
      <vt:lpstr>맑은 고딕</vt:lpstr>
      <vt:lpstr>Arial</vt:lpstr>
      <vt:lpstr>Cambria Math</vt:lpstr>
      <vt:lpstr>Courier New</vt:lpstr>
      <vt:lpstr>Roboto</vt:lpstr>
      <vt:lpstr>Office 테마</vt:lpstr>
      <vt:lpstr>9강. DQN활용 (Kuka RL)</vt:lpstr>
      <vt:lpstr>Pybullet</vt:lpstr>
      <vt:lpstr>Pybullet</vt:lpstr>
      <vt:lpstr>Pybullet</vt:lpstr>
      <vt:lpstr>Pybullet</vt:lpstr>
      <vt:lpstr>Pybullet</vt:lpstr>
      <vt:lpstr>Pybullet</vt:lpstr>
      <vt:lpstr>Pybullet</vt:lpstr>
      <vt:lpstr>Pybullet</vt:lpstr>
      <vt:lpstr>Kuka Robotic Arm</vt:lpstr>
      <vt:lpstr>Kuka Robotic Arm</vt:lpstr>
      <vt:lpstr>Kuka  Pybullet</vt:lpstr>
      <vt:lpstr>Q-network</vt:lpstr>
      <vt:lpstr>States</vt:lpstr>
      <vt:lpstr>Actions</vt:lpstr>
      <vt:lpstr>Actions</vt:lpstr>
      <vt:lpstr>Reward</vt:lpstr>
      <vt:lpstr>Setup Code Env.</vt:lpstr>
      <vt:lpstr>Env.</vt:lpstr>
      <vt:lpstr>Env.</vt:lpstr>
      <vt:lpstr>Preprocess</vt:lpstr>
      <vt:lpstr>Preprocess</vt:lpstr>
      <vt:lpstr>Replay buffer</vt:lpstr>
      <vt:lpstr>Q network</vt:lpstr>
      <vt:lpstr>Q network</vt:lpstr>
      <vt:lpstr>Q network</vt:lpstr>
      <vt:lpstr>Q network</vt:lpstr>
      <vt:lpstr>Q network</vt:lpstr>
      <vt:lpstr>Training</vt:lpstr>
      <vt:lpstr>Training</vt:lpstr>
      <vt:lpstr>Training loop</vt:lpstr>
      <vt:lpstr>PowerPoint 프레젠테이션</vt:lpstr>
      <vt:lpstr> evaluation</vt:lpstr>
      <vt:lpstr>train</vt:lpstr>
      <vt:lpstr>evaluation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12강.Kuka RL (using DQN)</dc:title>
  <dc:creator>박진</dc:creator>
  <cp:lastModifiedBy>박진</cp:lastModifiedBy>
  <cp:revision>33</cp:revision>
  <dcterms:created xsi:type="dcterms:W3CDTF">2024-03-06T07:49:17Z</dcterms:created>
  <dcterms:modified xsi:type="dcterms:W3CDTF">2024-05-14T05:15:09Z</dcterms:modified>
</cp:coreProperties>
</file>