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7" r:id="rId2"/>
    <p:sldId id="455" r:id="rId3"/>
    <p:sldId id="292" r:id="rId4"/>
    <p:sldId id="456" r:id="rId5"/>
    <p:sldId id="264" r:id="rId6"/>
    <p:sldId id="262" r:id="rId7"/>
    <p:sldId id="261" r:id="rId8"/>
    <p:sldId id="275" r:id="rId9"/>
    <p:sldId id="260" r:id="rId10"/>
    <p:sldId id="259" r:id="rId11"/>
    <p:sldId id="270" r:id="rId12"/>
    <p:sldId id="465" r:id="rId13"/>
    <p:sldId id="466" r:id="rId14"/>
    <p:sldId id="474" r:id="rId15"/>
    <p:sldId id="472" r:id="rId16"/>
    <p:sldId id="475" r:id="rId17"/>
    <p:sldId id="476" r:id="rId18"/>
    <p:sldId id="477" r:id="rId19"/>
    <p:sldId id="274" r:id="rId20"/>
    <p:sldId id="473" r:id="rId21"/>
    <p:sldId id="294" r:id="rId22"/>
    <p:sldId id="273" r:id="rId23"/>
    <p:sldId id="305" r:id="rId24"/>
    <p:sldId id="306" r:id="rId25"/>
    <p:sldId id="308" r:id="rId26"/>
    <p:sldId id="307" r:id="rId27"/>
    <p:sldId id="310" r:id="rId28"/>
    <p:sldId id="309" r:id="rId29"/>
    <p:sldId id="469" r:id="rId30"/>
    <p:sldId id="470" r:id="rId31"/>
    <p:sldId id="471" r:id="rId32"/>
    <p:sldId id="311" r:id="rId33"/>
    <p:sldId id="312" r:id="rId34"/>
    <p:sldId id="313" r:id="rId35"/>
    <p:sldId id="459" r:id="rId36"/>
    <p:sldId id="314" r:id="rId37"/>
    <p:sldId id="316" r:id="rId38"/>
    <p:sldId id="468" r:id="rId39"/>
    <p:sldId id="460" r:id="rId40"/>
    <p:sldId id="299" r:id="rId4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F986-A198-DC06-8CEF-3BC4D6A2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D6F08B-4180-16E3-F778-CE738F34F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4826-7857-9E44-AA31-8150B616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56938-C726-1ED1-3FAA-9AB2BFAB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785D9-7AB0-BE9B-DC20-5186F790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449DF-6F22-36D5-7B0E-7CC20E0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080D0-79D7-4743-DD6D-AF5B43E6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879EF-D57F-0FD0-4271-5F5FDAFB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4E2F5-5373-9F40-446B-52F9313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BCAE7-115F-45BE-0CA3-5C0C1F50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628869-172F-9CD3-2773-054936E79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8AC0F-1CD1-24B8-E275-3B3B731A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8E01A-B5E0-FF2B-0025-8E418DBA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8E608-FF5D-954D-B35D-D5FE3CDC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33064-1165-4B9C-8B93-DBF1A05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1E01-D504-3C7B-BFFD-79CFC57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998BF-6335-DF3E-C352-F102FC83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7DBB4-C346-6258-DE24-EAF97163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42CE7-3077-85B3-9874-F2C5F453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EB92C-FF7E-6FA4-8140-45F8D4A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B61E-2DAC-5FCB-163A-20BA8046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37837-3090-AB64-C6D4-F5A9937B7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E5DE7-7A98-C0D3-A3D7-71D11FA4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92D25-3C0F-6DD6-0553-430B8A7D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FA580-1C1B-DC53-6E94-866AE46A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6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52AB2-9021-AD87-2211-63D266A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6A264-C5B3-541B-32D5-5C722243A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D06D2-6702-622B-5D75-3104055D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EC86E-906E-8707-5D5F-EFC22628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20AF1-471F-94A9-A203-0AAE0685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514C4-D741-7544-051B-452A6F93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5F7FB-7C50-F8B7-0980-7B0CF346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0A5AC-269C-9D91-A210-D98605D1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A5A08-70E9-96F8-6782-43761E20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5E8243-74F6-B987-FB60-D0AC35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472E24-46DD-E80A-1ABE-43F8FC76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8106E6-238D-4BB6-6E4E-8E38ADB4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F4D7A5-0FA3-9535-6115-EE5B975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038E05-7CD9-3DCD-2A7C-F999458D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B2F2-66F7-1ACA-D877-7F9F972B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B0726D-64C1-016C-43D2-0C07074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9EBCF-81E8-7619-ACC3-8CC3CC1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8AFCD-176A-BC21-CC56-263D03D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89327F-D46C-6DD1-7DD5-B25F5994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14624C-8526-F691-C2B9-02C2F61F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8F74B-CFAC-4EC1-38BD-05F740F2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D426-589A-5F9B-EDA7-F09706CB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2904E-2888-02A0-89A7-33C496A1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B4958-B31B-BF2B-7683-E3B0B7436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3B0F1-21A1-0205-238D-DC453C8E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8318A-9500-2670-4D26-609B1203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B5175-2816-7CAA-6829-661CE41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3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133F0-46DF-D572-FA17-8FF71AC4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EEA4ED-2057-E0C2-19F6-70607D360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95F46-B9E4-6FC1-EB7F-5695CE97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0626-3644-2AEF-0E83-77DDBCFF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127D1-B870-6C9E-2C29-9F49D94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5B18B-442B-4509-F771-1D610EF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290B3-FDD9-3A0A-8D75-D2E8CA63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33748-B929-B59D-0854-9451D316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0178-72AB-369E-E67F-72C3B562B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110BF-DA24-40FC-9FA7-BDEB6F70557D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867BC-3355-01EB-E3C7-6EC4B745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58440-66F2-BFB7-82DD-0E7881F99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4E633-2389-4F56-90C4-1FE870A4C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4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in-nim/rl_lectur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BB56-63C1-D3C1-C2B1-E31CDF37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강</a:t>
            </a:r>
            <a:r>
              <a:rPr lang="en-US" altLang="ko-KR" dirty="0"/>
              <a:t>. Introduction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EC48BC-2340-8758-0875-A752B03F7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02B6E-58CE-BA9B-5D4E-D460380D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53AD4C-F8B3-B291-7101-67088F4A3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33" b="5285"/>
          <a:stretch/>
        </p:blipFill>
        <p:spPr>
          <a:xfrm>
            <a:off x="623235" y="1936374"/>
            <a:ext cx="10730565" cy="4556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B9CAB7-5302-4FFB-1F8D-20D463C7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6265" cy="1325563"/>
          </a:xfrm>
        </p:spPr>
        <p:txBody>
          <a:bodyPr/>
          <a:lstStyle/>
          <a:p>
            <a:r>
              <a:rPr lang="en-US" altLang="ko-KR" dirty="0"/>
              <a:t>Data-Driven AI vs. 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87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1A847-3BE2-7FCA-9D06-A8CE38F43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C372D5-D3D4-2BFD-7F28-3DB71297C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5"/>
          <a:stretch/>
        </p:blipFill>
        <p:spPr>
          <a:xfrm>
            <a:off x="721225" y="1908212"/>
            <a:ext cx="10632575" cy="48425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6AA886-11F2-5DC5-A7C1-0178E093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/>
          <a:lstStyle/>
          <a:p>
            <a:r>
              <a:rPr lang="en-US" altLang="ko-KR" dirty="0"/>
              <a:t>Data-Driven AI vs. RL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D8B03-E893-4B5C-2F3B-057F23C8FB09}"/>
              </a:ext>
            </a:extLst>
          </p:cNvPr>
          <p:cNvSpPr txBox="1"/>
          <p:nvPr/>
        </p:nvSpPr>
        <p:spPr>
          <a:xfrm>
            <a:off x="9011264" y="5442556"/>
            <a:ext cx="2593257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RL can discover new solutions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159456-3CFC-2033-BBD6-D727BDF06B7F}"/>
              </a:ext>
            </a:extLst>
          </p:cNvPr>
          <p:cNvSpPr/>
          <p:nvPr/>
        </p:nvSpPr>
        <p:spPr>
          <a:xfrm>
            <a:off x="8627807" y="4220746"/>
            <a:ext cx="1858297" cy="37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693D5-FB85-CBE4-C562-3E4104241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强化学习——强化学习概述_在强化学习的过程中什么表示随机-CSDN博客">
            <a:extLst>
              <a:ext uri="{FF2B5EF4-FFF2-40B4-BE49-F238E27FC236}">
                <a16:creationId xmlns:a16="http://schemas.microsoft.com/office/drawing/2014/main" id="{056302B0-6040-5152-5CD1-08C5D8DC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55" y="1690688"/>
            <a:ext cx="4873490" cy="48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EEAC5D-827D-6C8E-323A-4A75732362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RL Algorithms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9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03AF-377D-6840-E672-C971F5F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Algorithms Classification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6146" name="Picture 2" descr="MC러닝의 강화학습 연구소 :: OpenAI Spinning Up 번역] Part 2: 강화학습 알고리즘 종류">
            <a:extLst>
              <a:ext uri="{FF2B5EF4-FFF2-40B4-BE49-F238E27FC236}">
                <a16:creationId xmlns:a16="http://schemas.microsoft.com/office/drawing/2014/main" id="{A7D0F75A-D4B5-87CD-56BF-2D8A8F1F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23" y="1254131"/>
            <a:ext cx="10123177" cy="523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7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A9D4-A2FC-5BF0-C17D-56273C90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algorithms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C6A46-A49D-2A88-2F54-2B98C872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550"/>
            <a:ext cx="10424413" cy="50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078EB-FF60-749F-0BA5-230AE6CE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anatomy of RL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32766-3F68-779C-EA0C-8FE8D2EC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06" y="1863569"/>
            <a:ext cx="7119170" cy="47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8762-EF62-3987-7614-A409E6FF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Value-based algorithms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9567A-AA78-8865-CA46-645F08BC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17" y="1690688"/>
            <a:ext cx="9180642" cy="45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0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84D3-3B66-199F-2697-7EF1CE31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policy gradients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712BF-1C0D-553C-0775-075EC78E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50" y="1690688"/>
            <a:ext cx="9153862" cy="43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DD7-0640-1D0E-956E-EAA446C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Actor-critic: value functions + policy gradients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6329A-65D3-90B0-CFB9-49A4C1DA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1" y="1690688"/>
            <a:ext cx="8747928" cy="46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8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C1FC-89C0-DF40-3371-D539344B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51BE4B-E618-4578-3C47-F7BD6040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0"/>
          <a:stretch/>
        </p:blipFill>
        <p:spPr>
          <a:xfrm>
            <a:off x="838200" y="1983782"/>
            <a:ext cx="10112909" cy="42513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765C24-45BE-1129-61BE-DB1A5A79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8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C072E-F455-2C94-E5C1-04BEB26B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6567C-B7C4-016D-C2C2-432181F9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99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RL Overview</a:t>
            </a:r>
          </a:p>
          <a:p>
            <a:pPr lvl="1"/>
            <a:r>
              <a:rPr lang="en-US" altLang="ko-KR" dirty="0"/>
              <a:t>What is Reinforcement Learning ?</a:t>
            </a:r>
          </a:p>
          <a:p>
            <a:pPr lvl="1"/>
            <a:r>
              <a:rPr lang="en-US" altLang="ko-KR" dirty="0"/>
              <a:t>How RL is different from other machine learning ?</a:t>
            </a:r>
          </a:p>
          <a:p>
            <a:pPr marL="457200" lvl="1" indent="0">
              <a:buNone/>
            </a:pPr>
            <a:r>
              <a:rPr lang="en-US" altLang="ko-KR" dirty="0"/>
              <a:t>  (w.r.t why Reinforcement Learning ?)</a:t>
            </a:r>
          </a:p>
          <a:p>
            <a:pPr lvl="1"/>
            <a:r>
              <a:rPr lang="en-US" altLang="ko-KR" dirty="0"/>
              <a:t>What types of RL algorithms ?</a:t>
            </a:r>
          </a:p>
          <a:p>
            <a:r>
              <a:rPr lang="en-US" altLang="ko-KR" dirty="0"/>
              <a:t>Course Intro.</a:t>
            </a:r>
          </a:p>
          <a:p>
            <a:r>
              <a:rPr lang="en-US" altLang="ko-KR" dirty="0"/>
              <a:t>MDP (w/ Code example)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6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024B-61E2-2BCD-DF3D-A1F2C1F3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Reinforcement Learning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0FB1B-0900-2BC0-3AEF-2437FCC0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05" y="1568483"/>
            <a:ext cx="8873021" cy="47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9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1D0C4-9324-0D22-0C56-37E1E291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D380-10DE-8BDB-6EBB-E0149CC8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31906E-591F-BCDA-2660-CEAA8413F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7" t="29931" r="57480"/>
          <a:stretch/>
        </p:blipFill>
        <p:spPr>
          <a:xfrm>
            <a:off x="976395" y="2083113"/>
            <a:ext cx="2743200" cy="3486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81E16-C2C9-0626-225C-37ED66613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6" t="29931" b="37962"/>
          <a:stretch/>
        </p:blipFill>
        <p:spPr>
          <a:xfrm>
            <a:off x="4213545" y="1690688"/>
            <a:ext cx="3766740" cy="15975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CFDCE7-7CFA-68FE-F3DA-689D3B0B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30" y="3826281"/>
            <a:ext cx="3767655" cy="2042337"/>
          </a:xfrm>
          <a:prstGeom prst="rect">
            <a:avLst/>
          </a:prstGeom>
        </p:spPr>
      </p:pic>
      <p:pic>
        <p:nvPicPr>
          <p:cNvPr id="3074" name="Picture 2" descr="PyTorch とは？動作確認や機能、特徴などを解説| OSSサポートのOpenStandia™【NRI】">
            <a:extLst>
              <a:ext uri="{FF2B5EF4-FFF2-40B4-BE49-F238E27FC236}">
                <a16:creationId xmlns:a16="http://schemas.microsoft.com/office/drawing/2014/main" id="{5F1B7654-9B8A-97BE-F891-72E2EF4E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47" y="3528455"/>
            <a:ext cx="2978258" cy="5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5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C6C3-A4A3-9D28-9B78-E1B938D9F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99B87E-6B54-6A77-916D-BF2B94D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48" y="1489587"/>
            <a:ext cx="7655464" cy="512127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55C7FE8-397A-1D04-2414-F83FE17D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2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FE61C-AF83-AF6D-6BD6-319FF767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 (MDP)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0740F3-86B1-6EF4-509E-1D32619BA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4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B753BB-05EE-D432-1E87-4FD18AAD0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05"/>
          <a:stretch/>
        </p:blipFill>
        <p:spPr>
          <a:xfrm>
            <a:off x="1390686" y="4559297"/>
            <a:ext cx="2417457" cy="1757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03198-06E3-CD23-6B5D-32BC07F8B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56"/>
          <a:stretch/>
        </p:blipFill>
        <p:spPr>
          <a:xfrm>
            <a:off x="6272981" y="4500305"/>
            <a:ext cx="2300505" cy="19925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06D5F-3A30-6233-76C6-AF12EA930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1"/>
          <a:stretch/>
        </p:blipFill>
        <p:spPr>
          <a:xfrm>
            <a:off x="3808143" y="4441517"/>
            <a:ext cx="2344091" cy="19229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63B7EC-E61B-127D-33FF-A20E40D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Process(MDP)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359AC-82BC-69A5-6662-BFCDEE4D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Discrete-time stochastic control process</a:t>
            </a:r>
          </a:p>
          <a:p>
            <a:pPr lvl="1"/>
            <a:r>
              <a:rPr lang="en-US" altLang="ko-KR" dirty="0"/>
              <a:t>Time moves forward in finite intervals: t {1,2,3,4}</a:t>
            </a:r>
          </a:p>
          <a:p>
            <a:pPr lvl="1"/>
            <a:r>
              <a:rPr lang="en-US" altLang="ko-KR" dirty="0"/>
              <a:t>Future states depend only partially on the actions taken</a:t>
            </a:r>
          </a:p>
          <a:p>
            <a:pPr lvl="1"/>
            <a:r>
              <a:rPr lang="en-US" altLang="ko-KR" dirty="0"/>
              <a:t>It is based on decision making to reach the target state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Formalism to define a control task problem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E227B-FEE6-3BB6-91DA-C18875A342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474"/>
          <a:stretch/>
        </p:blipFill>
        <p:spPr>
          <a:xfrm>
            <a:off x="8481198" y="4626889"/>
            <a:ext cx="1518209" cy="16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5D487D-8A6A-86D6-75B3-1B7E2C545FB6}"/>
              </a:ext>
            </a:extLst>
          </p:cNvPr>
          <p:cNvSpPr/>
          <p:nvPr/>
        </p:nvSpPr>
        <p:spPr>
          <a:xfrm>
            <a:off x="4270226" y="1804504"/>
            <a:ext cx="3651547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Env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A1DE0-870E-B219-7A64-4F551E289C2E}"/>
              </a:ext>
            </a:extLst>
          </p:cNvPr>
          <p:cNvSpPr/>
          <p:nvPr/>
        </p:nvSpPr>
        <p:spPr>
          <a:xfrm>
            <a:off x="4652841" y="5306086"/>
            <a:ext cx="2566215" cy="1060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Agent</a:t>
            </a:r>
            <a:endParaRPr lang="ko-KR" altLang="en-US" sz="28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678447-3539-7C7F-E201-3ED631DDDDC6}"/>
              </a:ext>
            </a:extLst>
          </p:cNvPr>
          <p:cNvCxnSpPr>
            <a:cxnSpLocks/>
          </p:cNvCxnSpPr>
          <p:nvPr/>
        </p:nvCxnSpPr>
        <p:spPr>
          <a:xfrm flipV="1">
            <a:off x="5657354" y="3399984"/>
            <a:ext cx="0" cy="1657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D1D43B-5CA8-0050-3A43-DC29FD976C27}"/>
              </a:ext>
            </a:extLst>
          </p:cNvPr>
          <p:cNvCxnSpPr/>
          <p:nvPr/>
        </p:nvCxnSpPr>
        <p:spPr>
          <a:xfrm>
            <a:off x="6897419" y="3411514"/>
            <a:ext cx="0" cy="1696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B48CEB-56B4-DB1A-DEE4-372A897C70CE}"/>
              </a:ext>
            </a:extLst>
          </p:cNvPr>
          <p:cNvCxnSpPr/>
          <p:nvPr/>
        </p:nvCxnSpPr>
        <p:spPr>
          <a:xfrm>
            <a:off x="4906042" y="3432110"/>
            <a:ext cx="0" cy="1696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48EDE6-5273-B447-C782-2032400EB704}"/>
              </a:ext>
            </a:extLst>
          </p:cNvPr>
          <p:cNvSpPr txBox="1"/>
          <p:nvPr/>
        </p:nvSpPr>
        <p:spPr>
          <a:xfrm>
            <a:off x="5839741" y="4192250"/>
            <a:ext cx="45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A</a:t>
            </a:r>
            <a:r>
              <a:rPr lang="en-US" altLang="ko-KR" sz="2400" baseline="-25000" dirty="0">
                <a:solidFill>
                  <a:schemeClr val="accent2"/>
                </a:solidFill>
              </a:rPr>
              <a:t>t</a:t>
            </a:r>
            <a:endParaRPr lang="ko-KR" altLang="en-US" sz="2400" baseline="-25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B6A6B-352A-1626-3857-0BB5373BE9E3}"/>
              </a:ext>
            </a:extLst>
          </p:cNvPr>
          <p:cNvSpPr txBox="1"/>
          <p:nvPr/>
        </p:nvSpPr>
        <p:spPr>
          <a:xfrm>
            <a:off x="5049454" y="3948048"/>
            <a:ext cx="411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S</a:t>
            </a:r>
            <a:r>
              <a:rPr lang="en-US" altLang="ko-KR" sz="2400" baseline="-25000" dirty="0"/>
              <a:t>t</a:t>
            </a:r>
            <a:endParaRPr lang="ko-KR" altLang="en-US" sz="24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351C2-44F6-60A6-A302-C1B64F67F4F5}"/>
              </a:ext>
            </a:extLst>
          </p:cNvPr>
          <p:cNvSpPr txBox="1"/>
          <p:nvPr/>
        </p:nvSpPr>
        <p:spPr>
          <a:xfrm>
            <a:off x="6936848" y="3659381"/>
            <a:ext cx="669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R</a:t>
            </a:r>
            <a:r>
              <a:rPr lang="en-US" altLang="ko-KR" sz="2400" baseline="-25000" dirty="0"/>
              <a:t>t</a:t>
            </a:r>
          </a:p>
          <a:p>
            <a:r>
              <a:rPr lang="en-US" altLang="ko-KR" sz="2400" dirty="0"/>
              <a:t>S</a:t>
            </a:r>
            <a:r>
              <a:rPr lang="en-US" altLang="ko-KR" sz="2400" baseline="-25000" dirty="0"/>
              <a:t>t+1</a:t>
            </a:r>
            <a:endParaRPr lang="ko-KR" altLang="en-US" sz="2400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C80072-46E1-7E57-9E88-E35D2559EFA0}"/>
              </a:ext>
            </a:extLst>
          </p:cNvPr>
          <p:cNvSpPr txBox="1">
            <a:spLocks/>
          </p:cNvSpPr>
          <p:nvPr/>
        </p:nvSpPr>
        <p:spPr>
          <a:xfrm>
            <a:off x="837011" y="5353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Agent interaction with Env.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32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F2379-6BA0-DEA1-DFE6-27FE7943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(S,A,R,P)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02AB7-4276-F8BD-C530-F3DDEF35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 of possible 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states</a:t>
            </a:r>
            <a:r>
              <a:rPr lang="en-US" altLang="ko-KR" dirty="0"/>
              <a:t> of the task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of 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actions</a:t>
            </a:r>
            <a:r>
              <a:rPr lang="en-US" altLang="ko-KR" dirty="0"/>
              <a:t> that can be taken in each of the states</a:t>
            </a:r>
          </a:p>
          <a:p>
            <a:r>
              <a:rPr lang="en-US" altLang="ko-KR" dirty="0"/>
              <a:t>Set of 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rewards</a:t>
            </a:r>
            <a:r>
              <a:rPr lang="en-US" altLang="ko-KR" dirty="0"/>
              <a:t> for each (s, a) pair</a:t>
            </a:r>
          </a:p>
          <a:p>
            <a:r>
              <a:rPr lang="en-US" altLang="ko-KR" dirty="0"/>
              <a:t>Probabilities of passing from one state to another when taking each possible action (Transition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Probabilities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4D9C54-79A4-C65D-EA86-D28D8095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7"/>
          <a:stretch/>
        </p:blipFill>
        <p:spPr>
          <a:xfrm>
            <a:off x="6302851" y="2231741"/>
            <a:ext cx="1911728" cy="1671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481157-D9D4-25F3-C9F2-A42D1B176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02"/>
          <a:stretch/>
        </p:blipFill>
        <p:spPr>
          <a:xfrm>
            <a:off x="2973084" y="2330252"/>
            <a:ext cx="2514855" cy="16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6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EEA5-7B4B-A3D2-8ABB-982F36C4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Property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2C5B-02D9-BF99-CB33-8976DBBE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process has no memory: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next state depends only on the current state, not on the previous ones</a:t>
            </a:r>
          </a:p>
          <a:p>
            <a:r>
              <a:rPr lang="en-US" altLang="ko-KR" dirty="0"/>
              <a:t>If a process meets this property, it is known as Markov process (would it be valid in the real world 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3F467-0BF4-C873-6420-32296950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46" y="2618599"/>
            <a:ext cx="759017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7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2685-06BB-7534-E2FF-33122566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chain vs. MDP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77FEA7-CAFB-5571-FC70-E6F9C1CEE06A}"/>
              </a:ext>
            </a:extLst>
          </p:cNvPr>
          <p:cNvSpPr/>
          <p:nvPr/>
        </p:nvSpPr>
        <p:spPr>
          <a:xfrm>
            <a:off x="2595716" y="2389237"/>
            <a:ext cx="766916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52246-9754-082A-FF68-F44956959F87}"/>
              </a:ext>
            </a:extLst>
          </p:cNvPr>
          <p:cNvSpPr/>
          <p:nvPr/>
        </p:nvSpPr>
        <p:spPr>
          <a:xfrm>
            <a:off x="2651222" y="5314333"/>
            <a:ext cx="766916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2A53AC-0E23-E48F-83FD-FD86A8E101BE}"/>
              </a:ext>
            </a:extLst>
          </p:cNvPr>
          <p:cNvSpPr/>
          <p:nvPr/>
        </p:nvSpPr>
        <p:spPr>
          <a:xfrm>
            <a:off x="8323007" y="2389237"/>
            <a:ext cx="766916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12EA25-4817-2977-28CF-51AC218C4C70}"/>
              </a:ext>
            </a:extLst>
          </p:cNvPr>
          <p:cNvSpPr/>
          <p:nvPr/>
        </p:nvSpPr>
        <p:spPr>
          <a:xfrm>
            <a:off x="6882210" y="3350339"/>
            <a:ext cx="657083" cy="606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AC212C-11F6-6651-0A3E-1E414764EAF8}"/>
              </a:ext>
            </a:extLst>
          </p:cNvPr>
          <p:cNvSpPr/>
          <p:nvPr/>
        </p:nvSpPr>
        <p:spPr>
          <a:xfrm>
            <a:off x="8323007" y="5314333"/>
            <a:ext cx="766916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CA093E-4E3A-4CFB-63B2-A6996E6DA16F}"/>
              </a:ext>
            </a:extLst>
          </p:cNvPr>
          <p:cNvSpPr/>
          <p:nvPr/>
        </p:nvSpPr>
        <p:spPr>
          <a:xfrm>
            <a:off x="9910545" y="3350339"/>
            <a:ext cx="657083" cy="606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96FB67-8750-C8D6-35AE-DA9F7335DE63}"/>
              </a:ext>
            </a:extLst>
          </p:cNvPr>
          <p:cNvSpPr/>
          <p:nvPr/>
        </p:nvSpPr>
        <p:spPr>
          <a:xfrm>
            <a:off x="9207538" y="4476133"/>
            <a:ext cx="657083" cy="606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1FCB1CC-2AD5-78BD-BAE6-205CFC0C6023}"/>
              </a:ext>
            </a:extLst>
          </p:cNvPr>
          <p:cNvSpPr/>
          <p:nvPr/>
        </p:nvSpPr>
        <p:spPr>
          <a:xfrm>
            <a:off x="7481978" y="4476133"/>
            <a:ext cx="657083" cy="606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D118D6-C71D-D925-5613-412ED3BBF83F}"/>
              </a:ext>
            </a:extLst>
          </p:cNvPr>
          <p:cNvCxnSpPr>
            <a:endCxn id="5" idx="0"/>
          </p:cNvCxnSpPr>
          <p:nvPr/>
        </p:nvCxnSpPr>
        <p:spPr>
          <a:xfrm>
            <a:off x="3034680" y="3097160"/>
            <a:ext cx="0" cy="221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47134D5-24F4-9258-0EC5-E2DA31410E74}"/>
              </a:ext>
            </a:extLst>
          </p:cNvPr>
          <p:cNvSpPr/>
          <p:nvPr/>
        </p:nvSpPr>
        <p:spPr>
          <a:xfrm>
            <a:off x="2000191" y="2997608"/>
            <a:ext cx="682293" cy="2627851"/>
          </a:xfrm>
          <a:custGeom>
            <a:avLst/>
            <a:gdLst>
              <a:gd name="connsiteX0" fmla="*/ 647759 w 682293"/>
              <a:gd name="connsiteY0" fmla="*/ 2533650 h 2627851"/>
              <a:gd name="connsiteX1" fmla="*/ 609659 w 682293"/>
              <a:gd name="connsiteY1" fmla="*/ 2495550 h 2627851"/>
              <a:gd name="connsiteX2" fmla="*/ 59 w 682293"/>
              <a:gd name="connsiteY2" fmla="*/ 1257300 h 2627851"/>
              <a:gd name="connsiteX3" fmla="*/ 647759 w 682293"/>
              <a:gd name="connsiteY3" fmla="*/ 0 h 262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293" h="2627851">
                <a:moveTo>
                  <a:pt x="647759" y="2533650"/>
                </a:moveTo>
                <a:cubicBezTo>
                  <a:pt x="682684" y="2620962"/>
                  <a:pt x="717609" y="2708275"/>
                  <a:pt x="609659" y="2495550"/>
                </a:cubicBezTo>
                <a:cubicBezTo>
                  <a:pt x="501709" y="2282825"/>
                  <a:pt x="-6291" y="1673225"/>
                  <a:pt x="59" y="1257300"/>
                </a:cubicBezTo>
                <a:cubicBezTo>
                  <a:pt x="6409" y="841375"/>
                  <a:pt x="327084" y="420687"/>
                  <a:pt x="647759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10ECD92-4234-8F71-EB7A-E6C769FAA5B5}"/>
              </a:ext>
            </a:extLst>
          </p:cNvPr>
          <p:cNvSpPr/>
          <p:nvPr/>
        </p:nvSpPr>
        <p:spPr>
          <a:xfrm>
            <a:off x="2222619" y="2095311"/>
            <a:ext cx="778142" cy="551142"/>
          </a:xfrm>
          <a:custGeom>
            <a:avLst/>
            <a:gdLst>
              <a:gd name="connsiteX0" fmla="*/ 425331 w 778142"/>
              <a:gd name="connsiteY0" fmla="*/ 521297 h 551142"/>
              <a:gd name="connsiteX1" fmla="*/ 44331 w 778142"/>
              <a:gd name="connsiteY1" fmla="*/ 502247 h 551142"/>
              <a:gd name="connsiteX2" fmla="*/ 82431 w 778142"/>
              <a:gd name="connsiteY2" fmla="*/ 64097 h 551142"/>
              <a:gd name="connsiteX3" fmla="*/ 711081 w 778142"/>
              <a:gd name="connsiteY3" fmla="*/ 25997 h 551142"/>
              <a:gd name="connsiteX4" fmla="*/ 730131 w 778142"/>
              <a:gd name="connsiteY4" fmla="*/ 292697 h 55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142" h="551142">
                <a:moveTo>
                  <a:pt x="425331" y="521297"/>
                </a:moveTo>
                <a:cubicBezTo>
                  <a:pt x="263406" y="549872"/>
                  <a:pt x="101481" y="578447"/>
                  <a:pt x="44331" y="502247"/>
                </a:cubicBezTo>
                <a:cubicBezTo>
                  <a:pt x="-12819" y="426047"/>
                  <a:pt x="-28694" y="143472"/>
                  <a:pt x="82431" y="64097"/>
                </a:cubicBezTo>
                <a:cubicBezTo>
                  <a:pt x="193556" y="-15278"/>
                  <a:pt x="603131" y="-12103"/>
                  <a:pt x="711081" y="25997"/>
                </a:cubicBezTo>
                <a:cubicBezTo>
                  <a:pt x="819031" y="64097"/>
                  <a:pt x="774581" y="178397"/>
                  <a:pt x="730131" y="2926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DB9CB5B-880C-F683-48A2-6942C816F2DE}"/>
              </a:ext>
            </a:extLst>
          </p:cNvPr>
          <p:cNvSpPr/>
          <p:nvPr/>
        </p:nvSpPr>
        <p:spPr>
          <a:xfrm>
            <a:off x="7124700" y="2550495"/>
            <a:ext cx="1162050" cy="828113"/>
          </a:xfrm>
          <a:custGeom>
            <a:avLst/>
            <a:gdLst>
              <a:gd name="connsiteX0" fmla="*/ 0 w 1162050"/>
              <a:gd name="connsiteY0" fmla="*/ 828113 h 828113"/>
              <a:gd name="connsiteX1" fmla="*/ 228600 w 1162050"/>
              <a:gd name="connsiteY1" fmla="*/ 85163 h 828113"/>
              <a:gd name="connsiteX2" fmla="*/ 1162050 w 1162050"/>
              <a:gd name="connsiteY2" fmla="*/ 47063 h 82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828113">
                <a:moveTo>
                  <a:pt x="0" y="828113"/>
                </a:moveTo>
                <a:cubicBezTo>
                  <a:pt x="17462" y="521725"/>
                  <a:pt x="34925" y="215338"/>
                  <a:pt x="228600" y="85163"/>
                </a:cubicBezTo>
                <a:cubicBezTo>
                  <a:pt x="422275" y="-45012"/>
                  <a:pt x="792162" y="1025"/>
                  <a:pt x="1162050" y="47063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591F794-AE4A-D604-4F80-AE039662A478}"/>
              </a:ext>
            </a:extLst>
          </p:cNvPr>
          <p:cNvSpPr/>
          <p:nvPr/>
        </p:nvSpPr>
        <p:spPr>
          <a:xfrm>
            <a:off x="9201150" y="2522402"/>
            <a:ext cx="1162050" cy="856206"/>
          </a:xfrm>
          <a:custGeom>
            <a:avLst/>
            <a:gdLst>
              <a:gd name="connsiteX0" fmla="*/ 1162050 w 1162050"/>
              <a:gd name="connsiteY0" fmla="*/ 856206 h 856206"/>
              <a:gd name="connsiteX1" fmla="*/ 952500 w 1162050"/>
              <a:gd name="connsiteY1" fmla="*/ 75156 h 856206"/>
              <a:gd name="connsiteX2" fmla="*/ 0 w 1162050"/>
              <a:gd name="connsiteY2" fmla="*/ 75156 h 85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856206">
                <a:moveTo>
                  <a:pt x="1162050" y="856206"/>
                </a:moveTo>
                <a:cubicBezTo>
                  <a:pt x="1154112" y="530768"/>
                  <a:pt x="1146175" y="205331"/>
                  <a:pt x="952500" y="75156"/>
                </a:cubicBezTo>
                <a:cubicBezTo>
                  <a:pt x="758825" y="-55019"/>
                  <a:pt x="379412" y="10068"/>
                  <a:pt x="0" y="75156"/>
                </a:cubicBezTo>
              </a:path>
            </a:pathLst>
          </a:custGeom>
          <a:noFill/>
          <a:ln>
            <a:headEnd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7FDB48-89A4-0FAC-E255-A9E1DBEA6EC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7443065" y="2859241"/>
            <a:ext cx="843685" cy="57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D40E9B-0AAF-2FDA-1A60-F0E656AE6FD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089923" y="2859241"/>
            <a:ext cx="916850" cy="57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1729D9-D48C-FE94-5403-19392D3D7606}"/>
              </a:ext>
            </a:extLst>
          </p:cNvPr>
          <p:cNvCxnSpPr>
            <a:cxnSpLocks/>
            <a:stCxn id="11" idx="7"/>
            <a:endCxn id="6" idx="4"/>
          </p:cNvCxnSpPr>
          <p:nvPr/>
        </p:nvCxnSpPr>
        <p:spPr>
          <a:xfrm flipV="1">
            <a:off x="8042833" y="3097160"/>
            <a:ext cx="663632" cy="14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44FE63-0921-3A95-A8A1-8E0EDE6728D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826347" y="3119282"/>
            <a:ext cx="709733" cy="135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96644D6-8A5E-7681-C15D-42A9A60F01A6}"/>
              </a:ext>
            </a:extLst>
          </p:cNvPr>
          <p:cNvSpPr/>
          <p:nvPr/>
        </p:nvSpPr>
        <p:spPr>
          <a:xfrm>
            <a:off x="9048750" y="3797708"/>
            <a:ext cx="1447800" cy="2061098"/>
          </a:xfrm>
          <a:custGeom>
            <a:avLst/>
            <a:gdLst>
              <a:gd name="connsiteX0" fmla="*/ 1371600 w 1447800"/>
              <a:gd name="connsiteY0" fmla="*/ 0 h 2061098"/>
              <a:gd name="connsiteX1" fmla="*/ 1295400 w 1447800"/>
              <a:gd name="connsiteY1" fmla="*/ 1771650 h 2061098"/>
              <a:gd name="connsiteX2" fmla="*/ 0 w 1447800"/>
              <a:gd name="connsiteY2" fmla="*/ 2038350 h 20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2061098">
                <a:moveTo>
                  <a:pt x="1371600" y="0"/>
                </a:moveTo>
                <a:cubicBezTo>
                  <a:pt x="1447800" y="715962"/>
                  <a:pt x="1524000" y="1431925"/>
                  <a:pt x="1295400" y="1771650"/>
                </a:cubicBezTo>
                <a:cubicBezTo>
                  <a:pt x="1066800" y="2111375"/>
                  <a:pt x="533400" y="2074862"/>
                  <a:pt x="0" y="203835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9BDD8E7-DA57-071F-CAE0-6B6533CE1C3F}"/>
              </a:ext>
            </a:extLst>
          </p:cNvPr>
          <p:cNvSpPr/>
          <p:nvPr/>
        </p:nvSpPr>
        <p:spPr>
          <a:xfrm>
            <a:off x="7054645" y="3815428"/>
            <a:ext cx="1197284" cy="2043378"/>
          </a:xfrm>
          <a:custGeom>
            <a:avLst/>
            <a:gdLst>
              <a:gd name="connsiteX0" fmla="*/ 108357 w 1079907"/>
              <a:gd name="connsiteY0" fmla="*/ 0 h 2040717"/>
              <a:gd name="connsiteX1" fmla="*/ 89307 w 1079907"/>
              <a:gd name="connsiteY1" fmla="*/ 1752600 h 2040717"/>
              <a:gd name="connsiteX2" fmla="*/ 1079907 w 1079907"/>
              <a:gd name="connsiteY2" fmla="*/ 2019300 h 204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907" h="2040717">
                <a:moveTo>
                  <a:pt x="108357" y="0"/>
                </a:moveTo>
                <a:cubicBezTo>
                  <a:pt x="17869" y="708025"/>
                  <a:pt x="-72618" y="1416050"/>
                  <a:pt x="89307" y="1752600"/>
                </a:cubicBezTo>
                <a:cubicBezTo>
                  <a:pt x="251232" y="2089150"/>
                  <a:pt x="665569" y="2054225"/>
                  <a:pt x="1079907" y="201930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372ED69-1082-685C-F729-8DB80D5C1958}"/>
              </a:ext>
            </a:extLst>
          </p:cNvPr>
          <p:cNvSpPr/>
          <p:nvPr/>
        </p:nvSpPr>
        <p:spPr>
          <a:xfrm>
            <a:off x="8077200" y="4826408"/>
            <a:ext cx="474238" cy="514350"/>
          </a:xfrm>
          <a:custGeom>
            <a:avLst/>
            <a:gdLst>
              <a:gd name="connsiteX0" fmla="*/ 0 w 474238"/>
              <a:gd name="connsiteY0" fmla="*/ 0 h 457200"/>
              <a:gd name="connsiteX1" fmla="*/ 419100 w 474238"/>
              <a:gd name="connsiteY1" fmla="*/ 209550 h 457200"/>
              <a:gd name="connsiteX2" fmla="*/ 457200 w 474238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238" h="457200">
                <a:moveTo>
                  <a:pt x="0" y="0"/>
                </a:moveTo>
                <a:cubicBezTo>
                  <a:pt x="171450" y="66675"/>
                  <a:pt x="342900" y="133350"/>
                  <a:pt x="419100" y="209550"/>
                </a:cubicBezTo>
                <a:cubicBezTo>
                  <a:pt x="495300" y="285750"/>
                  <a:pt x="476250" y="371475"/>
                  <a:pt x="457200" y="45720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06EF5A2F-617A-40A9-ABDE-C91EA3C851E6}"/>
              </a:ext>
            </a:extLst>
          </p:cNvPr>
          <p:cNvSpPr/>
          <p:nvPr/>
        </p:nvSpPr>
        <p:spPr>
          <a:xfrm>
            <a:off x="8994589" y="4866965"/>
            <a:ext cx="436474" cy="514350"/>
          </a:xfrm>
          <a:custGeom>
            <a:avLst/>
            <a:gdLst>
              <a:gd name="connsiteX0" fmla="*/ 515772 w 515772"/>
              <a:gd name="connsiteY0" fmla="*/ 0 h 476250"/>
              <a:gd name="connsiteX1" fmla="*/ 58572 w 515772"/>
              <a:gd name="connsiteY1" fmla="*/ 152400 h 476250"/>
              <a:gd name="connsiteX2" fmla="*/ 20472 w 515772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2" h="476250">
                <a:moveTo>
                  <a:pt x="515772" y="0"/>
                </a:moveTo>
                <a:cubicBezTo>
                  <a:pt x="328447" y="36512"/>
                  <a:pt x="141122" y="73025"/>
                  <a:pt x="58572" y="152400"/>
                </a:cubicBezTo>
                <a:cubicBezTo>
                  <a:pt x="-23978" y="231775"/>
                  <a:pt x="-1753" y="354012"/>
                  <a:pt x="20472" y="47625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1A0654-BD2C-E408-9DAC-776825B155F5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H="1" flipV="1">
            <a:off x="7810520" y="5082672"/>
            <a:ext cx="624799" cy="33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3EC862-00DB-3581-E1AE-8F851FA18D59}"/>
              </a:ext>
            </a:extLst>
          </p:cNvPr>
          <p:cNvCxnSpPr>
            <a:stCxn id="8" idx="6"/>
          </p:cNvCxnSpPr>
          <p:nvPr/>
        </p:nvCxnSpPr>
        <p:spPr>
          <a:xfrm flipV="1">
            <a:off x="9089923" y="4923502"/>
            <a:ext cx="532374" cy="74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04FCC8-FB85-FE03-9A05-683A228BB22A}"/>
              </a:ext>
            </a:extLst>
          </p:cNvPr>
          <p:cNvSpPr txBox="1"/>
          <p:nvPr/>
        </p:nvSpPr>
        <p:spPr>
          <a:xfrm rot="16200000">
            <a:off x="3011305" y="4219291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886370-6F80-BB2E-FE63-6F57B6659576}"/>
              </a:ext>
            </a:extLst>
          </p:cNvPr>
          <p:cNvSpPr txBox="1"/>
          <p:nvPr/>
        </p:nvSpPr>
        <p:spPr>
          <a:xfrm rot="16200000">
            <a:off x="1525405" y="4460657"/>
            <a:ext cx="461665" cy="2189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9EE3C6-6ED7-644F-90D3-964980B4AC0F}"/>
              </a:ext>
            </a:extLst>
          </p:cNvPr>
          <p:cNvSpPr txBox="1"/>
          <p:nvPr/>
        </p:nvSpPr>
        <p:spPr>
          <a:xfrm rot="16200000">
            <a:off x="1757078" y="2212098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0.3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204FB5-8F2E-60FF-01B9-C0A2D440AEE0}"/>
              </a:ext>
            </a:extLst>
          </p:cNvPr>
          <p:cNvSpPr txBox="1"/>
          <p:nvPr/>
        </p:nvSpPr>
        <p:spPr>
          <a:xfrm rot="16200000">
            <a:off x="6628058" y="4141849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3EDDB7-CB2D-3380-702F-2DA919AD3878}"/>
              </a:ext>
            </a:extLst>
          </p:cNvPr>
          <p:cNvSpPr txBox="1"/>
          <p:nvPr/>
        </p:nvSpPr>
        <p:spPr>
          <a:xfrm rot="16200000">
            <a:off x="6804362" y="2466289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14EAF-9BDD-E3DD-FF3D-47E02E5E2E51}"/>
              </a:ext>
            </a:extLst>
          </p:cNvPr>
          <p:cNvSpPr txBox="1"/>
          <p:nvPr/>
        </p:nvSpPr>
        <p:spPr>
          <a:xfrm rot="16200000">
            <a:off x="10574754" y="4627955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0.3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AC48F5-BAEB-9746-C523-A6276EAA2067}"/>
              </a:ext>
            </a:extLst>
          </p:cNvPr>
          <p:cNvSpPr txBox="1"/>
          <p:nvPr/>
        </p:nvSpPr>
        <p:spPr>
          <a:xfrm rot="16200000">
            <a:off x="10227000" y="2403262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BCA3F4-891A-42E6-81F3-D9AA656E6B00}"/>
              </a:ext>
            </a:extLst>
          </p:cNvPr>
          <p:cNvSpPr txBox="1"/>
          <p:nvPr/>
        </p:nvSpPr>
        <p:spPr>
          <a:xfrm rot="16200000">
            <a:off x="8934233" y="3736906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0.9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CE9ADE-7848-8F64-8649-531FA5BEB1B5}"/>
              </a:ext>
            </a:extLst>
          </p:cNvPr>
          <p:cNvSpPr txBox="1"/>
          <p:nvPr/>
        </p:nvSpPr>
        <p:spPr>
          <a:xfrm rot="16200000">
            <a:off x="7693579" y="3810560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8B626-22B1-13D9-5B80-71B234E5663D}"/>
              </a:ext>
            </a:extLst>
          </p:cNvPr>
          <p:cNvSpPr txBox="1"/>
          <p:nvPr/>
        </p:nvSpPr>
        <p:spPr>
          <a:xfrm rot="16200000">
            <a:off x="8760353" y="4686496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6DE915-6EF9-AF74-BBA1-773FF993E125}"/>
              </a:ext>
            </a:extLst>
          </p:cNvPr>
          <p:cNvSpPr txBox="1"/>
          <p:nvPr/>
        </p:nvSpPr>
        <p:spPr>
          <a:xfrm rot="16200000">
            <a:off x="8149483" y="4629350"/>
            <a:ext cx="461665" cy="3969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0.9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175C47-062B-6D0F-8A76-699902DA0857}"/>
              </a:ext>
            </a:extLst>
          </p:cNvPr>
          <p:cNvSpPr txBox="1"/>
          <p:nvPr/>
        </p:nvSpPr>
        <p:spPr>
          <a:xfrm>
            <a:off x="6814089" y="1663619"/>
            <a:ext cx="419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Differences are actions and rewards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77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E2CE4-C8EF-C31C-B686-478C111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Markov Process(MP)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8E28E-1518-173F-3A29-635E5409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39" y="1690688"/>
            <a:ext cx="8866703" cy="4654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5E1A2-9E0F-D030-7C7A-28FED74751AE}"/>
              </a:ext>
            </a:extLst>
          </p:cNvPr>
          <p:cNvSpPr txBox="1"/>
          <p:nvPr/>
        </p:nvSpPr>
        <p:spPr>
          <a:xfrm>
            <a:off x="9757827" y="6452214"/>
            <a:ext cx="2265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 출처</a:t>
            </a:r>
            <a:r>
              <a:rPr lang="en-US" altLang="ko-KR" sz="1200" dirty="0"/>
              <a:t>: Fastcampus </a:t>
            </a:r>
            <a:r>
              <a:rPr lang="ko-KR" altLang="en-US" sz="1200" dirty="0"/>
              <a:t>권태환</a:t>
            </a:r>
          </a:p>
        </p:txBody>
      </p:sp>
    </p:spTree>
    <p:extLst>
      <p:ext uri="{BB962C8B-B14F-4D97-AF65-F5344CB8AC3E}">
        <p14:creationId xmlns:p14="http://schemas.microsoft.com/office/powerpoint/2010/main" val="378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11E2-C5E6-395B-B15F-16E2695E2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740565-CC86-4BA5-033D-A7E9F7912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35"/>
          <a:stretch/>
        </p:blipFill>
        <p:spPr>
          <a:xfrm>
            <a:off x="980994" y="1968285"/>
            <a:ext cx="9954229" cy="40477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5A65B0-FB5E-E114-1D62-0D6D25B8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paradigms of Machine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496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F19DA-C8F7-FC3B-6772-5BC432E2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Markov Reward Process(MRP)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2715C-F367-8F09-F461-3704799F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49" y="1655139"/>
            <a:ext cx="9136473" cy="4688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CDADD-9BDF-0DFF-68AD-6CADFF37D361}"/>
              </a:ext>
            </a:extLst>
          </p:cNvPr>
          <p:cNvSpPr txBox="1"/>
          <p:nvPr/>
        </p:nvSpPr>
        <p:spPr>
          <a:xfrm>
            <a:off x="9757827" y="6452214"/>
            <a:ext cx="2265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 출처</a:t>
            </a:r>
            <a:r>
              <a:rPr lang="en-US" altLang="ko-KR" sz="1200" dirty="0"/>
              <a:t>: Fastcampus </a:t>
            </a:r>
            <a:r>
              <a:rPr lang="ko-KR" altLang="en-US" sz="1200" dirty="0"/>
              <a:t>권태환</a:t>
            </a:r>
          </a:p>
        </p:txBody>
      </p:sp>
    </p:spTree>
    <p:extLst>
      <p:ext uri="{BB962C8B-B14F-4D97-AF65-F5344CB8AC3E}">
        <p14:creationId xmlns:p14="http://schemas.microsoft.com/office/powerpoint/2010/main" val="2244037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B2543-8E3B-792A-4163-8CC5D749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Markov Decision Process(MDP)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EDFC5-5F61-5998-AA3D-F5E9E007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07" y="1520978"/>
            <a:ext cx="9151359" cy="4971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9523A-557C-B091-4542-055C658B93C9}"/>
              </a:ext>
            </a:extLst>
          </p:cNvPr>
          <p:cNvSpPr txBox="1"/>
          <p:nvPr/>
        </p:nvSpPr>
        <p:spPr>
          <a:xfrm>
            <a:off x="9757827" y="6452214"/>
            <a:ext cx="2265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 출처</a:t>
            </a:r>
            <a:r>
              <a:rPr lang="en-US" altLang="ko-KR" sz="1200" dirty="0"/>
              <a:t>: Fastcampus </a:t>
            </a:r>
            <a:r>
              <a:rPr lang="ko-KR" altLang="en-US" sz="1200" dirty="0"/>
              <a:t>권태환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040E7B-20F6-E359-4E34-E47C094DD4DA}"/>
              </a:ext>
            </a:extLst>
          </p:cNvPr>
          <p:cNvSpPr/>
          <p:nvPr/>
        </p:nvSpPr>
        <p:spPr>
          <a:xfrm>
            <a:off x="1142851" y="2778217"/>
            <a:ext cx="657083" cy="606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en-US" altLang="ko-KR" baseline="-25000" dirty="0"/>
              <a:t>t</a:t>
            </a:r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E763D-4C0A-C99F-6CF5-62CAD043505C}"/>
              </a:ext>
            </a:extLst>
          </p:cNvPr>
          <p:cNvSpPr txBox="1"/>
          <p:nvPr/>
        </p:nvSpPr>
        <p:spPr>
          <a:xfrm>
            <a:off x="7610168" y="1508075"/>
            <a:ext cx="27651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chemeClr val="bg1"/>
                </a:solidFill>
              </a:rPr>
              <a:t>I choose where to go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6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D68-1FC3-523A-4CCA-D73874E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391F7-7898-41F2-5749-85D97DF9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Finite vs. Infinite</a:t>
            </a:r>
          </a:p>
          <a:p>
            <a:r>
              <a:rPr lang="en-US" altLang="ko-KR" dirty="0"/>
              <a:t>Episodic vs Continuing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496BEF-449B-00B8-9A1A-8E9FC7C0E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7" t="5277" r="2672" b="6682"/>
          <a:stretch/>
        </p:blipFill>
        <p:spPr>
          <a:xfrm>
            <a:off x="6987967" y="3278846"/>
            <a:ext cx="3527633" cy="289811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E5A598B-A35E-16E6-0C20-BFD0823A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84" y="3278847"/>
            <a:ext cx="3131575" cy="28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71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D905-E38F-4D13-DCDC-026B806F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Trajectory and episode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EF195-8DEE-C6B8-E53C-77479370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125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Trajectory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Elements that are generated when the agent moves from one state to another</a:t>
            </a:r>
          </a:p>
          <a:p>
            <a:pPr lvl="1"/>
            <a:r>
              <a:rPr lang="en-US" altLang="ko-KR" dirty="0"/>
              <a:t>{tau} = S</a:t>
            </a:r>
            <a:r>
              <a:rPr lang="en-US" altLang="ko-KR" baseline="-25000" dirty="0"/>
              <a:t>0</a:t>
            </a:r>
            <a:r>
              <a:rPr lang="en-US" altLang="ko-KR" dirty="0"/>
              <a:t>, A</a:t>
            </a:r>
            <a:r>
              <a:rPr lang="en-US" altLang="ko-KR" baseline="-25000" dirty="0"/>
              <a:t>0</a:t>
            </a:r>
            <a:r>
              <a:rPr lang="en-US" altLang="ko-KR" dirty="0"/>
              <a:t>, R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1</a:t>
            </a:r>
            <a:r>
              <a:rPr lang="en-US" altLang="ko-KR" dirty="0"/>
              <a:t>, R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R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4CD609-237A-7F64-D8F2-47C5CED0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06" y="3595470"/>
            <a:ext cx="3910013" cy="27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8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AD865-881B-071D-FD39-B86940E7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 vs Return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FC2B-C4CC-9AD4-258B-19C0477F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goals of the task are represented by the rewards(Rt)</a:t>
            </a:r>
          </a:p>
          <a:p>
            <a:pPr lvl="1"/>
            <a:r>
              <a:rPr lang="en-US" altLang="ko-KR" dirty="0"/>
              <a:t>We want to maximize the sum of rewards</a:t>
            </a:r>
          </a:p>
          <a:p>
            <a:r>
              <a:rPr lang="en-US" altLang="ko-KR" dirty="0"/>
              <a:t>A short-term reward can worsen long-term results</a:t>
            </a:r>
          </a:p>
          <a:p>
            <a:pPr lvl="1"/>
            <a:r>
              <a:rPr lang="en-US" altLang="ko-KR" dirty="0"/>
              <a:t>We want to maximize the long-term sum of rewards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Reward</a:t>
            </a:r>
            <a:r>
              <a:rPr lang="en-US" altLang="ko-KR" dirty="0"/>
              <a:t>: R</a:t>
            </a:r>
            <a:r>
              <a:rPr lang="en-US" altLang="ko-KR" baseline="-25000" dirty="0"/>
              <a:t>t</a:t>
            </a:r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altLang="ko-KR" dirty="0"/>
              <a:t>: G</a:t>
            </a:r>
            <a:r>
              <a:rPr lang="en-US" altLang="ko-KR" baseline="-25000" dirty="0"/>
              <a:t>t</a:t>
            </a:r>
            <a:r>
              <a:rPr lang="en-US" altLang="ko-KR" dirty="0"/>
              <a:t> = R</a:t>
            </a:r>
            <a:r>
              <a:rPr lang="en-US" altLang="ko-KR" baseline="-25000" dirty="0"/>
              <a:t>t+1</a:t>
            </a:r>
            <a:r>
              <a:rPr lang="en-US" altLang="ko-KR" dirty="0"/>
              <a:t> + R</a:t>
            </a:r>
            <a:r>
              <a:rPr lang="en-US" altLang="ko-KR" baseline="-25000" dirty="0"/>
              <a:t>t+2</a:t>
            </a:r>
            <a:r>
              <a:rPr lang="en-US" altLang="ko-KR" dirty="0"/>
              <a:t> + R</a:t>
            </a:r>
            <a:r>
              <a:rPr lang="en-US" altLang="ko-KR" baseline="-25000" dirty="0"/>
              <a:t>t+3</a:t>
            </a:r>
            <a:r>
              <a:rPr lang="en-US" altLang="ko-KR" dirty="0"/>
              <a:t> + …. + R</a:t>
            </a:r>
            <a:r>
              <a:rPr lang="en-US" altLang="ko-KR" baseline="-25000" dirty="0"/>
              <a:t>T</a:t>
            </a:r>
          </a:p>
          <a:p>
            <a:pPr lvl="1"/>
            <a:r>
              <a:rPr lang="en-US" altLang="ko-KR" dirty="0"/>
              <a:t>We want to maximize the episode’s return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96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7CB0-FC09-D846-DD09-93FB14BF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88E58-6E78-46E3-FAEE-C3910DF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Discount factor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1F9397D-6DF3-CB37-5698-C0B8B9A08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We will multiply future rewards by a discount factor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altLang="ko-KR" dirty="0"/>
                              <m:t>γ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= 0,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future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rewards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will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be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0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altLang="ko-KR" dirty="0"/>
                              <m:t>γ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= 1,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future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rewards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will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be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discounted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l-GR" altLang="ko-KR" dirty="0"/>
                  <a:t>γ</a:t>
                </a:r>
                <a:r>
                  <a:rPr lang="en-US" altLang="ko-KR" dirty="0"/>
                  <a:t> measures how far into the future the agent has to look when planning its actions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We want to maximize the long-term sum of discounted rewards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1F9397D-6DF3-CB37-5698-C0B8B9A08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DCFFD34-E4C1-443F-9096-C8AC161F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99" y="2287522"/>
            <a:ext cx="917527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0BF7F-0C91-184E-9D1D-2079A787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Discount factor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EDFC8-1C2E-E677-11C6-0DAFD36A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The agent has no incentive to go to the goal through the shortest route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846964-D9BF-D42E-756F-89F6C871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99" y="3429000"/>
            <a:ext cx="3631299" cy="25227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710782-533E-7DDF-9B62-948CF474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71" y="2653928"/>
            <a:ext cx="3639627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7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713F349-C90B-7E64-95F8-74F59D7ED7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713F349-C90B-7E64-95F8-74F59D7ED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4C3E7-9E54-D7EF-048E-B4CE1F1F4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Function that decides what action to take in a particular state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: 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A</a:t>
                </a:r>
              </a:p>
              <a:p>
                <a:r>
                  <a:rPr lang="en-US" altLang="ko-KR" dirty="0"/>
                  <a:t>Probability of taking an action a in state s: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(a|s)</a:t>
                </a:r>
              </a:p>
              <a:p>
                <a:pPr lvl="1"/>
                <a:r>
                  <a:rPr lang="en-US" altLang="ko-KR" dirty="0"/>
                  <a:t>Stochastic: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(a|s) = [p(a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), p(a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), …, p(a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)]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e.g..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(a|s) = [0.3, 0.2, 0.5]</a:t>
                </a:r>
              </a:p>
              <a:p>
                <a:r>
                  <a:rPr lang="en-US" altLang="ko-KR" dirty="0"/>
                  <a:t>Action a taken in state s: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</a:t>
                </a:r>
              </a:p>
              <a:p>
                <a:pPr lvl="1"/>
                <a:r>
                  <a:rPr lang="en-US" altLang="ko-KR" dirty="0"/>
                  <a:t>Deterministic: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a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e.g.,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(s) = a1</a:t>
                </a:r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We must find the optimal policy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4C3E7-9E54-D7EF-048E-B4CE1F1F4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54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1AED-A135-0427-1D8A-205C8240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1CFA15-E4DA-0E83-EB42-768185790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65"/>
          <a:stretch/>
        </p:blipFill>
        <p:spPr>
          <a:xfrm>
            <a:off x="579188" y="1523193"/>
            <a:ext cx="10313999" cy="46573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00311D-42D9-1BF7-39B7-3BEE1E933F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Terminology(Overall)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020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73631-B60C-8CA4-2055-0B280FE35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BA2929-C76D-1024-7E84-63AD207C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Code Example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19574-D633-1ACC-7BD9-07907CF9F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3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87B4A-3DC9-F1FC-3158-9E4EFF70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RL 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D7224-C0C9-6AAE-A3FE-27A8BA82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Mathematical formalism for learning-based decision-making</a:t>
            </a:r>
          </a:p>
          <a:p>
            <a:endParaRPr lang="en-US" altLang="ko-KR" dirty="0"/>
          </a:p>
          <a:p>
            <a:r>
              <a:rPr lang="en-US" altLang="ko-KR" dirty="0"/>
              <a:t>Approach for learning decision-making and control from experience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5C4328-D2D0-68AF-64A9-7CC7A31F5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14"/>
          <a:stretch/>
        </p:blipFill>
        <p:spPr>
          <a:xfrm>
            <a:off x="1857375" y="3878940"/>
            <a:ext cx="7953052" cy="26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2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B4624-2C6E-ABEA-D849-0AC8A54F0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9DAB78-4B52-91F8-9658-E5CDC77C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39846"/>
          </a:xfrm>
        </p:spPr>
        <p:txBody>
          <a:bodyPr>
            <a:normAutofit/>
          </a:bodyPr>
          <a:lstStyle/>
          <a:p>
            <a:r>
              <a:rPr lang="en-US" altLang="ko-KR" dirty="0"/>
              <a:t>Git download: https://git-scm.com/downloads</a:t>
            </a:r>
          </a:p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https://github.com/parkjin-nim/rl_lecture.git</a:t>
            </a:r>
            <a:endParaRPr lang="en-US" altLang="ko-KR" dirty="0"/>
          </a:p>
          <a:p>
            <a:r>
              <a:rPr lang="en-US" altLang="ko-KR" dirty="0"/>
              <a:t>Install Anaconda</a:t>
            </a:r>
          </a:p>
          <a:p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conda create -n &lt;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your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env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name&gt; -f environment.yml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B4690E"/>
              </a:solidFill>
              <a:effectLst/>
              <a:latin typeface="Arial Unicode MS"/>
              <a:ea typeface="sfmono-regular"/>
            </a:endParaRPr>
          </a:p>
          <a:p>
            <a:r>
              <a:rPr lang="en-US" altLang="ko-KR" dirty="0"/>
              <a:t>Open </a:t>
            </a:r>
            <a:r>
              <a:rPr lang="en-US" altLang="ko-KR" sz="2800" dirty="0"/>
              <a:t>Jupyter notebook</a:t>
            </a:r>
          </a:p>
          <a:p>
            <a:r>
              <a:rPr lang="en-US" altLang="ko-KR" sz="2800" dirty="0"/>
              <a:t>Open MDP_introduction.ipynb</a:t>
            </a:r>
            <a:endParaRPr lang="ko-KR" altLang="ko-KR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7DB6219C-43C4-BB21-163A-92A6A9E8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Setup Code Env.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0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D8FE2F-36A8-6D2A-EA2E-A4333BE4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30" y="1027906"/>
            <a:ext cx="10002939" cy="5574393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A36604D-C8F5-E7B3-C5D7-A60906D0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RL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20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2AE621-007C-BC76-BF38-F7463F966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52"/>
          <a:stretch/>
        </p:blipFill>
        <p:spPr>
          <a:xfrm>
            <a:off x="838200" y="2026346"/>
            <a:ext cx="10758655" cy="446652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BBFA9E3-7773-B85F-AF32-186A7FF8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vs. 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4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76BBD0-0542-211C-167B-EF0C1AF14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84" r="424" b="1036"/>
          <a:stretch/>
        </p:blipFill>
        <p:spPr>
          <a:xfrm>
            <a:off x="838200" y="1534332"/>
            <a:ext cx="10370574" cy="46009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4EC491E4-F636-F7C0-F22C-5298557CD7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Supervised vs. 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0E0BE-1C0A-94DD-D20B-EABC81AE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82"/>
          <a:stretch/>
        </p:blipFill>
        <p:spPr>
          <a:xfrm>
            <a:off x="412955" y="1596324"/>
            <a:ext cx="10909812" cy="4786905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DCE1C827-7E28-3794-24A1-9EF3D816F3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Supervised vs. 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98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5D74-2798-D219-7590-91DBA28C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E270BF5-9D52-400B-5FA6-9EAA56FCE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4" b="1938"/>
          <a:stretch/>
        </p:blipFill>
        <p:spPr>
          <a:xfrm>
            <a:off x="1225658" y="1782002"/>
            <a:ext cx="9894626" cy="47108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02B60D-E384-ED06-399E-FEBCBC1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7774" cy="1325563"/>
          </a:xfrm>
        </p:spPr>
        <p:txBody>
          <a:bodyPr/>
          <a:lstStyle/>
          <a:p>
            <a:r>
              <a:rPr lang="en-US" altLang="ko-KR" dirty="0"/>
              <a:t>Data-Driven AI vs. 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5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745</Words>
  <Application>Microsoft Office PowerPoint</Application>
  <PresentationFormat>와이드스크린</PresentationFormat>
  <Paragraphs>147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Arial Unicode MS</vt:lpstr>
      <vt:lpstr>맑은 고딕</vt:lpstr>
      <vt:lpstr>Arial</vt:lpstr>
      <vt:lpstr>Cambria Math</vt:lpstr>
      <vt:lpstr>Wingdings</vt:lpstr>
      <vt:lpstr>Office 테마</vt:lpstr>
      <vt:lpstr>1강. Introduction</vt:lpstr>
      <vt:lpstr>Contents</vt:lpstr>
      <vt:lpstr>Three paradigms of Machine Learning</vt:lpstr>
      <vt:lpstr>What is RL ?</vt:lpstr>
      <vt:lpstr>What is RL ?</vt:lpstr>
      <vt:lpstr>Supervised vs. Reinforcement Learning</vt:lpstr>
      <vt:lpstr>PowerPoint 프레젠테이션</vt:lpstr>
      <vt:lpstr>PowerPoint 프레젠테이션</vt:lpstr>
      <vt:lpstr>Data-Driven AI vs. RL</vt:lpstr>
      <vt:lpstr>Data-Driven AI vs. RL</vt:lpstr>
      <vt:lpstr>Data-Driven AI vs. RL</vt:lpstr>
      <vt:lpstr>PowerPoint 프레젠테이션</vt:lpstr>
      <vt:lpstr>RL Algorithms Classification </vt:lpstr>
      <vt:lpstr>Types of algorithms</vt:lpstr>
      <vt:lpstr>The anatomy of RL algorithm</vt:lpstr>
      <vt:lpstr>Value-based algorithms</vt:lpstr>
      <vt:lpstr>Direct policy gradients </vt:lpstr>
      <vt:lpstr>Actor-critic: value functions + policy gradients</vt:lpstr>
      <vt:lpstr>Deep Reinforcement Learning</vt:lpstr>
      <vt:lpstr>Deep Reinforcement Learning</vt:lpstr>
      <vt:lpstr>Prerequisites</vt:lpstr>
      <vt:lpstr>Schedule</vt:lpstr>
      <vt:lpstr>Markov Decision Process (MDP)</vt:lpstr>
      <vt:lpstr>Markov Decision Process(MDP)</vt:lpstr>
      <vt:lpstr>PowerPoint 프레젠테이션</vt:lpstr>
      <vt:lpstr>(S,A,R,P)</vt:lpstr>
      <vt:lpstr>Markov Property</vt:lpstr>
      <vt:lpstr>Markov chain vs. MDP</vt:lpstr>
      <vt:lpstr>Example: Markov Process(MP)</vt:lpstr>
      <vt:lpstr>Example: Markov Reward Process(MRP)</vt:lpstr>
      <vt:lpstr>Example: Markov Decision Process(MDP)</vt:lpstr>
      <vt:lpstr>Types of MDP</vt:lpstr>
      <vt:lpstr>Trajectory and episode</vt:lpstr>
      <vt:lpstr>Reward vs Return</vt:lpstr>
      <vt:lpstr>Discount factor</vt:lpstr>
      <vt:lpstr>Discount factor</vt:lpstr>
      <vt:lpstr>Policy π(s)</vt:lpstr>
      <vt:lpstr>PowerPoint 프레젠테이션</vt:lpstr>
      <vt:lpstr>MDP Code Example</vt:lpstr>
      <vt:lpstr>Setup Code Env.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1강. Introduction</dc:title>
  <dc:creator>박진</dc:creator>
  <cp:lastModifiedBy>박진</cp:lastModifiedBy>
  <cp:revision>6</cp:revision>
  <cp:lastPrinted>2024-03-04T22:55:02Z</cp:lastPrinted>
  <dcterms:created xsi:type="dcterms:W3CDTF">2024-03-04T22:50:45Z</dcterms:created>
  <dcterms:modified xsi:type="dcterms:W3CDTF">2024-03-05T04:28:11Z</dcterms:modified>
</cp:coreProperties>
</file>