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6" r:id="rId2"/>
    <p:sldId id="453" r:id="rId3"/>
    <p:sldId id="477" r:id="rId4"/>
    <p:sldId id="469" r:id="rId5"/>
    <p:sldId id="471" r:id="rId6"/>
    <p:sldId id="472" r:id="rId7"/>
    <p:sldId id="473" r:id="rId8"/>
    <p:sldId id="474" r:id="rId9"/>
    <p:sldId id="475" r:id="rId10"/>
    <p:sldId id="476" r:id="rId11"/>
    <p:sldId id="334" r:id="rId12"/>
    <p:sldId id="463" r:id="rId13"/>
    <p:sldId id="335" r:id="rId14"/>
    <p:sldId id="339" r:id="rId15"/>
    <p:sldId id="464" r:id="rId16"/>
    <p:sldId id="479" r:id="rId17"/>
    <p:sldId id="490" r:id="rId18"/>
    <p:sldId id="315" r:id="rId19"/>
    <p:sldId id="494" r:id="rId20"/>
    <p:sldId id="318" r:id="rId21"/>
    <p:sldId id="319" r:id="rId22"/>
    <p:sldId id="320" r:id="rId23"/>
    <p:sldId id="321" r:id="rId24"/>
    <p:sldId id="478" r:id="rId25"/>
    <p:sldId id="322" r:id="rId26"/>
    <p:sldId id="491" r:id="rId27"/>
    <p:sldId id="461" r:id="rId28"/>
    <p:sldId id="340" r:id="rId29"/>
    <p:sldId id="492" r:id="rId30"/>
    <p:sldId id="372" r:id="rId31"/>
    <p:sldId id="342" r:id="rId32"/>
    <p:sldId id="480" r:id="rId33"/>
    <p:sldId id="343" r:id="rId34"/>
    <p:sldId id="482" r:id="rId35"/>
    <p:sldId id="483" r:id="rId36"/>
    <p:sldId id="497" r:id="rId37"/>
    <p:sldId id="484" r:id="rId38"/>
    <p:sldId id="485" r:id="rId39"/>
    <p:sldId id="486" r:id="rId40"/>
    <p:sldId id="498" r:id="rId41"/>
    <p:sldId id="467" r:id="rId42"/>
    <p:sldId id="349" r:id="rId43"/>
    <p:sldId id="496" r:id="rId44"/>
    <p:sldId id="350" r:id="rId45"/>
    <p:sldId id="351" r:id="rId46"/>
    <p:sldId id="299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>
        <p:scale>
          <a:sx n="66" d="100"/>
          <a:sy n="66" d="100"/>
        </p:scale>
        <p:origin x="5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6B88F-A4A3-DFEB-6713-D0C26D736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8B7B9D-7174-764C-27D6-32DA921DC4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C5407A-2EE6-1021-5732-5BFA01090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0906-B644-4414-9FE9-2B88FD757EE2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07F745-E9BE-A612-35D4-671A09346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50635A-1C19-1661-A857-3A8F22211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2B0D-6A66-4B56-B67F-D23B9BDD7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129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6D2A2-DA9B-274F-5F97-1A93F49C0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DA1A6D-A36F-9387-163A-3D99AB0EF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C04072-2990-19C4-7161-50CC4A044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0906-B644-4414-9FE9-2B88FD757EE2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BAB52F-B0C7-377C-7660-91B217B16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6641F6-935B-7BEA-39A1-F37B934A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2B0D-6A66-4B56-B67F-D23B9BDD7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73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E60484-3A99-9C8A-B6FB-6C2BF12C5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09CF78-3E4C-6CC1-5C92-5777227A1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B3F788-EC67-FACB-08FF-10A88CA9F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0906-B644-4414-9FE9-2B88FD757EE2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28DF28-C30E-EB8E-A259-8E915D837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F41EA0-B6F7-AA1D-5226-627BEFF7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2B0D-6A66-4B56-B67F-D23B9BDD7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107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BD279-5675-7825-2E21-B2E404C53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B2A2D8-7858-7C47-E5E0-CB446C2E1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0A34B4-479D-FF9E-C796-44B8ABB19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0906-B644-4414-9FE9-2B88FD757EE2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1D39FD-CE7F-6F27-2577-EC60B48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9ECBE7-145A-DB37-AFFE-8F6AECC9E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2B0D-6A66-4B56-B67F-D23B9BDD7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140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767406-905F-D404-95B2-B4B3D4097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7D8660-E987-B2B7-B57D-9AE93D1B0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BBECB5-4F36-2F12-4983-3603282BC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0906-B644-4414-9FE9-2B88FD757EE2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E0C3B8-9AEF-66CD-F929-BB69097D2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92F7F8-EB1B-AB4C-C42C-13436E380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2B0D-6A66-4B56-B67F-D23B9BDD7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092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2AB89-BA0B-8C2D-04A2-F483BE16D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5AFAFD-DEED-1F3D-27B8-C79A07C920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7F8347-13D0-A426-6901-87C716FFA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114013-A416-E52C-6EE8-912D6A617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0906-B644-4414-9FE9-2B88FD757EE2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8DE25F-1B30-361E-95E0-4B3A05BD7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C2CE70-1AC9-3A2F-A5B6-B7A353AC9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2B0D-6A66-4B56-B67F-D23B9BDD7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667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A099D-698C-3120-0F7B-6D4B42D4C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094803-1906-4863-FC7C-37311EDF0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49C0C1-7067-10CF-DB1F-90E3BA1CC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3EFCEA-629F-D17D-3C76-ADD4F7E00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94D3C0-B3C0-AF72-F3D6-C48633D63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334C877-F0A7-31E3-3299-298E499B9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0906-B644-4414-9FE9-2B88FD757EE2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583006-71B5-34B4-ED58-D5AC1668A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766C72-BA8A-2F18-DD54-4A5821389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2B0D-6A66-4B56-B67F-D23B9BDD7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484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530229-F042-2696-C84D-3AC7D3201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E27405-E5C1-B034-7984-B62888C08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0906-B644-4414-9FE9-2B88FD757EE2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0A9FF5-9B7D-7517-8EA5-D8EEAEEC0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ED07FF-864C-F7DE-BFE0-58E90E814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2B0D-6A66-4B56-B67F-D23B9BDD7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359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7F4F2A-FC5B-3DBF-CB1E-8F5E53B0C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0906-B644-4414-9FE9-2B88FD757EE2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F705FF-BBAC-CC5E-B4EB-20B088E69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EFEF55-32B9-A51E-8CAF-73BEAB512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2B0D-6A66-4B56-B67F-D23B9BDD7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708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E7C34-1B75-1AE2-644C-ED83D1A87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5DE967-A1DF-9CAD-CE04-B4B2C71B8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3E17D9-17F9-4157-178A-1BA03C399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AF69C5-DB23-6601-4EB4-A2262F4C0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0906-B644-4414-9FE9-2B88FD757EE2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0BD00D-CFCB-8735-25F6-C358260B7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B6F7D7-DD83-B1EE-44F1-B0E43F66D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2B0D-6A66-4B56-B67F-D23B9BDD7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504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604C16-6C30-991F-A90F-EB45AE09E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C74A39-A798-89FA-0923-FDF778AFA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A92C01-93E3-A0B3-86BE-D1276CC2C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F3FADF-69FD-6712-EF67-9D1BD8CF5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0906-B644-4414-9FE9-2B88FD757EE2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2A768F-0E35-36E8-9815-19553072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F2CB59-262E-A813-E924-4820EE75E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2B0D-6A66-4B56-B67F-D23B9BDD7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483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5F7308A-B398-E90D-BA6F-F1AD46B64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D77BB7-D52C-1EC6-E968-C661A1DBE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576E83-DA43-64F1-DDCF-E9D9F1DF5E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700906-B644-4414-9FE9-2B88FD757EE2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ABE2BC-EB22-03E6-13BB-D2A2907A0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3CB4E4-7051-F7D1-537E-C05EF9EF82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812B0D-6A66-4B56-B67F-D23B9BDD7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297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35.png"/><Relationship Id="rId4" Type="http://schemas.openxmlformats.org/officeDocument/2006/relationships/image" Target="../media/image4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kjin-nim/rl_lecture.g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8DFCA8-829B-28E2-8F5C-E2A3F1ED6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9166" y="121443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강</a:t>
            </a:r>
            <a:br>
              <a:rPr lang="en-US" altLang="ko-KR" dirty="0"/>
            </a:br>
            <a:r>
              <a:rPr lang="en-US" altLang="ko-KR" dirty="0"/>
              <a:t>Dynamic Programming</a:t>
            </a:r>
            <a:br>
              <a:rPr lang="en-US" altLang="ko-KR" dirty="0"/>
            </a:br>
            <a:r>
              <a:rPr lang="en-US" altLang="ko-KR" dirty="0"/>
              <a:t>(Part 1)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C3CFF8-404E-9DA4-60A9-ABB18141F9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1875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0121F3-0B46-556C-86A3-495921177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0E12CE3-10E1-FB1F-6635-A7CBF8036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Programming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F3A40E-B086-86AB-3D85-72394CD3BE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63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5AF28F-C231-4398-6FB3-833210D046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3195D8-259E-B48D-C835-99C2E049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Definition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9E8A13-6E61-7177-F6A7-289BC0C22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3148"/>
          </a:xfrm>
        </p:spPr>
        <p:txBody>
          <a:bodyPr>
            <a:normAutofit/>
          </a:bodyPr>
          <a:lstStyle/>
          <a:p>
            <a:r>
              <a:rPr lang="en-US" altLang="ko-KR" dirty="0"/>
              <a:t>Methods that find the solution to a problem </a:t>
            </a:r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by breaking it down into smaller, easier problems.</a:t>
            </a:r>
          </a:p>
          <a:p>
            <a:endParaRPr lang="en-US" altLang="ko-KR" dirty="0"/>
          </a:p>
          <a:p>
            <a:r>
              <a:rPr lang="en-US" altLang="ko-KR" dirty="0"/>
              <a:t>Remember Fibonacci sequence problem from your CS class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5DA52F0-60E2-010A-0A4B-CAA7BEA38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358" y="3773692"/>
            <a:ext cx="3387601" cy="23480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5500224-18F8-2FEB-AD51-56C4E6AEF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669" y="5445270"/>
            <a:ext cx="4613336" cy="960327"/>
          </a:xfrm>
          <a:prstGeom prst="rect">
            <a:avLst/>
          </a:prstGeom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AA28C889-759B-A4F6-7C97-BA3E8284C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488" y="3713222"/>
            <a:ext cx="2599005" cy="1856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7C60E1-863F-3FA9-1DA0-5469AC4E8B50}"/>
              </a:ext>
            </a:extLst>
          </p:cNvPr>
          <p:cNvSpPr txBox="1"/>
          <p:nvPr/>
        </p:nvSpPr>
        <p:spPr>
          <a:xfrm>
            <a:off x="8037760" y="5831277"/>
            <a:ext cx="312057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The recursive relationship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8AA35F-D86C-4A87-110E-EBFA6B3BABDE}"/>
              </a:ext>
            </a:extLst>
          </p:cNvPr>
          <p:cNvSpPr txBox="1"/>
          <p:nvPr/>
        </p:nvSpPr>
        <p:spPr>
          <a:xfrm>
            <a:off x="9404868" y="4433153"/>
            <a:ext cx="1258777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Base case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548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19E04-F39E-B1C9-D0C7-3EB7B0D0F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26AF53-39F5-15AC-8046-FCE4006F6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Memo</a:t>
            </a:r>
            <a:r>
              <a:rPr lang="en-US" altLang="ko-KR" dirty="0"/>
              <a:t>ization</a:t>
            </a:r>
            <a:endParaRPr lang="ko-KR" altLang="en-US" dirty="0"/>
          </a:p>
        </p:txBody>
      </p:sp>
      <p:pic>
        <p:nvPicPr>
          <p:cNvPr id="2052" name="Picture 4" descr="Dynamic Programming for Beginners – How to Solve Coding Challenges with ...">
            <a:extLst>
              <a:ext uri="{FF2B5EF4-FFF2-40B4-BE49-F238E27FC236}">
                <a16:creationId xmlns:a16="http://schemas.microsoft.com/office/drawing/2014/main" id="{64D0C72E-2943-F81F-3D09-09C983A06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27" y="1907293"/>
            <a:ext cx="6839857" cy="385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emystifying Dynamic Programming. Dynamic Programming is one of the ...">
            <a:extLst>
              <a:ext uri="{FF2B5EF4-FFF2-40B4-BE49-F238E27FC236}">
                <a16:creationId xmlns:a16="http://schemas.microsoft.com/office/drawing/2014/main" id="{BDA28A91-2378-7FE8-D040-1A1AE55E4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284" y="2902110"/>
            <a:ext cx="3951516" cy="2207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240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5680E-779D-C96A-591E-1F05F97A4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40102A-B781-17DC-CD6A-C9039F103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Optimal </a:t>
            </a:r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substructure</a:t>
            </a:r>
            <a:endParaRPr lang="ko-KR" alt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69E320-0FA1-E034-293B-C04E3A408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In finding the </a:t>
            </a:r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solution to each of its subproblems</a:t>
            </a:r>
            <a:r>
              <a:rPr lang="en-US" altLang="ko-KR" dirty="0"/>
              <a:t> and </a:t>
            </a:r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joining</a:t>
            </a:r>
            <a:r>
              <a:rPr lang="en-US" altLang="ko-KR" dirty="0"/>
              <a:t> those individual solutions, we’ll have found the optimal solution to the original problem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8A2F274-13D3-ED51-DC59-875EDD903920}"/>
              </a:ext>
            </a:extLst>
          </p:cNvPr>
          <p:cNvGrpSpPr/>
          <p:nvPr/>
        </p:nvGrpSpPr>
        <p:grpSpPr>
          <a:xfrm>
            <a:off x="1636485" y="3429000"/>
            <a:ext cx="7725758" cy="2587868"/>
            <a:chOff x="794128" y="2786743"/>
            <a:chExt cx="10879515" cy="3644270"/>
          </a:xfrm>
        </p:grpSpPr>
        <p:sp>
          <p:nvSpPr>
            <p:cNvPr id="4" name="순서도: 수행의 시작/종료 3">
              <a:extLst>
                <a:ext uri="{FF2B5EF4-FFF2-40B4-BE49-F238E27FC236}">
                  <a16:creationId xmlns:a16="http://schemas.microsoft.com/office/drawing/2014/main" id="{AA805B4D-EA40-9173-0DC2-28F3769364AB}"/>
                </a:ext>
              </a:extLst>
            </p:cNvPr>
            <p:cNvSpPr/>
            <p:nvPr/>
          </p:nvSpPr>
          <p:spPr>
            <a:xfrm>
              <a:off x="1067632" y="3104535"/>
              <a:ext cx="4616246" cy="648929"/>
            </a:xfrm>
            <a:prstGeom prst="flowChartTermina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P*</a:t>
              </a:r>
              <a:endParaRPr lang="ko-KR" altLang="en-US" dirty="0"/>
            </a:p>
          </p:txBody>
        </p:sp>
        <p:sp>
          <p:nvSpPr>
            <p:cNvPr id="5" name="순서도: 수행의 시작/종료 4">
              <a:extLst>
                <a:ext uri="{FF2B5EF4-FFF2-40B4-BE49-F238E27FC236}">
                  <a16:creationId xmlns:a16="http://schemas.microsoft.com/office/drawing/2014/main" id="{76BF9C28-CC6C-0B95-413D-B8C5918CD47B}"/>
                </a:ext>
              </a:extLst>
            </p:cNvPr>
            <p:cNvSpPr/>
            <p:nvPr/>
          </p:nvSpPr>
          <p:spPr>
            <a:xfrm>
              <a:off x="1067632" y="5337892"/>
              <a:ext cx="4616246" cy="648929"/>
            </a:xfrm>
            <a:prstGeom prst="flowChartTermina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9BAE5959-4274-18AF-AD7A-CBC7178713A6}"/>
                </a:ext>
              </a:extLst>
            </p:cNvPr>
            <p:cNvCxnSpPr/>
            <p:nvPr/>
          </p:nvCxnSpPr>
          <p:spPr>
            <a:xfrm>
              <a:off x="2567054" y="4877516"/>
              <a:ext cx="0" cy="14010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34852B0-31C0-12C7-37F4-8038C7603D9F}"/>
                </a:ext>
              </a:extLst>
            </p:cNvPr>
            <p:cNvCxnSpPr/>
            <p:nvPr/>
          </p:nvCxnSpPr>
          <p:spPr>
            <a:xfrm>
              <a:off x="4210324" y="5029916"/>
              <a:ext cx="0" cy="14010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739C49B-B115-5E97-B11A-E8FD2BB237CC}"/>
                </a:ext>
              </a:extLst>
            </p:cNvPr>
            <p:cNvSpPr txBox="1"/>
            <p:nvPr/>
          </p:nvSpPr>
          <p:spPr>
            <a:xfrm>
              <a:off x="1531730" y="5534098"/>
              <a:ext cx="6279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A*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2E0CAE-CD74-F25C-40E2-CDBD72223105}"/>
                </a:ext>
              </a:extLst>
            </p:cNvPr>
            <p:cNvSpPr txBox="1"/>
            <p:nvPr/>
          </p:nvSpPr>
          <p:spPr>
            <a:xfrm>
              <a:off x="3174999" y="5534098"/>
              <a:ext cx="6279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B*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3ACCD41-7F47-CBE5-4508-6DDC02712B41}"/>
                </a:ext>
              </a:extLst>
            </p:cNvPr>
            <p:cNvSpPr txBox="1"/>
            <p:nvPr/>
          </p:nvSpPr>
          <p:spPr>
            <a:xfrm>
              <a:off x="4530172" y="5545798"/>
              <a:ext cx="6279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C*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B0FC70CE-2E74-2F16-3E3C-0CA3D9E3BFA5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>
              <a:off x="3375755" y="3753464"/>
              <a:ext cx="0" cy="158442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순서도: 수행의 시작/종료 5">
                  <a:extLst>
                    <a:ext uri="{FF2B5EF4-FFF2-40B4-BE49-F238E27FC236}">
                      <a16:creationId xmlns:a16="http://schemas.microsoft.com/office/drawing/2014/main" id="{395CC97D-1F94-34B6-B5DE-1254DA88994B}"/>
                    </a:ext>
                  </a:extLst>
                </p:cNvPr>
                <p:cNvSpPr/>
                <p:nvPr/>
              </p:nvSpPr>
              <p:spPr>
                <a:xfrm>
                  <a:off x="6642275" y="3104535"/>
                  <a:ext cx="4616246" cy="648929"/>
                </a:xfrm>
                <a:prstGeom prst="flowChartTerminator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ko-KR" dirty="0"/>
                    <a:t>*</a:t>
                  </a:r>
                  <a:endParaRPr lang="ko-KR" altLang="en-US" dirty="0"/>
                </a:p>
              </p:txBody>
            </p:sp>
          </mc:Choice>
          <mc:Fallback xmlns="">
            <p:sp>
              <p:nvSpPr>
                <p:cNvPr id="6" name="순서도: 수행의 시작/종료 5">
                  <a:extLst>
                    <a:ext uri="{FF2B5EF4-FFF2-40B4-BE49-F238E27FC236}">
                      <a16:creationId xmlns:a16="http://schemas.microsoft.com/office/drawing/2014/main" id="{395CC97D-1F94-34B6-B5DE-1254DA8899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2275" y="3104535"/>
                  <a:ext cx="4616246" cy="648929"/>
                </a:xfrm>
                <a:prstGeom prst="flowChartTerminator">
                  <a:avLst/>
                </a:prstGeom>
                <a:blipFill>
                  <a:blip r:embed="rId2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순서도: 수행의 시작/종료 8">
              <a:extLst>
                <a:ext uri="{FF2B5EF4-FFF2-40B4-BE49-F238E27FC236}">
                  <a16:creationId xmlns:a16="http://schemas.microsoft.com/office/drawing/2014/main" id="{01EA38A6-1B7C-2CEC-8A23-48BAA17569F9}"/>
                </a:ext>
              </a:extLst>
            </p:cNvPr>
            <p:cNvSpPr/>
            <p:nvPr/>
          </p:nvSpPr>
          <p:spPr>
            <a:xfrm>
              <a:off x="6642275" y="5337892"/>
              <a:ext cx="4616246" cy="648929"/>
            </a:xfrm>
            <a:prstGeom prst="flowChartTermina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CAAA3002-3D31-473A-2707-5F7C3366A9A4}"/>
                </a:ext>
              </a:extLst>
            </p:cNvPr>
            <p:cNvCxnSpPr/>
            <p:nvPr/>
          </p:nvCxnSpPr>
          <p:spPr>
            <a:xfrm>
              <a:off x="8141697" y="4877516"/>
              <a:ext cx="0" cy="14010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F1370727-4C3E-AEE0-6E3E-1FA9C95BAD8C}"/>
                </a:ext>
              </a:extLst>
            </p:cNvPr>
            <p:cNvCxnSpPr/>
            <p:nvPr/>
          </p:nvCxnSpPr>
          <p:spPr>
            <a:xfrm>
              <a:off x="9784967" y="5029916"/>
              <a:ext cx="0" cy="14010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4176CF5-3207-9FB2-E64B-213D5819AA5C}"/>
                    </a:ext>
                  </a:extLst>
                </p:cNvPr>
                <p:cNvSpPr txBox="1"/>
                <p:nvPr/>
              </p:nvSpPr>
              <p:spPr>
                <a:xfrm>
                  <a:off x="6783276" y="5472782"/>
                  <a:ext cx="1308837" cy="5200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ko-KR" alt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ko-KR" alt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ko-KR" dirty="0">
                      <a:solidFill>
                        <a:schemeClr val="bg1"/>
                      </a:solidFill>
                    </a:rPr>
                    <a:t>*(s1)</a:t>
                  </a:r>
                  <a:endParaRPr lang="ko-KR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4176CF5-3207-9FB2-E64B-213D5819AA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3276" y="5472782"/>
                  <a:ext cx="1308837" cy="520098"/>
                </a:xfrm>
                <a:prstGeom prst="rect">
                  <a:avLst/>
                </a:prstGeom>
                <a:blipFill>
                  <a:blip r:embed="rId3"/>
                  <a:stretch>
                    <a:fillRect t="-8197" r="-654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FCA0DF2-C49E-F570-53EC-D1C15FFFBF6B}"/>
                    </a:ext>
                  </a:extLst>
                </p:cNvPr>
                <p:cNvSpPr txBox="1"/>
                <p:nvPr/>
              </p:nvSpPr>
              <p:spPr>
                <a:xfrm>
                  <a:off x="8406666" y="5472782"/>
                  <a:ext cx="1308837" cy="5200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ko-KR" alt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ko-KR" alt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ko-KR" dirty="0">
                      <a:solidFill>
                        <a:schemeClr val="bg1"/>
                      </a:solidFill>
                    </a:rPr>
                    <a:t>*(s2)</a:t>
                  </a:r>
                  <a:endParaRPr lang="ko-KR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FCA0DF2-C49E-F570-53EC-D1C15FFFBF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6666" y="5472782"/>
                  <a:ext cx="1308837" cy="520098"/>
                </a:xfrm>
                <a:prstGeom prst="rect">
                  <a:avLst/>
                </a:prstGeom>
                <a:blipFill>
                  <a:blip r:embed="rId4"/>
                  <a:stretch>
                    <a:fillRect t="-8197" r="-654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FBDC9E5-EE8A-7A54-B2E1-D755545005D8}"/>
                    </a:ext>
                  </a:extLst>
                </p:cNvPr>
                <p:cNvSpPr txBox="1"/>
                <p:nvPr/>
              </p:nvSpPr>
              <p:spPr>
                <a:xfrm>
                  <a:off x="9781717" y="5484481"/>
                  <a:ext cx="1308837" cy="5200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ko-KR" alt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ko-KR" alt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ko-KR" dirty="0">
                      <a:solidFill>
                        <a:schemeClr val="bg1"/>
                      </a:solidFill>
                    </a:rPr>
                    <a:t>*(s3)</a:t>
                  </a:r>
                  <a:endParaRPr lang="ko-KR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FBDC9E5-EE8A-7A54-B2E1-D755545005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717" y="5484481"/>
                  <a:ext cx="1308837" cy="520098"/>
                </a:xfrm>
                <a:prstGeom prst="rect">
                  <a:avLst/>
                </a:prstGeom>
                <a:blipFill>
                  <a:blip r:embed="rId5"/>
                  <a:stretch>
                    <a:fillRect t="-10000" r="-654" b="-2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A6F55F3-1071-0075-6226-9A3AF59DFE3D}"/>
                </a:ext>
              </a:extLst>
            </p:cNvPr>
            <p:cNvCxnSpPr>
              <a:stCxn id="6" idx="2"/>
              <a:endCxn id="9" idx="0"/>
            </p:cNvCxnSpPr>
            <p:nvPr/>
          </p:nvCxnSpPr>
          <p:spPr>
            <a:xfrm>
              <a:off x="8950398" y="3753464"/>
              <a:ext cx="0" cy="158442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순서도: 처리 19">
              <a:extLst>
                <a:ext uri="{FF2B5EF4-FFF2-40B4-BE49-F238E27FC236}">
                  <a16:creationId xmlns:a16="http://schemas.microsoft.com/office/drawing/2014/main" id="{47FC5C3B-00A6-AD00-56F1-C0CA755C547D}"/>
                </a:ext>
              </a:extLst>
            </p:cNvPr>
            <p:cNvSpPr/>
            <p:nvPr/>
          </p:nvSpPr>
          <p:spPr>
            <a:xfrm>
              <a:off x="6371771" y="2786743"/>
              <a:ext cx="5301872" cy="3525157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순서도: 처리 20">
              <a:extLst>
                <a:ext uri="{FF2B5EF4-FFF2-40B4-BE49-F238E27FC236}">
                  <a16:creationId xmlns:a16="http://schemas.microsoft.com/office/drawing/2014/main" id="{CCAE5DD4-F732-AA62-3C9A-36C8C3895B4E}"/>
                </a:ext>
              </a:extLst>
            </p:cNvPr>
            <p:cNvSpPr/>
            <p:nvPr/>
          </p:nvSpPr>
          <p:spPr>
            <a:xfrm>
              <a:off x="794128" y="2786743"/>
              <a:ext cx="5301872" cy="3525157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화살표: 오른쪽 21">
              <a:extLst>
                <a:ext uri="{FF2B5EF4-FFF2-40B4-BE49-F238E27FC236}">
                  <a16:creationId xmlns:a16="http://schemas.microsoft.com/office/drawing/2014/main" id="{9A5DF8DA-D218-D8FA-BA3A-B82DBBD8CC37}"/>
                </a:ext>
              </a:extLst>
            </p:cNvPr>
            <p:cNvSpPr/>
            <p:nvPr/>
          </p:nvSpPr>
          <p:spPr>
            <a:xfrm>
              <a:off x="5878286" y="4209143"/>
              <a:ext cx="763987" cy="668373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80322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2C50B1-886D-AB9B-2868-401E553CE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45DBE-3AFF-FDFB-FCDD-123ACF53C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Overlapping</a:t>
            </a:r>
            <a:r>
              <a:rPr lang="en-US" altLang="ko-KR" dirty="0"/>
              <a:t> subproblems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6C2ED5-62F7-0D11-FD6C-479F4F095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solution to the subproblems are </a:t>
            </a:r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mutually dependent</a:t>
            </a:r>
          </a:p>
          <a:p>
            <a:r>
              <a:rPr lang="en-US" altLang="ko-KR" dirty="0"/>
              <a:t>The optimal solution to the problem A will be dependent on problem B and the problem B will be dependent on both problem A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problem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FAEB964-70A2-6511-554D-3FA5F89D5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515" y="4008028"/>
            <a:ext cx="6182141" cy="216893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1BE83B3-C427-23D2-1A1E-8924D3309206}"/>
              </a:ext>
            </a:extLst>
          </p:cNvPr>
          <p:cNvSpPr txBox="1"/>
          <p:nvPr/>
        </p:nvSpPr>
        <p:spPr>
          <a:xfrm>
            <a:off x="8795656" y="4001294"/>
            <a:ext cx="2835739" cy="1477328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The optimal solution to all subproblems produces the optimal solution to the original problem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3182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A67DF80-6052-A2EB-9D3E-EF3E3F53D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Find v*, q*,  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358B0C-4104-9BE0-DFCD-46BF30E67E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327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A4B141BA-2C00-DADB-66DD-8C5E54E09E0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ko-KR" dirty="0"/>
                  <a:t>Our task: Find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A4B141BA-2C00-DADB-66DD-8C5E54E09E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80882A-F77E-0DB1-E310-3533FB13C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We can guide and structure the search for the policy using value functions</a:t>
            </a:r>
          </a:p>
          <a:p>
            <a:r>
              <a:rPr lang="en-US" altLang="ko-KR" dirty="0"/>
              <a:t>The optimal policy takes actions based on state or q-values</a:t>
            </a:r>
          </a:p>
          <a:p>
            <a:r>
              <a:rPr lang="en-US" altLang="ko-KR" dirty="0"/>
              <a:t>Therefore, </a:t>
            </a:r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to find the optimal policy, we need to find the optimal values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9402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04D68847-B893-8329-D15E-27089C187E9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ko-KR" dirty="0"/>
                  <a:t>Our task: Find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04D68847-B893-8329-D15E-27089C187E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4AE0533-D4A9-E949-4153-CE056FA51E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If we </a:t>
                </a:r>
                <a:r>
                  <a:rPr lang="en-US" altLang="ko-KR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find the optimal value for each state independently, </a:t>
                </a:r>
                <a:r>
                  <a:rPr lang="en-US" altLang="ko-KR" dirty="0"/>
                  <a:t>then we’ll have the optimal value function for the overall problem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 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↔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 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4AE0533-D4A9-E949-4153-CE056FA51E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9475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AFC94-0E24-D139-356F-B1A2C9BFF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404625-EB00-166A-6063-DFDAE8A62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State value function(v)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5">
                <a:extLst>
                  <a:ext uri="{FF2B5EF4-FFF2-40B4-BE49-F238E27FC236}">
                    <a16:creationId xmlns:a16="http://schemas.microsoft.com/office/drawing/2014/main" id="{CD73E0E0-A0F7-5D8E-9B4A-2FF730AE39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State value, following policy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:</a:t>
                </a:r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6" name="내용 개체 틀 5">
                <a:extLst>
                  <a:ext uri="{FF2B5EF4-FFF2-40B4-BE49-F238E27FC236}">
                    <a16:creationId xmlns:a16="http://schemas.microsoft.com/office/drawing/2014/main" id="{CD73E0E0-A0F7-5D8E-9B4A-2FF730AE39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63B8C6A1-9B06-AFC2-481B-6C83118F2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131" y="3114594"/>
            <a:ext cx="9821507" cy="128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528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AFC94-0E24-D139-356F-B1A2C9BFF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404625-EB00-166A-6063-DFDAE8A62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State-action value function(q)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5">
                <a:extLst>
                  <a:ext uri="{FF2B5EF4-FFF2-40B4-BE49-F238E27FC236}">
                    <a16:creationId xmlns:a16="http://schemas.microsoft.com/office/drawing/2014/main" id="{CD73E0E0-A0F7-5D8E-9B4A-2FF730AE39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State-action value, following policy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:</a:t>
                </a:r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6" name="내용 개체 틀 5">
                <a:extLst>
                  <a:ext uri="{FF2B5EF4-FFF2-40B4-BE49-F238E27FC236}">
                    <a16:creationId xmlns:a16="http://schemas.microsoft.com/office/drawing/2014/main" id="{CD73E0E0-A0F7-5D8E-9B4A-2FF730AE39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59A820B6-C404-1819-2D88-3C76C033F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63035"/>
            <a:ext cx="10778662" cy="128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729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CC50C5-16AD-CF52-95A7-0C819085D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E616D-BEFA-581B-82C5-0B3A6DAE9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MDP review</a:t>
            </a:r>
          </a:p>
          <a:p>
            <a:r>
              <a:rPr lang="en-US" altLang="ko-KR" dirty="0"/>
              <a:t>Dynamic Programming (DP)</a:t>
            </a:r>
          </a:p>
          <a:p>
            <a:r>
              <a:rPr lang="en-US" altLang="ko-KR" dirty="0"/>
              <a:t>Dynamic Programming </a:t>
            </a:r>
            <a:r>
              <a:rPr lang="en-US" altLang="ko-KR" dirty="0">
                <a:solidFill>
                  <a:schemeClr val="tx1"/>
                </a:solidFill>
              </a:rPr>
              <a:t>for a control problem</a:t>
            </a:r>
          </a:p>
          <a:p>
            <a:r>
              <a:rPr lang="en-US" altLang="ko-KR" dirty="0"/>
              <a:t>Value Iteration</a:t>
            </a:r>
          </a:p>
          <a:p>
            <a:r>
              <a:rPr lang="en-US" altLang="ko-KR" dirty="0"/>
              <a:t>Code exercise</a:t>
            </a:r>
          </a:p>
        </p:txBody>
      </p:sp>
    </p:spTree>
    <p:extLst>
      <p:ext uri="{BB962C8B-B14F-4D97-AF65-F5344CB8AC3E}">
        <p14:creationId xmlns:p14="http://schemas.microsoft.com/office/powerpoint/2010/main" val="1657878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7A999B-A076-6EB6-0E78-67BD1A434D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9072C3-6C15-32C3-7799-11895FA25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Bellman Equation for v(s)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2F2AB3-FC72-33E3-241D-D5EC083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4032" cy="4667251"/>
          </a:xfrm>
        </p:spPr>
        <p:txBody>
          <a:bodyPr>
            <a:normAutofit/>
          </a:bodyPr>
          <a:lstStyle/>
          <a:p>
            <a:r>
              <a:rPr lang="en-US" altLang="ko-KR" dirty="0"/>
              <a:t>Bellman Eq. to 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search for optimal policy to solve a control task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F4DB46-2E7F-E331-D0E8-E8937B6E5B55}"/>
              </a:ext>
            </a:extLst>
          </p:cNvPr>
          <p:cNvSpPr txBox="1"/>
          <p:nvPr/>
        </p:nvSpPr>
        <p:spPr>
          <a:xfrm>
            <a:off x="-191202" y="4623211"/>
            <a:ext cx="4217413" cy="1721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</a:pPr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Expected return </a:t>
            </a:r>
            <a:r>
              <a:rPr lang="en-US" altLang="ko-KR" dirty="0"/>
              <a:t>is, </a:t>
            </a:r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the prob. of taking each action </a:t>
            </a:r>
            <a:r>
              <a:rPr lang="en-US" altLang="ko-KR" dirty="0"/>
              <a:t>following the policy, </a:t>
            </a:r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multiplied by the return </a:t>
            </a:r>
            <a:r>
              <a:rPr lang="en-US" altLang="ko-KR" dirty="0"/>
              <a:t>we expect to get from taking that action.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C2D418-A069-C46D-C492-D731424E5617}"/>
              </a:ext>
            </a:extLst>
          </p:cNvPr>
          <p:cNvSpPr txBox="1"/>
          <p:nvPr/>
        </p:nvSpPr>
        <p:spPr>
          <a:xfrm>
            <a:off x="3872192" y="4642427"/>
            <a:ext cx="4447616" cy="1721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</a:pPr>
            <a:r>
              <a:rPr lang="en-US" altLang="ko-KR" dirty="0"/>
              <a:t>The return is, </a:t>
            </a:r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the prob. of reaching each possible successor state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multiplied by the reward </a:t>
            </a:r>
            <a:r>
              <a:rPr lang="en-US" altLang="ko-KR" dirty="0"/>
              <a:t>obtained upon reaching that state, </a:t>
            </a:r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plus the discounted value of that state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6E26425-CF27-6CB5-5EBC-CC33624109B7}"/>
              </a:ext>
            </a:extLst>
          </p:cNvPr>
          <p:cNvCxnSpPr/>
          <p:nvPr/>
        </p:nvCxnSpPr>
        <p:spPr>
          <a:xfrm>
            <a:off x="3186288" y="4290947"/>
            <a:ext cx="1443769" cy="0"/>
          </a:xfrm>
          <a:prstGeom prst="line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33153C0-E3E7-6BDB-4183-370FFA159540}"/>
              </a:ext>
            </a:extLst>
          </p:cNvPr>
          <p:cNvCxnSpPr>
            <a:cxnSpLocks/>
          </p:cNvCxnSpPr>
          <p:nvPr/>
        </p:nvCxnSpPr>
        <p:spPr>
          <a:xfrm>
            <a:off x="4860473" y="4290947"/>
            <a:ext cx="1990270" cy="0"/>
          </a:xfrm>
          <a:prstGeom prst="line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B60C494-DB9E-1D7E-03D9-25DC565280E9}"/>
              </a:ext>
            </a:extLst>
          </p:cNvPr>
          <p:cNvSpPr txBox="1"/>
          <p:nvPr/>
        </p:nvSpPr>
        <p:spPr>
          <a:xfrm>
            <a:off x="8781747" y="4568463"/>
            <a:ext cx="3196559" cy="1389163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Notice we discovered a </a:t>
            </a:r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recursive relationship </a:t>
            </a:r>
            <a:r>
              <a:rPr lang="en-US" altLang="ko-KR" dirty="0"/>
              <a:t>btw. The value of one state and the values of other states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981CF58-EE9C-063A-B7FA-00969DAADEA8}"/>
              </a:ext>
            </a:extLst>
          </p:cNvPr>
          <p:cNvCxnSpPr>
            <a:cxnSpLocks/>
          </p:cNvCxnSpPr>
          <p:nvPr/>
        </p:nvCxnSpPr>
        <p:spPr>
          <a:xfrm>
            <a:off x="7031969" y="4292927"/>
            <a:ext cx="1990270" cy="0"/>
          </a:xfrm>
          <a:prstGeom prst="line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47633B58-96D5-FE24-7FB9-BB8A926C4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894" y="2514461"/>
            <a:ext cx="7888908" cy="2609314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25E5D0C-47BB-09AB-9F23-5DBD8B035627}"/>
              </a:ext>
            </a:extLst>
          </p:cNvPr>
          <p:cNvCxnSpPr>
            <a:cxnSpLocks/>
          </p:cNvCxnSpPr>
          <p:nvPr/>
        </p:nvCxnSpPr>
        <p:spPr>
          <a:xfrm flipV="1">
            <a:off x="2055894" y="4290947"/>
            <a:ext cx="1852278" cy="332264"/>
          </a:xfrm>
          <a:prstGeom prst="line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ADDE501-E2D8-22D3-1C37-6223D21379F1}"/>
              </a:ext>
            </a:extLst>
          </p:cNvPr>
          <p:cNvCxnSpPr>
            <a:cxnSpLocks/>
          </p:cNvCxnSpPr>
          <p:nvPr/>
        </p:nvCxnSpPr>
        <p:spPr>
          <a:xfrm flipV="1">
            <a:off x="5878489" y="4308134"/>
            <a:ext cx="121859" cy="315077"/>
          </a:xfrm>
          <a:prstGeom prst="line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F9ECAD7-DA8F-A263-8110-9F8BD1641969}"/>
              </a:ext>
            </a:extLst>
          </p:cNvPr>
          <p:cNvCxnSpPr>
            <a:cxnSpLocks/>
          </p:cNvCxnSpPr>
          <p:nvPr/>
        </p:nvCxnSpPr>
        <p:spPr>
          <a:xfrm flipH="1" flipV="1">
            <a:off x="8033852" y="4310807"/>
            <a:ext cx="786496" cy="438047"/>
          </a:xfrm>
          <a:prstGeom prst="line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748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4C75F8-0D94-6067-209C-3617B19C2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3C23C3-B0EA-4E37-C93A-1CC3CDAFF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Bellman Equation for q(s, a)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4A9C6D-EC28-D7ED-7641-268A57C06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61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Bellman Eq. to search for optimal policy to solve a control task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C91E6F7-474E-9C82-4ED7-D1BC99F99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555" y="2448706"/>
            <a:ext cx="9931245" cy="2078916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CA238FF-1185-9856-19F0-35CFE57BA144}"/>
              </a:ext>
            </a:extLst>
          </p:cNvPr>
          <p:cNvCxnSpPr>
            <a:cxnSpLocks/>
          </p:cNvCxnSpPr>
          <p:nvPr/>
        </p:nvCxnSpPr>
        <p:spPr>
          <a:xfrm>
            <a:off x="3055660" y="4477691"/>
            <a:ext cx="2096911" cy="0"/>
          </a:xfrm>
          <a:prstGeom prst="line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B380840-5A8F-95C0-7240-4990C2A16BD1}"/>
              </a:ext>
            </a:extLst>
          </p:cNvPr>
          <p:cNvCxnSpPr>
            <a:cxnSpLocks/>
          </p:cNvCxnSpPr>
          <p:nvPr/>
        </p:nvCxnSpPr>
        <p:spPr>
          <a:xfrm flipV="1">
            <a:off x="3410031" y="4492243"/>
            <a:ext cx="508826" cy="326318"/>
          </a:xfrm>
          <a:prstGeom prst="line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87BDBAF-C436-E7F0-D292-958FC1EA394B}"/>
              </a:ext>
            </a:extLst>
          </p:cNvPr>
          <p:cNvCxnSpPr>
            <a:cxnSpLocks/>
          </p:cNvCxnSpPr>
          <p:nvPr/>
        </p:nvCxnSpPr>
        <p:spPr>
          <a:xfrm>
            <a:off x="5558971" y="4492243"/>
            <a:ext cx="3875315" cy="0"/>
          </a:xfrm>
          <a:prstGeom prst="line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79165F0-0AC1-8A9A-C415-F25684EFDA5F}"/>
              </a:ext>
            </a:extLst>
          </p:cNvPr>
          <p:cNvSpPr txBox="1"/>
          <p:nvPr/>
        </p:nvSpPr>
        <p:spPr>
          <a:xfrm>
            <a:off x="8999261" y="4910373"/>
            <a:ext cx="2938893" cy="120032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lvl="1"/>
            <a:r>
              <a:rPr lang="en-US" altLang="ko-KR" dirty="0"/>
              <a:t>Recursive relationship is expressed as Q value in terms of other Q values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2C7047-D2E7-D483-0BE0-4B110A39C6CE}"/>
              </a:ext>
            </a:extLst>
          </p:cNvPr>
          <p:cNvSpPr txBox="1"/>
          <p:nvPr/>
        </p:nvSpPr>
        <p:spPr>
          <a:xfrm>
            <a:off x="3714349" y="4704969"/>
            <a:ext cx="4954971" cy="2053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</a:pPr>
            <a:r>
              <a:rPr lang="en-US" altLang="ko-KR" dirty="0"/>
              <a:t>Multiplied by ①the reward obtained upon reaching that successor state, ②plus the discounted sum of q values of each action in the successor state, ③</a:t>
            </a:r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weighted the prob. of choosing that action by the policy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B6229A-B037-7929-0938-AFB748878D17}"/>
              </a:ext>
            </a:extLst>
          </p:cNvPr>
          <p:cNvSpPr txBox="1"/>
          <p:nvPr/>
        </p:nvSpPr>
        <p:spPr>
          <a:xfrm>
            <a:off x="391887" y="4977628"/>
            <a:ext cx="36639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Expected return is the prob. of each successor state, </a:t>
            </a:r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knowing that we have chosen action a.</a:t>
            </a:r>
            <a:endParaRPr lang="ko-KR" alt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5E6673F-F664-384A-DB1F-F27FF2384F36}"/>
              </a:ext>
            </a:extLst>
          </p:cNvPr>
          <p:cNvCxnSpPr>
            <a:cxnSpLocks/>
          </p:cNvCxnSpPr>
          <p:nvPr/>
        </p:nvCxnSpPr>
        <p:spPr>
          <a:xfrm flipV="1">
            <a:off x="6816373" y="4505061"/>
            <a:ext cx="508826" cy="326318"/>
          </a:xfrm>
          <a:prstGeom prst="line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7685F88-6E4B-720C-6928-C2817216F841}"/>
              </a:ext>
            </a:extLst>
          </p:cNvPr>
          <p:cNvCxnSpPr>
            <a:cxnSpLocks/>
          </p:cNvCxnSpPr>
          <p:nvPr/>
        </p:nvCxnSpPr>
        <p:spPr>
          <a:xfrm flipH="1" flipV="1">
            <a:off x="9253674" y="4543039"/>
            <a:ext cx="412840" cy="275522"/>
          </a:xfrm>
          <a:prstGeom prst="line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701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B7726-A389-45B6-3118-E0D1E6C34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DA1484-0DDC-92A6-80DE-8F9019210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Solving a MDP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59326A-EC60-30B0-F633-81AFBF602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altLang="ko-KR" sz="2900" dirty="0"/>
              <a:t>The value of a state is precisely the expected return</a:t>
            </a:r>
          </a:p>
          <a:p>
            <a:r>
              <a:rPr lang="en-US" altLang="ko-KR" sz="2900" dirty="0"/>
              <a:t>Solving a control task consists of </a:t>
            </a:r>
            <a:r>
              <a:rPr lang="en-US" altLang="ko-KR" sz="29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maximizing the expected return</a:t>
            </a:r>
          </a:p>
          <a:p>
            <a:r>
              <a:rPr lang="en-US" altLang="ko-KR" sz="3200" dirty="0"/>
              <a:t>Solving a task involves </a:t>
            </a:r>
            <a:r>
              <a:rPr lang="en-US" altLang="ko-KR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maximizing the value of every state</a:t>
            </a:r>
          </a:p>
          <a:p>
            <a:r>
              <a:rPr lang="en-US" altLang="ko-KR" dirty="0"/>
              <a:t>The optimal value of a state is the expected return following the optimal policy: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 algn="ctr">
              <a:buNone/>
            </a:pPr>
            <a:endParaRPr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395469-2D4D-C575-D98C-4FD314FD0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742" y="5073650"/>
            <a:ext cx="5230821" cy="126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94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4664A-A643-122C-7094-130891A0F1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91435C-7706-6BD8-0A82-9698C8195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Solving a MDP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D44C729-2659-C596-7C5F-6FF7493CF4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To maximize those return, we must find the optimal policy. </a:t>
                </a:r>
              </a:p>
              <a:p>
                <a:pPr marL="0" indent="0">
                  <a:buNone/>
                </a:pPr>
                <a:r>
                  <a:rPr lang="en-US" altLang="ko-KR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  (The policy that takes optimal action in all state)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The optimal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dirty="0"/>
                  <a:t>* policy is precisely </a:t>
                </a:r>
                <a:r>
                  <a:rPr lang="en-US" altLang="ko-KR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the one that chooses actions that maximize v(s) or q(s, a)</a:t>
                </a:r>
                <a:r>
                  <a:rPr lang="en-US" altLang="ko-KR" dirty="0"/>
                  <a:t>, the expected return:</a:t>
                </a:r>
              </a:p>
              <a:p>
                <a:endParaRPr lang="en-US" altLang="ko-KR" sz="2300" dirty="0">
                  <a:solidFill>
                    <a:schemeClr val="accent1"/>
                  </a:solidFill>
                </a:endParaRP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D44C729-2659-C596-7C5F-6FF7493CF4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  <a:blipFill>
                <a:blip r:embed="rId2"/>
                <a:stretch>
                  <a:fillRect l="-1043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F8A5DB70-790B-39DB-8AB6-34F949CE7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5340" y="4498461"/>
            <a:ext cx="6943946" cy="124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192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5791F-64E8-37CC-D171-006C085C5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Solving a MDP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BB1A1AE-6D62-0F67-6E77-D19D27C022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Dilemma is ,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altLang="ko-KR" dirty="0"/>
                              <m:t>To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find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the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optimal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policy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 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∗ </m:t>
                            </m:r>
                            <m:r>
                              <m:rPr>
                                <m:nor/>
                              </m:rPr>
                              <a:rPr lang="en-US" altLang="ko-KR" b="0" i="0" dirty="0" smtClean="0"/>
                              <m:t>,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ko-KR" dirty="0"/>
                              <m:t>we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must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know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the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optimal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values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 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             </m:t>
                            </m:r>
                          </m:e>
                          <m:e/>
                          <m:e/>
                          <m:e>
                            <m:r>
                              <m:rPr>
                                <m:nor/>
                              </m:rPr>
                              <a:rPr lang="en-US" altLang="ko-KR" dirty="0"/>
                              <m:t>To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find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the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optimal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b="0" i="0" dirty="0" smtClean="0"/>
                              <m:t>v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∗ 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or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b="0" i="0" dirty="0" smtClean="0"/>
                              <m:t>q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∗ 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values</m:t>
                            </m:r>
                            <m:r>
                              <m:rPr>
                                <m:nor/>
                              </m:rPr>
                              <a:rPr lang="en-US" altLang="ko-KR" b="0" i="0" dirty="0" smtClean="0"/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ko-KR" dirty="0"/>
                              <m:t>we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must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know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the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optimal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policy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BB1A1AE-6D62-0F67-6E77-D19D27C022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38636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49C8C2-F3F1-CDC7-0369-7029BF783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5ABDD7-7F41-7EEE-6A32-7A37199CC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Bellman Optimality Equations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A55A4CC-3205-E98D-B6CA-C0C91972ED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dirty="0"/>
                  <a:t>The optimal policy will always choose the action that maximizes the expected return</a:t>
                </a:r>
              </a:p>
              <a:p>
                <a:pPr marL="0" indent="0" algn="ctr">
                  <a:buNone/>
                </a:pPr>
                <a:r>
                  <a:rPr lang="en-US" altLang="ko-KR" dirty="0"/>
                  <a:t>v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0" i="1" dirty="0" smtClean="0">
                                <a:solidFill>
                                  <a:schemeClr val="tx2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dirty="0" smtClean="0">
                                <a:solidFill>
                                  <a:schemeClr val="tx2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b="0" i="1" dirty="0" smtClean="0">
                                <a:solidFill>
                                  <a:schemeClr val="tx2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9"/>
                                  </m:r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m:rPr>
                                <m:brk m:alnAt="9"/>
                              </m:r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/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)[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+ </m:t>
                            </m:r>
                          </m:e>
                        </m:nary>
                        <m:r>
                          <m:rPr>
                            <m:nor/>
                          </m:rPr>
                          <a:rPr lang="el-GR" altLang="ko-KR" dirty="0"/>
                          <m:t> </m:t>
                        </m:r>
                        <m:r>
                          <m:rPr>
                            <m:nor/>
                          </m:rPr>
                          <a:rPr lang="el-GR" altLang="ko-KR" dirty="0"/>
                          <m:t>γ</m:t>
                        </m:r>
                        <m:r>
                          <m:rPr>
                            <m:nor/>
                          </m:rPr>
                          <a:rPr lang="en-US" altLang="ko-KR" dirty="0"/>
                          <m:t> </m:t>
                        </m:r>
                        <m:r>
                          <m:rPr>
                            <m:nor/>
                          </m:rPr>
                          <a:rPr lang="en-US" altLang="ko-KR" b="0" i="0" dirty="0" smtClean="0"/>
                          <m:t>v</m:t>
                        </m:r>
                        <m:r>
                          <m:rPr>
                            <m:nor/>
                          </m:rPr>
                          <a:rPr lang="en-US" altLang="ko-KR" dirty="0"/>
                          <m:t>∗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′)</m:t>
                        </m:r>
                        <m:r>
                          <m:rPr>
                            <m:nor/>
                          </m:rPr>
                          <a:rPr lang="en-US" altLang="ko-KR" dirty="0"/>
                          <m:t>]</m:t>
                        </m:r>
                      </m:e>
                    </m:func>
                  </m:oMath>
                </a14:m>
                <a:endParaRPr lang="en-US" altLang="ko-KR" dirty="0"/>
              </a:p>
              <a:p>
                <a:pPr lvl="1"/>
                <a:endParaRPr lang="en-US" altLang="ko-KR" i="1" dirty="0">
                  <a:solidFill>
                    <a:schemeClr val="accent1"/>
                  </a:solidFill>
                </a:endParaRPr>
              </a:p>
              <a:p>
                <a:pPr lvl="1"/>
                <a:endParaRPr lang="en-US" altLang="ko-KR" i="1" dirty="0">
                  <a:solidFill>
                    <a:schemeClr val="accent1"/>
                  </a:solidFill>
                </a:endParaRPr>
              </a:p>
              <a:p>
                <a:pPr lvl="1"/>
                <a:endParaRPr lang="en-US" altLang="ko-KR" i="1" dirty="0">
                  <a:solidFill>
                    <a:schemeClr val="accent1"/>
                  </a:solidFill>
                </a:endParaRPr>
              </a:p>
              <a:p>
                <a:pPr lvl="1"/>
                <a:endParaRPr lang="en-US" altLang="ko-KR" i="1" dirty="0">
                  <a:solidFill>
                    <a:schemeClr val="accent1"/>
                  </a:solidFill>
                </a:endParaRPr>
              </a:p>
              <a:p>
                <a:pPr lvl="1"/>
                <a:endParaRPr lang="en-US" altLang="ko-KR" i="1" dirty="0">
                  <a:solidFill>
                    <a:schemeClr val="accent1"/>
                  </a:solidFill>
                </a:endParaRPr>
              </a:p>
              <a:p>
                <a:pPr marL="0" indent="0" algn="ctr">
                  <a:buNone/>
                </a:pPr>
                <a:r>
                  <a:rPr lang="ko-KR" altLang="en-US" dirty="0"/>
                  <a:t> </a:t>
                </a:r>
                <a:r>
                  <a:rPr lang="en-US" altLang="ko-KR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following the optimal policy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*</a:t>
                </a:r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A55A4CC-3205-E98D-B6CA-C0C91972ED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BCA580B-1361-64D6-24CF-EA034126FED5}"/>
              </a:ext>
            </a:extLst>
          </p:cNvPr>
          <p:cNvCxnSpPr>
            <a:cxnSpLocks/>
          </p:cNvCxnSpPr>
          <p:nvPr/>
        </p:nvCxnSpPr>
        <p:spPr>
          <a:xfrm>
            <a:off x="5517098" y="3465730"/>
            <a:ext cx="1635869" cy="0"/>
          </a:xfrm>
          <a:prstGeom prst="line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25AF1CF-BA26-D1F9-07DB-E6E64B1C1CB5}"/>
              </a:ext>
            </a:extLst>
          </p:cNvPr>
          <p:cNvCxnSpPr>
            <a:cxnSpLocks/>
          </p:cNvCxnSpPr>
          <p:nvPr/>
        </p:nvCxnSpPr>
        <p:spPr>
          <a:xfrm>
            <a:off x="7380311" y="3465730"/>
            <a:ext cx="1955417" cy="0"/>
          </a:xfrm>
          <a:prstGeom prst="line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172C44D-B2C5-516A-47F5-03B7E2C3961C}"/>
              </a:ext>
            </a:extLst>
          </p:cNvPr>
          <p:cNvSpPr txBox="1"/>
          <p:nvPr/>
        </p:nvSpPr>
        <p:spPr>
          <a:xfrm>
            <a:off x="4602399" y="3767007"/>
            <a:ext cx="29872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dirty="0"/>
              <a:t>The prob. of reaching each successor state </a:t>
            </a:r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by taking the optimal action</a:t>
            </a:r>
            <a:r>
              <a:rPr lang="en-US" altLang="ko-KR" dirty="0"/>
              <a:t>,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8E9317-5D28-B470-0A34-33A388518AAB}"/>
              </a:ext>
            </a:extLst>
          </p:cNvPr>
          <p:cNvSpPr txBox="1"/>
          <p:nvPr/>
        </p:nvSpPr>
        <p:spPr>
          <a:xfrm>
            <a:off x="7589604" y="3767006"/>
            <a:ext cx="37641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dirty="0"/>
              <a:t>multiplied by the reward achieved by reaching that state, plus the discounted optimal value of that state</a:t>
            </a:r>
          </a:p>
        </p:txBody>
      </p:sp>
    </p:spTree>
    <p:extLst>
      <p:ext uri="{BB962C8B-B14F-4D97-AF65-F5344CB8AC3E}">
        <p14:creationId xmlns:p14="http://schemas.microsoft.com/office/powerpoint/2010/main" val="9061754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49C8C2-F3F1-CDC7-0369-7029BF783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5ABDD7-7F41-7EEE-6A32-7A37199CC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Bellman Optimality Equations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A55A4CC-3205-E98D-B6CA-C0C91972ED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dirty="0"/>
                  <a:t>The optimal policy will always choose the action that maximizes the expected return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/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l-GR" altLang="ko-KR" dirty="0"/>
                      <m:t>γ</m:t>
                    </m:r>
                    <m:func>
                      <m:funcPr>
                        <m:ctrlPr>
                          <a:rPr lang="en-US" altLang="ko-KR" i="1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solidFill>
                                  <a:schemeClr val="tx2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solidFill>
                                  <a:schemeClr val="tx2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i="1">
                                <a:solidFill>
                                  <a:schemeClr val="tx2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i="1">
                                <a:solidFill>
                                  <a:schemeClr val="tx2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m:rPr>
                            <m:nor/>
                          </m:rPr>
                          <a:rPr lang="en-US" altLang="ko-KR" b="0" i="0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</a:rPr>
                          <m:t>∗</m:t>
                        </m:r>
                        <m:r>
                          <a:rPr lang="en-US" altLang="ko-KR" i="1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ko-KR" i="1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i="1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ko-KR" i="1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ko-KR" dirty="0"/>
                  <a:t>]</a:t>
                </a:r>
                <a:r>
                  <a:rPr lang="ko-KR" altLang="en-US" dirty="0"/>
                  <a:t> </a:t>
                </a:r>
                <a:endParaRPr lang="en-US" altLang="ko-KR" dirty="0"/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lvl="1"/>
                <a:endParaRPr lang="en-US" altLang="ko-KR" i="1" dirty="0">
                  <a:solidFill>
                    <a:schemeClr val="accent1"/>
                  </a:solidFill>
                </a:endParaRPr>
              </a:p>
              <a:p>
                <a:pPr lvl="1"/>
                <a:endParaRPr lang="en-US" altLang="ko-KR" i="1" dirty="0">
                  <a:solidFill>
                    <a:schemeClr val="accent1"/>
                  </a:solidFill>
                </a:endParaRPr>
              </a:p>
              <a:p>
                <a:pPr lvl="1"/>
                <a:endParaRPr lang="en-US" altLang="ko-KR" i="1" dirty="0">
                  <a:solidFill>
                    <a:schemeClr val="accent1"/>
                  </a:solidFill>
                </a:endParaRPr>
              </a:p>
              <a:p>
                <a:pPr lvl="1"/>
                <a:endParaRPr lang="en-US" altLang="ko-KR" i="1" dirty="0">
                  <a:solidFill>
                    <a:schemeClr val="accent1"/>
                  </a:solidFill>
                </a:endParaRPr>
              </a:p>
              <a:p>
                <a:pPr marL="0" indent="0" algn="ctr">
                  <a:buNone/>
                </a:pPr>
                <a:r>
                  <a:rPr lang="ko-KR" altLang="en-US" dirty="0"/>
                  <a:t> </a:t>
                </a:r>
                <a:r>
                  <a:rPr lang="en-US" altLang="ko-KR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following the optimal policy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*</a:t>
                </a:r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A55A4CC-3205-E98D-B6CA-C0C91972ED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0086596-37A8-442E-391C-8D754E69433F}"/>
              </a:ext>
            </a:extLst>
          </p:cNvPr>
          <p:cNvSpPr txBox="1"/>
          <p:nvPr/>
        </p:nvSpPr>
        <p:spPr>
          <a:xfrm>
            <a:off x="3613355" y="3781746"/>
            <a:ext cx="34363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dirty="0"/>
              <a:t>obtained by reaching each of possible successor state, </a:t>
            </a:r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weighted by the prob. of reaching that successor state.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AFF261-355F-5D75-7C23-A084E8925B72}"/>
              </a:ext>
            </a:extLst>
          </p:cNvPr>
          <p:cNvSpPr txBox="1"/>
          <p:nvPr/>
        </p:nvSpPr>
        <p:spPr>
          <a:xfrm>
            <a:off x="7757652" y="3784953"/>
            <a:ext cx="374673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The return is reward achieved upon reaching the successor state, plus </a:t>
            </a:r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the maximum Q value among the actions for that achieved state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8FB1052-FDF9-5A68-6DFC-323BE96D4A3A}"/>
              </a:ext>
            </a:extLst>
          </p:cNvPr>
          <p:cNvCxnSpPr>
            <a:cxnSpLocks/>
          </p:cNvCxnSpPr>
          <p:nvPr/>
        </p:nvCxnSpPr>
        <p:spPr>
          <a:xfrm>
            <a:off x="6883314" y="3646808"/>
            <a:ext cx="2806376" cy="0"/>
          </a:xfrm>
          <a:prstGeom prst="line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4D4EB22-0171-2854-F37B-5536F08BF43B}"/>
              </a:ext>
            </a:extLst>
          </p:cNvPr>
          <p:cNvCxnSpPr>
            <a:cxnSpLocks/>
          </p:cNvCxnSpPr>
          <p:nvPr/>
        </p:nvCxnSpPr>
        <p:spPr>
          <a:xfrm>
            <a:off x="4179709" y="3646808"/>
            <a:ext cx="2467631" cy="0"/>
          </a:xfrm>
          <a:prstGeom prst="line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3BF9638-9FF2-AAA6-4C3C-1132F0B2FDCF}"/>
              </a:ext>
            </a:extLst>
          </p:cNvPr>
          <p:cNvSpPr txBox="1"/>
          <p:nvPr/>
        </p:nvSpPr>
        <p:spPr>
          <a:xfrm>
            <a:off x="361920" y="3781746"/>
            <a:ext cx="33810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Optimal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Q value for an action in a state </a:t>
            </a:r>
            <a:r>
              <a:rPr lang="en-US" altLang="ko-KR" dirty="0"/>
              <a:t>is the weighted sum of returns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70056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제목 3">
                <a:extLst>
                  <a:ext uri="{FF2B5EF4-FFF2-40B4-BE49-F238E27FC236}">
                    <a16:creationId xmlns:a16="http://schemas.microsoft.com/office/drawing/2014/main" id="{B6A80386-CBBD-B638-CA86-E164DD88C7E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Find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dirty="0"/>
                  <a:t>*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제목 3">
                <a:extLst>
                  <a:ext uri="{FF2B5EF4-FFF2-40B4-BE49-F238E27FC236}">
                    <a16:creationId xmlns:a16="http://schemas.microsoft.com/office/drawing/2014/main" id="{B6A80386-CBBD-B638-CA86-E164DD88C7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478" b="-14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03B60F-5D0A-B64B-3FA4-0FB85F83FE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5430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967F7-4208-CB23-AEE7-AC767C9A6D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F3C0D-886C-98EA-406D-C77B0BA9C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Update Rules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D69CC21-C4F5-0674-A02B-2E3AE8B287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DP turns Bellman equations into update rules</a:t>
                </a:r>
              </a:p>
              <a:p>
                <a:endParaRPr lang="en-US" altLang="ko-KR" dirty="0">
                  <a:solidFill>
                    <a:schemeClr val="tx2">
                      <a:lumMod val="50000"/>
                      <a:lumOff val="50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en-US" altLang="ko-KR" dirty="0"/>
                  <a:t>V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dirty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9"/>
                                  </m:r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m:rPr>
                                <m:brk m:alnAt="9"/>
                              </m:r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/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)[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+ </m:t>
                            </m:r>
                          </m:e>
                        </m:nary>
                        <m:r>
                          <m:rPr>
                            <m:nor/>
                          </m:rPr>
                          <a:rPr lang="el-GR" altLang="ko-KR" dirty="0"/>
                          <m:t> </m:t>
                        </m:r>
                        <m:r>
                          <m:rPr>
                            <m:nor/>
                          </m:rPr>
                          <a:rPr lang="el-GR" altLang="ko-KR" dirty="0"/>
                          <m:t>γ</m:t>
                        </m:r>
                        <m:r>
                          <m:rPr>
                            <m:nor/>
                          </m:rPr>
                          <a:rPr lang="en-US" altLang="ko-KR" dirty="0"/>
                          <m:t> </m:t>
                        </m:r>
                        <m:r>
                          <m:rPr>
                            <m:nor/>
                          </m:rPr>
                          <a:rPr lang="en-US" altLang="ko-KR" dirty="0"/>
                          <m:t>V</m:t>
                        </m:r>
                        <m:r>
                          <m:rPr>
                            <m:nor/>
                          </m:rPr>
                          <a:rPr lang="en-US" altLang="ko-KR" dirty="0"/>
                          <m:t>∗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′)</m:t>
                        </m:r>
                        <m:r>
                          <m:rPr>
                            <m:nor/>
                          </m:rPr>
                          <a:rPr lang="en-US" altLang="ko-KR" dirty="0"/>
                          <m:t>]</m:t>
                        </m:r>
                      </m:e>
                    </m:func>
                  </m:oMath>
                </a14:m>
                <a:endParaRPr lang="en-US" altLang="ko-KR" dirty="0"/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r>
                  <a:rPr lang="en-US" altLang="ko-KR" dirty="0"/>
                  <a:t>V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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dirty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9"/>
                                  </m:r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m:rPr>
                                <m:brk m:alnAt="9"/>
                              </m:r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/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)[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+ </m:t>
                            </m:r>
                          </m:e>
                        </m:nary>
                        <m:r>
                          <m:rPr>
                            <m:nor/>
                          </m:rPr>
                          <a:rPr lang="el-GR" altLang="ko-KR" dirty="0"/>
                          <m:t> </m:t>
                        </m:r>
                        <m:r>
                          <m:rPr>
                            <m:nor/>
                          </m:rPr>
                          <a:rPr lang="el-GR" altLang="ko-KR" dirty="0"/>
                          <m:t>γ</m:t>
                        </m:r>
                        <m:r>
                          <m:rPr>
                            <m:nor/>
                          </m:rPr>
                          <a:rPr lang="en-US" altLang="ko-KR" dirty="0"/>
                          <m:t> </m:t>
                        </m:r>
                        <m:r>
                          <m:rPr>
                            <m:nor/>
                          </m:rPr>
                          <a:rPr lang="en-US" altLang="ko-KR" dirty="0"/>
                          <m:t>V</m:t>
                        </m:r>
                        <m:r>
                          <m:rPr>
                            <m:nor/>
                          </m:rPr>
                          <a:rPr lang="en-US" altLang="ko-KR" dirty="0"/>
                          <m:t>∗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′)</m:t>
                        </m:r>
                        <m:r>
                          <m:rPr>
                            <m:nor/>
                          </m:rPr>
                          <a:rPr lang="en-US" altLang="ko-KR" dirty="0"/>
                          <m:t>]</m:t>
                        </m:r>
                      </m:e>
                    </m:func>
                  </m:oMath>
                </a14:m>
                <a:endParaRPr lang="en-US" altLang="ko-KR" dirty="0"/>
              </a:p>
              <a:p>
                <a:endParaRPr lang="en-US" altLang="ko-KR" dirty="0">
                  <a:solidFill>
                    <a:schemeClr val="accent1"/>
                  </a:solidFill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D69CC21-C4F5-0674-A02B-2E3AE8B28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22085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E28ADA-55A2-2D69-4686-ADEEB0208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Update Rules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A75F2E-E702-59D5-19DB-E5AAD3917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Sweep the state space</a:t>
            </a:r>
            <a:r>
              <a:rPr lang="en-US" altLang="ko-KR" dirty="0">
                <a:solidFill>
                  <a:schemeClr val="tx1"/>
                </a:solidFill>
              </a:rPr>
              <a:t> and update the estimated value of each state according to: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Each time we update the estimated value of a state, we’ll have better estimates for the related values</a:t>
            </a:r>
            <a:r>
              <a:rPr lang="en-US" altLang="ko-KR" dirty="0">
                <a:solidFill>
                  <a:schemeClr val="tx1"/>
                </a:solidFill>
              </a:rPr>
              <a:t>, therefore, the new estimate will be more accurate than the old one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153629-C68A-1F57-E7C3-7B71397163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98" t="2183" b="-1"/>
          <a:stretch/>
        </p:blipFill>
        <p:spPr>
          <a:xfrm>
            <a:off x="2979174" y="2979174"/>
            <a:ext cx="5642306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418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13887AE-A050-F401-A022-65CCE7A7B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MDP Code Review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6390D9-B00B-D725-2CA8-1054F5FC97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493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7B3136-CB51-9BCE-9D26-A42804ACA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4503A5-8D8F-DFDB-0941-9AAAE8D1D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Value Iteration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F85503-7EA4-9362-DFEA-C462A54EA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8718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38BF48-F291-E6C4-79A3-2CBBE749F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F9F53-E25D-72F5-F878-FC802F350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Value Iteration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B8B6B8C-F013-EB79-1828-AFDB2717FE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We want to find the optimal policy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dirty="0"/>
                  <a:t>*(s) :</a:t>
                </a:r>
              </a:p>
              <a:p>
                <a:endParaRPr lang="en-US" altLang="ko-K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dirty="0"/>
                  <a:t>*(s)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ko-KR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nary>
                      </m:e>
                    </m:func>
                    <m:r>
                      <m:rPr>
                        <m:nor/>
                      </m:rPr>
                      <a:rPr lang="el-GR" altLang="ko-KR" dirty="0"/>
                      <m:t>γ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]</a:t>
                </a:r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r>
                  <a:rPr lang="en-US" altLang="ko-KR" dirty="0"/>
                  <a:t>…but for that we have to find v*</a:t>
                </a:r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B8B6B8C-F013-EB79-1828-AFDB2717FE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5438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DE18C8-4A37-1F37-8DC2-BF1CF8E14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D0BBF-F10C-8612-4769-ECC5812D4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Value </a:t>
            </a:r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Iteration</a:t>
            </a:r>
            <a:endParaRPr lang="ko-KR" alt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D8916A1-23CA-04EE-7D31-A62159F3B2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altLang="ko-KR" dirty="0"/>
                  <a:t>V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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9"/>
                                  </m:r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m:rPr>
                                <m:brk m:alnAt="9"/>
                              </m:r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/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)[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+ </m:t>
                            </m:r>
                          </m:e>
                        </m:nary>
                        <m:r>
                          <m:rPr>
                            <m:nor/>
                          </m:rPr>
                          <a:rPr lang="el-GR" altLang="ko-KR" dirty="0"/>
                          <m:t> </m:t>
                        </m:r>
                        <m:r>
                          <m:rPr>
                            <m:nor/>
                          </m:rPr>
                          <a:rPr lang="el-GR" altLang="ko-KR" dirty="0"/>
                          <m:t>γ</m:t>
                        </m:r>
                        <m:r>
                          <m:rPr>
                            <m:nor/>
                          </m:rPr>
                          <a:rPr lang="en-US" altLang="ko-KR" dirty="0"/>
                          <m:t> </m:t>
                        </m:r>
                        <m:r>
                          <m:rPr>
                            <m:nor/>
                          </m:rPr>
                          <a:rPr lang="en-US" altLang="ko-KR" dirty="0"/>
                          <m:t>V</m:t>
                        </m:r>
                        <m:r>
                          <m:rPr>
                            <m:nor/>
                          </m:rPr>
                          <a:rPr lang="en-US" altLang="ko-KR" dirty="0"/>
                          <m:t>∗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′)</m:t>
                        </m:r>
                        <m:r>
                          <m:rPr>
                            <m:nor/>
                          </m:rPr>
                          <a:rPr lang="en-US" altLang="ko-KR" dirty="0"/>
                          <m:t>]</m:t>
                        </m:r>
                      </m:e>
                    </m:func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Initial estimate doesn’t have to be good</a:t>
                </a:r>
              </a:p>
              <a:p>
                <a:r>
                  <a:rPr lang="en-US" altLang="ko-KR" dirty="0"/>
                  <a:t>We’ll keep a table with the estimated values of each state</a:t>
                </a:r>
              </a:p>
              <a:p>
                <a:r>
                  <a:rPr lang="en-US" altLang="ko-KR" dirty="0"/>
                  <a:t>We’ll go state by state improving these estimates according to the rule</a:t>
                </a:r>
              </a:p>
              <a:p>
                <a:r>
                  <a:rPr lang="en-US" altLang="ko-KR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Repeat this process as many times as necessary until we estimates are very close to the values</a:t>
                </a:r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D8916A1-23CA-04EE-7D31-A62159F3B2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82330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15ABDB-99D4-B080-A48C-860839665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1C8A35EB-20C3-FE46-5A45-1154776CC9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560" y="1124877"/>
            <a:ext cx="10320762" cy="464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B453C8E-02F3-DA7E-2AF3-AC32D37A3B77}"/>
              </a:ext>
            </a:extLst>
          </p:cNvPr>
          <p:cNvSpPr/>
          <p:nvPr/>
        </p:nvSpPr>
        <p:spPr>
          <a:xfrm>
            <a:off x="2359742" y="3760839"/>
            <a:ext cx="6695768" cy="3982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94994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BED2CB-CA4F-D258-24FA-14EB5ACD6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C1DC0-1FA0-DCC2-C952-38BF003F8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Value Iteration</a:t>
            </a:r>
            <a:endParaRPr lang="ko-KR" alt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B6A7C6A-DDE8-D001-2280-4F61DC81C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221" y="2642967"/>
            <a:ext cx="7149395" cy="3099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837DAC9-EF92-A376-F176-8AD9B06050C5}"/>
                  </a:ext>
                </a:extLst>
              </p:cNvPr>
              <p:cNvSpPr txBox="1"/>
              <p:nvPr/>
            </p:nvSpPr>
            <p:spPr>
              <a:xfrm>
                <a:off x="3096660" y="5919631"/>
                <a:ext cx="6096000" cy="4547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:r>
                  <a:rPr lang="en-US" altLang="ko-KR" dirty="0"/>
                  <a:t>V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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dirty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9"/>
                                  </m:r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m:rPr>
                                <m:brk m:alnAt="9"/>
                              </m:r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/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)[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+ </m:t>
                            </m:r>
                          </m:e>
                        </m:nary>
                        <m:r>
                          <m:rPr>
                            <m:nor/>
                          </m:rPr>
                          <a:rPr lang="el-GR" altLang="ko-KR" dirty="0"/>
                          <m:t> </m:t>
                        </m:r>
                        <m:r>
                          <m:rPr>
                            <m:nor/>
                          </m:rPr>
                          <a:rPr lang="el-GR" altLang="ko-KR" dirty="0"/>
                          <m:t>γ</m:t>
                        </m:r>
                        <m:r>
                          <m:rPr>
                            <m:nor/>
                          </m:rPr>
                          <a:rPr lang="en-US" altLang="ko-KR" dirty="0"/>
                          <m:t> </m:t>
                        </m:r>
                        <m:r>
                          <m:rPr>
                            <m:nor/>
                          </m:rPr>
                          <a:rPr lang="en-US" altLang="ko-KR" dirty="0"/>
                          <m:t>V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′)</m:t>
                        </m:r>
                        <m:r>
                          <m:rPr>
                            <m:nor/>
                          </m:rPr>
                          <a:rPr lang="en-US" altLang="ko-KR" dirty="0"/>
                          <m:t>]</m:t>
                        </m:r>
                      </m:e>
                    </m:func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837DAC9-EF92-A376-F176-8AD9B0605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6660" y="5919631"/>
                <a:ext cx="6096000" cy="454740"/>
              </a:xfrm>
              <a:prstGeom prst="rect">
                <a:avLst/>
              </a:prstGeom>
              <a:blipFill>
                <a:blip r:embed="rId3"/>
                <a:stretch>
                  <a:fillRect t="-96000" b="-13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244126E-24D9-2610-3014-2899BF23279C}"/>
              </a:ext>
            </a:extLst>
          </p:cNvPr>
          <p:cNvSpPr txBox="1"/>
          <p:nvPr/>
        </p:nvSpPr>
        <p:spPr>
          <a:xfrm>
            <a:off x="7605485" y="1678267"/>
            <a:ext cx="42822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Every move, the agent gets -1. The goal is to find the shortest path.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This env. Is deterministic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24C3FD-3BBD-5A41-2A0A-53D978867AC7}"/>
              </a:ext>
            </a:extLst>
          </p:cNvPr>
          <p:cNvSpPr txBox="1"/>
          <p:nvPr/>
        </p:nvSpPr>
        <p:spPr>
          <a:xfrm>
            <a:off x="5937488" y="1410019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 = 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80668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81CAE5-32D5-0B35-55AE-206E1210D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4874F-BAED-DF90-7CBD-EC9BCE732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Value Iteration</a:t>
            </a:r>
            <a:endParaRPr lang="ko-KR" alt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98D3011-4E7B-4128-13AD-62367089B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221" y="2642967"/>
            <a:ext cx="7149395" cy="3099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498DD9-B741-4499-6976-407F7FD7CF6D}"/>
                  </a:ext>
                </a:extLst>
              </p:cNvPr>
              <p:cNvSpPr txBox="1"/>
              <p:nvPr/>
            </p:nvSpPr>
            <p:spPr>
              <a:xfrm>
                <a:off x="3096660" y="5919631"/>
                <a:ext cx="6096000" cy="4547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:r>
                  <a:rPr lang="en-US" altLang="ko-KR" dirty="0"/>
                  <a:t>V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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dirty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9"/>
                                  </m:r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m:rPr>
                                <m:brk m:alnAt="9"/>
                              </m:r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/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)[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+ </m:t>
                            </m:r>
                          </m:e>
                        </m:nary>
                        <m:r>
                          <m:rPr>
                            <m:nor/>
                          </m:rPr>
                          <a:rPr lang="el-GR" altLang="ko-KR" dirty="0"/>
                          <m:t> </m:t>
                        </m:r>
                        <m:r>
                          <m:rPr>
                            <m:nor/>
                          </m:rPr>
                          <a:rPr lang="el-GR" altLang="ko-KR" dirty="0"/>
                          <m:t>γ</m:t>
                        </m:r>
                        <m:r>
                          <m:rPr>
                            <m:nor/>
                          </m:rPr>
                          <a:rPr lang="en-US" altLang="ko-KR" dirty="0"/>
                          <m:t> </m:t>
                        </m:r>
                        <m:r>
                          <m:rPr>
                            <m:nor/>
                          </m:rPr>
                          <a:rPr lang="en-US" altLang="ko-KR" dirty="0"/>
                          <m:t>V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′)</m:t>
                        </m:r>
                        <m:r>
                          <m:rPr>
                            <m:nor/>
                          </m:rPr>
                          <a:rPr lang="en-US" altLang="ko-KR" dirty="0"/>
                          <m:t>]</m:t>
                        </m:r>
                      </m:e>
                    </m:func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498DD9-B741-4499-6976-407F7FD7C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6660" y="5919631"/>
                <a:ext cx="6096000" cy="454740"/>
              </a:xfrm>
              <a:prstGeom prst="rect">
                <a:avLst/>
              </a:prstGeom>
              <a:blipFill>
                <a:blip r:embed="rId3"/>
                <a:stretch>
                  <a:fillRect t="-96000" b="-13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207751C-AF8D-CD7D-C40B-D19E6785A95C}"/>
              </a:ext>
            </a:extLst>
          </p:cNvPr>
          <p:cNvSpPr txBox="1"/>
          <p:nvPr/>
        </p:nvSpPr>
        <p:spPr>
          <a:xfrm>
            <a:off x="8403771" y="2670629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dsd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8EB04F-9CD8-F80B-6742-A7AEE6FE3A80}"/>
              </a:ext>
            </a:extLst>
          </p:cNvPr>
          <p:cNvSpPr txBox="1"/>
          <p:nvPr/>
        </p:nvSpPr>
        <p:spPr>
          <a:xfrm>
            <a:off x="5937488" y="1410019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 = 1</a:t>
            </a:r>
            <a:endParaRPr lang="ko-KR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E0D9DA8-1705-2D11-77F1-0E22C39E5D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045"/>
          <a:stretch/>
        </p:blipFill>
        <p:spPr bwMode="auto">
          <a:xfrm>
            <a:off x="2721221" y="2621832"/>
            <a:ext cx="2427514" cy="3099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3BA726CA-87EC-AFAD-68DB-1A6BEA9FC9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33" t="77471" r="57047"/>
          <a:stretch/>
        </p:blipFill>
        <p:spPr bwMode="auto">
          <a:xfrm>
            <a:off x="5132902" y="5029547"/>
            <a:ext cx="659182" cy="69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58C717-8472-45EA-4AC4-6229A8E83B52}"/>
              </a:ext>
            </a:extLst>
          </p:cNvPr>
          <p:cNvSpPr txBox="1"/>
          <p:nvPr/>
        </p:nvSpPr>
        <p:spPr>
          <a:xfrm>
            <a:off x="2845931" y="2900874"/>
            <a:ext cx="407484" cy="2462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-1.0</a:t>
            </a:r>
            <a:endParaRPr lang="ko-KR" altLang="en-US" sz="1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CA813F-2056-4366-7BE7-8BE8A436355E}"/>
              </a:ext>
            </a:extLst>
          </p:cNvPr>
          <p:cNvSpPr txBox="1"/>
          <p:nvPr/>
        </p:nvSpPr>
        <p:spPr>
          <a:xfrm>
            <a:off x="5299094" y="5160069"/>
            <a:ext cx="255198" cy="24622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6832DDF-BA58-3FB7-165F-8D535BBBF0CA}"/>
              </a:ext>
            </a:extLst>
          </p:cNvPr>
          <p:cNvSpPr txBox="1"/>
          <p:nvPr/>
        </p:nvSpPr>
        <p:spPr>
          <a:xfrm>
            <a:off x="3465605" y="2916850"/>
            <a:ext cx="407484" cy="2462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-1.0</a:t>
            </a:r>
            <a:endParaRPr lang="ko-KR" alt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5A489E-C5BE-B021-C785-97433F833BB4}"/>
              </a:ext>
            </a:extLst>
          </p:cNvPr>
          <p:cNvSpPr txBox="1"/>
          <p:nvPr/>
        </p:nvSpPr>
        <p:spPr>
          <a:xfrm>
            <a:off x="4074178" y="2909018"/>
            <a:ext cx="407484" cy="2462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-1.0</a:t>
            </a:r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604CAC-B975-C5B8-09FE-D96B460FF272}"/>
              </a:ext>
            </a:extLst>
          </p:cNvPr>
          <p:cNvSpPr txBox="1"/>
          <p:nvPr/>
        </p:nvSpPr>
        <p:spPr>
          <a:xfrm>
            <a:off x="4634860" y="2924994"/>
            <a:ext cx="407484" cy="2462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-1.0</a:t>
            </a:r>
            <a:endParaRPr lang="ko-KR" alt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BB1B74-C079-A59E-E42F-FC8538D5190C}"/>
              </a:ext>
            </a:extLst>
          </p:cNvPr>
          <p:cNvSpPr txBox="1"/>
          <p:nvPr/>
        </p:nvSpPr>
        <p:spPr>
          <a:xfrm>
            <a:off x="5230780" y="2924494"/>
            <a:ext cx="407484" cy="2462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-1.0</a:t>
            </a:r>
            <a:endParaRPr lang="ko-KR" alt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D52CDA-D58C-C1D6-0A93-74A022667F00}"/>
              </a:ext>
            </a:extLst>
          </p:cNvPr>
          <p:cNvSpPr txBox="1"/>
          <p:nvPr/>
        </p:nvSpPr>
        <p:spPr>
          <a:xfrm>
            <a:off x="2845931" y="3493708"/>
            <a:ext cx="407484" cy="2462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-1.0</a:t>
            </a:r>
            <a:endParaRPr lang="ko-KR" altLang="en-US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20A176-5340-F2D1-0292-7E27F912E876}"/>
              </a:ext>
            </a:extLst>
          </p:cNvPr>
          <p:cNvSpPr txBox="1"/>
          <p:nvPr/>
        </p:nvSpPr>
        <p:spPr>
          <a:xfrm>
            <a:off x="3465605" y="3509684"/>
            <a:ext cx="407484" cy="2462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-1.0</a:t>
            </a:r>
            <a:endParaRPr lang="ko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17532E-C337-ACBB-D00F-B4F9C68FF111}"/>
              </a:ext>
            </a:extLst>
          </p:cNvPr>
          <p:cNvSpPr txBox="1"/>
          <p:nvPr/>
        </p:nvSpPr>
        <p:spPr>
          <a:xfrm>
            <a:off x="4074178" y="3501852"/>
            <a:ext cx="407484" cy="2462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-1.0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A27F40-5BA1-8F73-23A1-F8FF38EC8A1C}"/>
              </a:ext>
            </a:extLst>
          </p:cNvPr>
          <p:cNvSpPr txBox="1"/>
          <p:nvPr/>
        </p:nvSpPr>
        <p:spPr>
          <a:xfrm>
            <a:off x="4634860" y="3517828"/>
            <a:ext cx="407484" cy="2462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-1.0</a:t>
            </a:r>
            <a:endParaRPr lang="ko-KR" alt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FA7D06-9BF9-A8C1-52DC-282B9A576809}"/>
              </a:ext>
            </a:extLst>
          </p:cNvPr>
          <p:cNvSpPr txBox="1"/>
          <p:nvPr/>
        </p:nvSpPr>
        <p:spPr>
          <a:xfrm>
            <a:off x="5230780" y="3517328"/>
            <a:ext cx="407484" cy="2462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-1.0</a:t>
            </a:r>
            <a:endParaRPr lang="ko-KR" altLang="en-US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72F69D-7DBE-934E-2475-08BC952366C0}"/>
              </a:ext>
            </a:extLst>
          </p:cNvPr>
          <p:cNvSpPr txBox="1"/>
          <p:nvPr/>
        </p:nvSpPr>
        <p:spPr>
          <a:xfrm>
            <a:off x="2845931" y="4053148"/>
            <a:ext cx="407484" cy="2462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-1.0</a:t>
            </a:r>
            <a:endParaRPr lang="ko-KR" altLang="en-US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2A5F20-DEBA-D84B-BCBE-8B1DE236B14A}"/>
              </a:ext>
            </a:extLst>
          </p:cNvPr>
          <p:cNvSpPr txBox="1"/>
          <p:nvPr/>
        </p:nvSpPr>
        <p:spPr>
          <a:xfrm>
            <a:off x="3465605" y="4069124"/>
            <a:ext cx="407484" cy="2462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-1.0</a:t>
            </a:r>
            <a:endParaRPr lang="ko-KR" alt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8B48EA-67A3-1DFA-7A08-6E20D2632223}"/>
              </a:ext>
            </a:extLst>
          </p:cNvPr>
          <p:cNvSpPr txBox="1"/>
          <p:nvPr/>
        </p:nvSpPr>
        <p:spPr>
          <a:xfrm>
            <a:off x="4074178" y="4061292"/>
            <a:ext cx="407484" cy="2462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-1.0</a:t>
            </a:r>
            <a:endParaRPr lang="ko-KR" altLang="en-US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4E6D65-0EE3-E6EF-1693-0471FD457121}"/>
              </a:ext>
            </a:extLst>
          </p:cNvPr>
          <p:cNvSpPr txBox="1"/>
          <p:nvPr/>
        </p:nvSpPr>
        <p:spPr>
          <a:xfrm>
            <a:off x="4634860" y="4077268"/>
            <a:ext cx="407484" cy="2462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-1.0</a:t>
            </a:r>
            <a:endParaRPr lang="ko-KR" altLang="en-US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7D7BD0-0BC2-7E4C-A3CB-4F6298FA8DB6}"/>
              </a:ext>
            </a:extLst>
          </p:cNvPr>
          <p:cNvSpPr txBox="1"/>
          <p:nvPr/>
        </p:nvSpPr>
        <p:spPr>
          <a:xfrm>
            <a:off x="5230780" y="4076768"/>
            <a:ext cx="407484" cy="2462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-1.0</a:t>
            </a:r>
            <a:endParaRPr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6C8925-2814-C07E-0E3C-FE22115BADC9}"/>
              </a:ext>
            </a:extLst>
          </p:cNvPr>
          <p:cNvSpPr txBox="1"/>
          <p:nvPr/>
        </p:nvSpPr>
        <p:spPr>
          <a:xfrm>
            <a:off x="2845931" y="4632294"/>
            <a:ext cx="407484" cy="2462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-1.0</a:t>
            </a:r>
            <a:endParaRPr lang="ko-KR" altLang="en-US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5DDF2F-6168-16BB-817C-8404FA548BE5}"/>
              </a:ext>
            </a:extLst>
          </p:cNvPr>
          <p:cNvSpPr txBox="1"/>
          <p:nvPr/>
        </p:nvSpPr>
        <p:spPr>
          <a:xfrm>
            <a:off x="3465605" y="4648270"/>
            <a:ext cx="407484" cy="2462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-1.0</a:t>
            </a:r>
            <a:endParaRPr lang="ko-KR" altLang="en-US" sz="1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423433-8B21-879A-18B8-E5C51163786C}"/>
              </a:ext>
            </a:extLst>
          </p:cNvPr>
          <p:cNvSpPr txBox="1"/>
          <p:nvPr/>
        </p:nvSpPr>
        <p:spPr>
          <a:xfrm>
            <a:off x="4074178" y="4640438"/>
            <a:ext cx="407484" cy="2462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-1.0</a:t>
            </a:r>
            <a:endParaRPr lang="ko-KR" altLang="en-US" sz="1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116693-CE5E-E4BD-023E-9ABC1239B96A}"/>
              </a:ext>
            </a:extLst>
          </p:cNvPr>
          <p:cNvSpPr txBox="1"/>
          <p:nvPr/>
        </p:nvSpPr>
        <p:spPr>
          <a:xfrm>
            <a:off x="4634860" y="4656414"/>
            <a:ext cx="407484" cy="2462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-1.0</a:t>
            </a:r>
            <a:endParaRPr lang="ko-KR" altLang="en-US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AB9295-BFE0-2655-11F4-4BBC9D660068}"/>
              </a:ext>
            </a:extLst>
          </p:cNvPr>
          <p:cNvSpPr txBox="1"/>
          <p:nvPr/>
        </p:nvSpPr>
        <p:spPr>
          <a:xfrm>
            <a:off x="5230780" y="4655914"/>
            <a:ext cx="407484" cy="2462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-1.0</a:t>
            </a:r>
            <a:endParaRPr lang="ko-KR" altLang="en-US" sz="1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97FA1F7-6A62-EF8C-F605-16EB1E1F7734}"/>
              </a:ext>
            </a:extLst>
          </p:cNvPr>
          <p:cNvSpPr txBox="1"/>
          <p:nvPr/>
        </p:nvSpPr>
        <p:spPr>
          <a:xfrm>
            <a:off x="2859285" y="5149999"/>
            <a:ext cx="407484" cy="2462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-1.0</a:t>
            </a:r>
            <a:endParaRPr lang="ko-KR" altLang="en-US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11DB13-5F84-3B90-DC8C-AEBA84A1E730}"/>
              </a:ext>
            </a:extLst>
          </p:cNvPr>
          <p:cNvSpPr txBox="1"/>
          <p:nvPr/>
        </p:nvSpPr>
        <p:spPr>
          <a:xfrm>
            <a:off x="3478959" y="5165975"/>
            <a:ext cx="407484" cy="2462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-1.0</a:t>
            </a:r>
            <a:endParaRPr lang="ko-KR" altLang="en-US" sz="1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70848-B6EA-8522-8AB4-56C6387566A6}"/>
              </a:ext>
            </a:extLst>
          </p:cNvPr>
          <p:cNvSpPr txBox="1"/>
          <p:nvPr/>
        </p:nvSpPr>
        <p:spPr>
          <a:xfrm>
            <a:off x="4087532" y="5158143"/>
            <a:ext cx="407484" cy="2462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-1.0</a:t>
            </a:r>
            <a:endParaRPr lang="ko-KR" altLang="en-US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6ADCC4-91FF-8141-5F42-CB89068A73D0}"/>
              </a:ext>
            </a:extLst>
          </p:cNvPr>
          <p:cNvSpPr txBox="1"/>
          <p:nvPr/>
        </p:nvSpPr>
        <p:spPr>
          <a:xfrm>
            <a:off x="4648214" y="5174119"/>
            <a:ext cx="407484" cy="2462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-1.0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4759635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81CAE5-32D5-0B35-55AE-206E1210D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4874F-BAED-DF90-7CBD-EC9BCE732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Value Iteration</a:t>
            </a:r>
            <a:endParaRPr lang="ko-KR" alt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98D3011-4E7B-4128-13AD-62367089B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221" y="2642967"/>
            <a:ext cx="7149395" cy="3099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498DD9-B741-4499-6976-407F7FD7CF6D}"/>
                  </a:ext>
                </a:extLst>
              </p:cNvPr>
              <p:cNvSpPr txBox="1"/>
              <p:nvPr/>
            </p:nvSpPr>
            <p:spPr>
              <a:xfrm>
                <a:off x="3096660" y="5919631"/>
                <a:ext cx="6096000" cy="4547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:r>
                  <a:rPr lang="en-US" altLang="ko-KR" dirty="0"/>
                  <a:t>V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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dirty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9"/>
                                  </m:r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m:rPr>
                                <m:brk m:alnAt="9"/>
                              </m:r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/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)[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+ </m:t>
                            </m:r>
                          </m:e>
                        </m:nary>
                        <m:r>
                          <m:rPr>
                            <m:nor/>
                          </m:rPr>
                          <a:rPr lang="el-GR" altLang="ko-KR" dirty="0"/>
                          <m:t> </m:t>
                        </m:r>
                        <m:r>
                          <m:rPr>
                            <m:nor/>
                          </m:rPr>
                          <a:rPr lang="el-GR" altLang="ko-KR" dirty="0"/>
                          <m:t>γ</m:t>
                        </m:r>
                        <m:r>
                          <m:rPr>
                            <m:nor/>
                          </m:rPr>
                          <a:rPr lang="en-US" altLang="ko-KR" dirty="0"/>
                          <m:t> </m:t>
                        </m:r>
                        <m:r>
                          <m:rPr>
                            <m:nor/>
                          </m:rPr>
                          <a:rPr lang="en-US" altLang="ko-KR" dirty="0"/>
                          <m:t>V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′)</m:t>
                        </m:r>
                        <m:r>
                          <m:rPr>
                            <m:nor/>
                          </m:rPr>
                          <a:rPr lang="en-US" altLang="ko-KR" dirty="0"/>
                          <m:t>]</m:t>
                        </m:r>
                      </m:e>
                    </m:func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498DD9-B741-4499-6976-407F7FD7C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6660" y="5919631"/>
                <a:ext cx="6096000" cy="454740"/>
              </a:xfrm>
              <a:prstGeom prst="rect">
                <a:avLst/>
              </a:prstGeom>
              <a:blipFill>
                <a:blip r:embed="rId3"/>
                <a:stretch>
                  <a:fillRect t="-96000" b="-13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8ED4D28-3457-4B36-4CA0-5FC8FC42382B}"/>
              </a:ext>
            </a:extLst>
          </p:cNvPr>
          <p:cNvSpPr txBox="1"/>
          <p:nvPr/>
        </p:nvSpPr>
        <p:spPr>
          <a:xfrm>
            <a:off x="7347510" y="1698502"/>
            <a:ext cx="40062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Every move, the agent gets -1</a:t>
            </a:r>
          </a:p>
          <a:p>
            <a:r>
              <a:rPr lang="en-US" altLang="ko-KR" dirty="0"/>
              <a:t>The goal is to find the shortest path</a:t>
            </a:r>
          </a:p>
          <a:p>
            <a:r>
              <a:rPr lang="en-US" altLang="ko-KR" dirty="0"/>
              <a:t>This env. Is deterministic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07751C-AF8D-CD7D-C40B-D19E6785A95C}"/>
              </a:ext>
            </a:extLst>
          </p:cNvPr>
          <p:cNvSpPr txBox="1"/>
          <p:nvPr/>
        </p:nvSpPr>
        <p:spPr>
          <a:xfrm>
            <a:off x="8403771" y="2670629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dsd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8EB04F-9CD8-F80B-6742-A7AEE6FE3A80}"/>
              </a:ext>
            </a:extLst>
          </p:cNvPr>
          <p:cNvSpPr txBox="1"/>
          <p:nvPr/>
        </p:nvSpPr>
        <p:spPr>
          <a:xfrm>
            <a:off x="5937488" y="1410019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 = 2</a:t>
            </a:r>
            <a:endParaRPr lang="ko-KR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E0D9DA8-1705-2D11-77F1-0E22C39E5D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045"/>
          <a:stretch/>
        </p:blipFill>
        <p:spPr bwMode="auto">
          <a:xfrm>
            <a:off x="2721221" y="2621832"/>
            <a:ext cx="2427514" cy="3099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3BA726CA-87EC-AFAD-68DB-1A6BEA9FC9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33" t="77471" r="57047"/>
          <a:stretch/>
        </p:blipFill>
        <p:spPr bwMode="auto">
          <a:xfrm>
            <a:off x="5132902" y="5029547"/>
            <a:ext cx="659182" cy="69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58C717-8472-45EA-4AC4-6229A8E83B52}"/>
              </a:ext>
            </a:extLst>
          </p:cNvPr>
          <p:cNvSpPr txBox="1"/>
          <p:nvPr/>
        </p:nvSpPr>
        <p:spPr>
          <a:xfrm>
            <a:off x="2845931" y="2900874"/>
            <a:ext cx="478016" cy="2462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-1.99</a:t>
            </a:r>
            <a:endParaRPr lang="ko-KR" altLang="en-US" sz="1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6981140-3774-D366-A52C-FD71E3B07561}"/>
              </a:ext>
            </a:extLst>
          </p:cNvPr>
          <p:cNvSpPr txBox="1"/>
          <p:nvPr/>
        </p:nvSpPr>
        <p:spPr>
          <a:xfrm>
            <a:off x="4691060" y="5118515"/>
            <a:ext cx="308098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-1</a:t>
            </a:r>
            <a:endParaRPr lang="ko-KR" altLang="en-US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F4398A-FF4F-D58A-0AD4-455A4A6F6268}"/>
              </a:ext>
            </a:extLst>
          </p:cNvPr>
          <p:cNvSpPr txBox="1"/>
          <p:nvPr/>
        </p:nvSpPr>
        <p:spPr>
          <a:xfrm>
            <a:off x="5269898" y="4576410"/>
            <a:ext cx="308098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-1</a:t>
            </a:r>
            <a:endParaRPr lang="ko-KR" altLang="en-US" sz="1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CA813F-2056-4366-7BE7-8BE8A436355E}"/>
              </a:ext>
            </a:extLst>
          </p:cNvPr>
          <p:cNvSpPr txBox="1"/>
          <p:nvPr/>
        </p:nvSpPr>
        <p:spPr>
          <a:xfrm>
            <a:off x="5299094" y="5160069"/>
            <a:ext cx="255198" cy="24622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6832DDF-BA58-3FB7-165F-8D535BBBF0CA}"/>
              </a:ext>
            </a:extLst>
          </p:cNvPr>
          <p:cNvSpPr txBox="1"/>
          <p:nvPr/>
        </p:nvSpPr>
        <p:spPr>
          <a:xfrm>
            <a:off x="3406613" y="2916850"/>
            <a:ext cx="478016" cy="2462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-1.99</a:t>
            </a:r>
            <a:endParaRPr lang="ko-KR" altLang="en-US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AD65468-BA92-3111-01A8-27979CEA3935}"/>
              </a:ext>
            </a:extLst>
          </p:cNvPr>
          <p:cNvSpPr txBox="1"/>
          <p:nvPr/>
        </p:nvSpPr>
        <p:spPr>
          <a:xfrm>
            <a:off x="4038666" y="2915388"/>
            <a:ext cx="478016" cy="2462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-1.99</a:t>
            </a:r>
            <a:endParaRPr lang="ko-KR" altLang="en-US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C1742B1-9529-23DB-ECBC-D8EC7004844B}"/>
              </a:ext>
            </a:extLst>
          </p:cNvPr>
          <p:cNvSpPr txBox="1"/>
          <p:nvPr/>
        </p:nvSpPr>
        <p:spPr>
          <a:xfrm>
            <a:off x="4613969" y="2916850"/>
            <a:ext cx="478016" cy="2462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-1.99</a:t>
            </a:r>
            <a:endParaRPr lang="ko-KR" altLang="en-US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C4EB363-4A74-D849-DA33-A1B2BAD05EF6}"/>
              </a:ext>
            </a:extLst>
          </p:cNvPr>
          <p:cNvSpPr txBox="1"/>
          <p:nvPr/>
        </p:nvSpPr>
        <p:spPr>
          <a:xfrm>
            <a:off x="5196098" y="2916849"/>
            <a:ext cx="478016" cy="2462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-1.99</a:t>
            </a:r>
            <a:endParaRPr lang="ko-KR" altLang="en-US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3ABC38B-FA38-6202-C7A5-4D1E1BDB4F66}"/>
              </a:ext>
            </a:extLst>
          </p:cNvPr>
          <p:cNvSpPr txBox="1"/>
          <p:nvPr/>
        </p:nvSpPr>
        <p:spPr>
          <a:xfrm>
            <a:off x="2845931" y="3476445"/>
            <a:ext cx="478016" cy="2462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-1.99</a:t>
            </a:r>
            <a:endParaRPr lang="ko-KR" altLang="en-US" sz="1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01F95EB-13B2-0A36-AE53-BDA0AF47780D}"/>
              </a:ext>
            </a:extLst>
          </p:cNvPr>
          <p:cNvSpPr txBox="1"/>
          <p:nvPr/>
        </p:nvSpPr>
        <p:spPr>
          <a:xfrm>
            <a:off x="3406613" y="3492421"/>
            <a:ext cx="478016" cy="2462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-1.99</a:t>
            </a:r>
            <a:endParaRPr lang="ko-KR" altLang="en-US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49510AD-C157-465E-C8E3-2DC037AE4DF0}"/>
              </a:ext>
            </a:extLst>
          </p:cNvPr>
          <p:cNvSpPr txBox="1"/>
          <p:nvPr/>
        </p:nvSpPr>
        <p:spPr>
          <a:xfrm>
            <a:off x="4038666" y="3490959"/>
            <a:ext cx="478016" cy="2462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-1.99</a:t>
            </a:r>
            <a:endParaRPr lang="ko-KR" altLang="en-US" sz="1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96AB3BA-516E-BB45-4E14-19E5780BC336}"/>
              </a:ext>
            </a:extLst>
          </p:cNvPr>
          <p:cNvSpPr txBox="1"/>
          <p:nvPr/>
        </p:nvSpPr>
        <p:spPr>
          <a:xfrm>
            <a:off x="4613969" y="3492421"/>
            <a:ext cx="478016" cy="2462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-1.99</a:t>
            </a:r>
            <a:endParaRPr lang="ko-KR" altLang="en-US" sz="1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CE0D680-58CA-FB14-5D84-C20314896A83}"/>
              </a:ext>
            </a:extLst>
          </p:cNvPr>
          <p:cNvSpPr txBox="1"/>
          <p:nvPr/>
        </p:nvSpPr>
        <p:spPr>
          <a:xfrm>
            <a:off x="5196098" y="3492420"/>
            <a:ext cx="478016" cy="2462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-1.99</a:t>
            </a:r>
            <a:endParaRPr lang="ko-KR" altLang="en-US" sz="1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293E3B4-5EC5-433B-B8EC-8C49B798E603}"/>
              </a:ext>
            </a:extLst>
          </p:cNvPr>
          <p:cNvSpPr txBox="1"/>
          <p:nvPr/>
        </p:nvSpPr>
        <p:spPr>
          <a:xfrm>
            <a:off x="2845347" y="4055107"/>
            <a:ext cx="478016" cy="2462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-1.99</a:t>
            </a:r>
            <a:endParaRPr lang="ko-KR" altLang="en-US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6C73AA7-E59C-80C6-3B3D-0437971CCA76}"/>
              </a:ext>
            </a:extLst>
          </p:cNvPr>
          <p:cNvSpPr txBox="1"/>
          <p:nvPr/>
        </p:nvSpPr>
        <p:spPr>
          <a:xfrm>
            <a:off x="3406029" y="4071083"/>
            <a:ext cx="478016" cy="2462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-1.99</a:t>
            </a:r>
            <a:endParaRPr lang="ko-KR" alt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491C5BD-8A9A-3213-B0A1-992359D7078E}"/>
              </a:ext>
            </a:extLst>
          </p:cNvPr>
          <p:cNvSpPr txBox="1"/>
          <p:nvPr/>
        </p:nvSpPr>
        <p:spPr>
          <a:xfrm>
            <a:off x="4038082" y="4069621"/>
            <a:ext cx="478016" cy="2462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-1.99</a:t>
            </a:r>
            <a:endParaRPr lang="ko-KR" altLang="en-US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36A2A1B-B725-80B7-BA3A-B26C1AA58AD3}"/>
              </a:ext>
            </a:extLst>
          </p:cNvPr>
          <p:cNvSpPr txBox="1"/>
          <p:nvPr/>
        </p:nvSpPr>
        <p:spPr>
          <a:xfrm>
            <a:off x="4613385" y="4071083"/>
            <a:ext cx="478016" cy="2462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-1.99</a:t>
            </a:r>
            <a:endParaRPr lang="ko-KR" altLang="en-US" sz="1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1AC7532-01EF-C501-645F-121266A5E355}"/>
              </a:ext>
            </a:extLst>
          </p:cNvPr>
          <p:cNvSpPr txBox="1"/>
          <p:nvPr/>
        </p:nvSpPr>
        <p:spPr>
          <a:xfrm>
            <a:off x="5195514" y="4071082"/>
            <a:ext cx="478016" cy="2462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-1.99</a:t>
            </a:r>
            <a:endParaRPr lang="ko-KR" altLang="en-US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F3EE288-3FE1-95E1-6274-D67E1407D9BC}"/>
              </a:ext>
            </a:extLst>
          </p:cNvPr>
          <p:cNvSpPr txBox="1"/>
          <p:nvPr/>
        </p:nvSpPr>
        <p:spPr>
          <a:xfrm>
            <a:off x="2863583" y="4575210"/>
            <a:ext cx="478016" cy="2462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-1.99</a:t>
            </a:r>
            <a:endParaRPr lang="ko-KR" altLang="en-US" sz="1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C2F29A0-0026-25BF-E32C-A07CE1E1476A}"/>
              </a:ext>
            </a:extLst>
          </p:cNvPr>
          <p:cNvSpPr txBox="1"/>
          <p:nvPr/>
        </p:nvSpPr>
        <p:spPr>
          <a:xfrm>
            <a:off x="3424265" y="4591186"/>
            <a:ext cx="478016" cy="2462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-1.99</a:t>
            </a:r>
            <a:endParaRPr lang="ko-KR" altLang="en-US" sz="1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64786A-22FC-C8CB-AF70-8D640AF52883}"/>
              </a:ext>
            </a:extLst>
          </p:cNvPr>
          <p:cNvSpPr txBox="1"/>
          <p:nvPr/>
        </p:nvSpPr>
        <p:spPr>
          <a:xfrm>
            <a:off x="4056318" y="4589724"/>
            <a:ext cx="478016" cy="2462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-1.99</a:t>
            </a:r>
            <a:endParaRPr lang="ko-KR" altLang="en-US" sz="1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003ECC-0D67-4C6A-EA07-A22A3BA17650}"/>
              </a:ext>
            </a:extLst>
          </p:cNvPr>
          <p:cNvSpPr txBox="1"/>
          <p:nvPr/>
        </p:nvSpPr>
        <p:spPr>
          <a:xfrm>
            <a:off x="4631621" y="4591186"/>
            <a:ext cx="478016" cy="2462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-1.99</a:t>
            </a:r>
            <a:endParaRPr lang="ko-KR" altLang="en-US" sz="1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448BE81-0BB3-D92A-2C77-83BAB6C55E40}"/>
              </a:ext>
            </a:extLst>
          </p:cNvPr>
          <p:cNvSpPr txBox="1"/>
          <p:nvPr/>
        </p:nvSpPr>
        <p:spPr>
          <a:xfrm>
            <a:off x="2845347" y="5163482"/>
            <a:ext cx="478016" cy="2462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-1.99</a:t>
            </a:r>
            <a:endParaRPr lang="ko-KR" altLang="en-US" sz="1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5BD1B5E-B331-95EA-22EF-A55088C8CDD0}"/>
              </a:ext>
            </a:extLst>
          </p:cNvPr>
          <p:cNvSpPr txBox="1"/>
          <p:nvPr/>
        </p:nvSpPr>
        <p:spPr>
          <a:xfrm>
            <a:off x="3406029" y="5179458"/>
            <a:ext cx="478016" cy="2462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-1.99</a:t>
            </a:r>
            <a:endParaRPr lang="ko-KR" altLang="en-US" sz="10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55662F9-B758-86A2-D47A-9DA3F95FAC3F}"/>
              </a:ext>
            </a:extLst>
          </p:cNvPr>
          <p:cNvSpPr txBox="1"/>
          <p:nvPr/>
        </p:nvSpPr>
        <p:spPr>
          <a:xfrm>
            <a:off x="4038082" y="5177996"/>
            <a:ext cx="478016" cy="2462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-1.99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53524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2227EC-40E8-3508-AE6C-0657D5B26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D5C1B-69D4-7003-0E48-2BA60BEAF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Value Iteration</a:t>
            </a:r>
            <a:endParaRPr lang="ko-KR" alt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A263C4E-8938-F91A-AEBF-729D5F5D5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221" y="2642967"/>
            <a:ext cx="7149395" cy="3099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C7B39-9F6C-5F8D-DC8C-960B105E6B4B}"/>
                  </a:ext>
                </a:extLst>
              </p:cNvPr>
              <p:cNvSpPr txBox="1"/>
              <p:nvPr/>
            </p:nvSpPr>
            <p:spPr>
              <a:xfrm>
                <a:off x="3096660" y="5919631"/>
                <a:ext cx="6096000" cy="4547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:r>
                  <a:rPr lang="en-US" altLang="ko-KR" dirty="0"/>
                  <a:t>V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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dirty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9"/>
                                  </m:r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m:rPr>
                                <m:brk m:alnAt="9"/>
                              </m:r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/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)[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+ </m:t>
                            </m:r>
                          </m:e>
                        </m:nary>
                        <m:r>
                          <m:rPr>
                            <m:nor/>
                          </m:rPr>
                          <a:rPr lang="el-GR" altLang="ko-KR" dirty="0"/>
                          <m:t> </m:t>
                        </m:r>
                        <m:r>
                          <m:rPr>
                            <m:nor/>
                          </m:rPr>
                          <a:rPr lang="el-GR" altLang="ko-KR" dirty="0"/>
                          <m:t>γ</m:t>
                        </m:r>
                        <m:r>
                          <m:rPr>
                            <m:nor/>
                          </m:rPr>
                          <a:rPr lang="en-US" altLang="ko-KR" dirty="0"/>
                          <m:t> </m:t>
                        </m:r>
                        <m:r>
                          <m:rPr>
                            <m:nor/>
                          </m:rPr>
                          <a:rPr lang="en-US" altLang="ko-KR" dirty="0"/>
                          <m:t>V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′)</m:t>
                        </m:r>
                        <m:r>
                          <m:rPr>
                            <m:nor/>
                          </m:rPr>
                          <a:rPr lang="en-US" altLang="ko-KR" dirty="0"/>
                          <m:t>]</m:t>
                        </m:r>
                      </m:e>
                    </m:func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C7B39-9F6C-5F8D-DC8C-960B105E6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6660" y="5919631"/>
                <a:ext cx="6096000" cy="454740"/>
              </a:xfrm>
              <a:prstGeom prst="rect">
                <a:avLst/>
              </a:prstGeom>
              <a:blipFill>
                <a:blip r:embed="rId3"/>
                <a:stretch>
                  <a:fillRect t="-96000" b="-13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1CF9F1D-E7AD-423A-0A67-8174844F29CC}"/>
              </a:ext>
            </a:extLst>
          </p:cNvPr>
          <p:cNvSpPr txBox="1"/>
          <p:nvPr/>
        </p:nvSpPr>
        <p:spPr>
          <a:xfrm>
            <a:off x="8403771" y="2670629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dsd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358334-475E-3DEC-8847-6D3C78C64A95}"/>
              </a:ext>
            </a:extLst>
          </p:cNvPr>
          <p:cNvSpPr txBox="1"/>
          <p:nvPr/>
        </p:nvSpPr>
        <p:spPr>
          <a:xfrm>
            <a:off x="5937488" y="1410019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 = 3</a:t>
            </a:r>
            <a:endParaRPr lang="ko-KR" alt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3F8165B-1D76-43D0-805C-0042464F7F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33" t="77471" r="57047"/>
          <a:stretch/>
        </p:blipFill>
        <p:spPr bwMode="auto">
          <a:xfrm>
            <a:off x="5132902" y="5029547"/>
            <a:ext cx="659182" cy="69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2CDD8C75-3FE6-8967-B622-666CC0854F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14" r="57047" b="23407"/>
          <a:stretch/>
        </p:blipFill>
        <p:spPr bwMode="auto">
          <a:xfrm>
            <a:off x="5166949" y="2621832"/>
            <a:ext cx="617653" cy="2373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6F66293-1D73-243B-1D25-1E46C6E10CC3}"/>
              </a:ext>
            </a:extLst>
          </p:cNvPr>
          <p:cNvSpPr txBox="1"/>
          <p:nvPr/>
        </p:nvSpPr>
        <p:spPr>
          <a:xfrm>
            <a:off x="4691060" y="5192255"/>
            <a:ext cx="308098" cy="2462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-1</a:t>
            </a:r>
            <a:endParaRPr lang="ko-KR" altLang="en-US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83418A-15E2-0F52-CC98-1759C5B3D963}"/>
              </a:ext>
            </a:extLst>
          </p:cNvPr>
          <p:cNvSpPr txBox="1"/>
          <p:nvPr/>
        </p:nvSpPr>
        <p:spPr>
          <a:xfrm>
            <a:off x="5269898" y="4620654"/>
            <a:ext cx="308098" cy="2462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-1</a:t>
            </a:r>
            <a:endParaRPr lang="ko-KR" altLang="en-US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D4A64F-095C-5599-789D-65F31C5429B1}"/>
              </a:ext>
            </a:extLst>
          </p:cNvPr>
          <p:cNvSpPr txBox="1"/>
          <p:nvPr/>
        </p:nvSpPr>
        <p:spPr>
          <a:xfrm>
            <a:off x="5299094" y="5174817"/>
            <a:ext cx="255198" cy="24622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BAA44E-8E9C-B69F-5807-527B22DABB17}"/>
              </a:ext>
            </a:extLst>
          </p:cNvPr>
          <p:cNvSpPr txBox="1"/>
          <p:nvPr/>
        </p:nvSpPr>
        <p:spPr>
          <a:xfrm>
            <a:off x="2845931" y="2900874"/>
            <a:ext cx="478016" cy="2462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-2.97</a:t>
            </a:r>
            <a:endParaRPr lang="ko-KR" altLang="en-US" sz="1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84DEA18-33C2-F07B-08BB-A75477173EFD}"/>
              </a:ext>
            </a:extLst>
          </p:cNvPr>
          <p:cNvSpPr txBox="1"/>
          <p:nvPr/>
        </p:nvSpPr>
        <p:spPr>
          <a:xfrm>
            <a:off x="3456962" y="2900874"/>
            <a:ext cx="478016" cy="2462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-2.97</a:t>
            </a:r>
            <a:endParaRPr lang="ko-KR" altLang="en-US" sz="1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454057D-931F-DCC4-C693-264F0A526FD1}"/>
              </a:ext>
            </a:extLst>
          </p:cNvPr>
          <p:cNvSpPr txBox="1"/>
          <p:nvPr/>
        </p:nvSpPr>
        <p:spPr>
          <a:xfrm>
            <a:off x="3999408" y="2918120"/>
            <a:ext cx="478016" cy="2462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-2.97</a:t>
            </a:r>
            <a:endParaRPr lang="ko-KR" altLang="en-US" sz="1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310FC85-BA09-6E82-A014-39249091E094}"/>
              </a:ext>
            </a:extLst>
          </p:cNvPr>
          <p:cNvSpPr txBox="1"/>
          <p:nvPr/>
        </p:nvSpPr>
        <p:spPr>
          <a:xfrm>
            <a:off x="4609244" y="2918120"/>
            <a:ext cx="478016" cy="2462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-2.97</a:t>
            </a:r>
            <a:endParaRPr lang="ko-KR" altLang="en-US" sz="1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A9EB061-B96A-BB2A-7DE8-BEC4D0D1E8C3}"/>
              </a:ext>
            </a:extLst>
          </p:cNvPr>
          <p:cNvSpPr txBox="1"/>
          <p:nvPr/>
        </p:nvSpPr>
        <p:spPr>
          <a:xfrm>
            <a:off x="5203562" y="2918120"/>
            <a:ext cx="478016" cy="2462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-2.97</a:t>
            </a:r>
            <a:endParaRPr lang="ko-KR" altLang="en-US" sz="1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0248582-F2A8-DC08-C4F2-B438E479CCA9}"/>
              </a:ext>
            </a:extLst>
          </p:cNvPr>
          <p:cNvSpPr txBox="1"/>
          <p:nvPr/>
        </p:nvSpPr>
        <p:spPr>
          <a:xfrm>
            <a:off x="2845931" y="3475175"/>
            <a:ext cx="478016" cy="2462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-2.97</a:t>
            </a:r>
            <a:endParaRPr lang="ko-KR" altLang="en-US" sz="1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1E79636-B263-F175-8DF7-F7D0CE975C88}"/>
              </a:ext>
            </a:extLst>
          </p:cNvPr>
          <p:cNvSpPr txBox="1"/>
          <p:nvPr/>
        </p:nvSpPr>
        <p:spPr>
          <a:xfrm>
            <a:off x="3456962" y="3475175"/>
            <a:ext cx="478016" cy="2462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-2.97</a:t>
            </a:r>
            <a:endParaRPr lang="ko-KR" altLang="en-US" sz="10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08A762C-A30C-FB95-5410-0058663A498A}"/>
              </a:ext>
            </a:extLst>
          </p:cNvPr>
          <p:cNvSpPr txBox="1"/>
          <p:nvPr/>
        </p:nvSpPr>
        <p:spPr>
          <a:xfrm>
            <a:off x="3999408" y="3492421"/>
            <a:ext cx="478016" cy="2462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-2.97</a:t>
            </a:r>
            <a:endParaRPr lang="ko-KR" altLang="en-US" sz="10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280FA7C-AD21-C7D9-F552-F86A2554BE50}"/>
              </a:ext>
            </a:extLst>
          </p:cNvPr>
          <p:cNvSpPr txBox="1"/>
          <p:nvPr/>
        </p:nvSpPr>
        <p:spPr>
          <a:xfrm>
            <a:off x="4609244" y="3492421"/>
            <a:ext cx="478016" cy="2462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-2.97</a:t>
            </a:r>
            <a:endParaRPr lang="ko-KR" altLang="en-US" sz="1000" dirty="0"/>
          </a:p>
        </p:txBody>
      </p:sp>
      <p:sp>
        <p:nvSpPr>
          <p:cNvPr id="7168" name="TextBox 7167">
            <a:extLst>
              <a:ext uri="{FF2B5EF4-FFF2-40B4-BE49-F238E27FC236}">
                <a16:creationId xmlns:a16="http://schemas.microsoft.com/office/drawing/2014/main" id="{8F3D52A8-D908-4FFB-5565-92D174CC76ED}"/>
              </a:ext>
            </a:extLst>
          </p:cNvPr>
          <p:cNvSpPr txBox="1"/>
          <p:nvPr/>
        </p:nvSpPr>
        <p:spPr>
          <a:xfrm>
            <a:off x="5203562" y="3492421"/>
            <a:ext cx="478016" cy="2462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-2.97</a:t>
            </a:r>
            <a:endParaRPr lang="ko-KR" altLang="en-US" sz="1000" dirty="0"/>
          </a:p>
        </p:txBody>
      </p:sp>
      <p:sp>
        <p:nvSpPr>
          <p:cNvPr id="7169" name="TextBox 7168">
            <a:extLst>
              <a:ext uri="{FF2B5EF4-FFF2-40B4-BE49-F238E27FC236}">
                <a16:creationId xmlns:a16="http://schemas.microsoft.com/office/drawing/2014/main" id="{1FCAC56B-A2A4-49E7-E9A4-E750197C50E3}"/>
              </a:ext>
            </a:extLst>
          </p:cNvPr>
          <p:cNvSpPr txBox="1"/>
          <p:nvPr/>
        </p:nvSpPr>
        <p:spPr>
          <a:xfrm>
            <a:off x="2855611" y="4054029"/>
            <a:ext cx="478016" cy="2462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-2.97</a:t>
            </a:r>
            <a:endParaRPr lang="ko-KR" altLang="en-US" sz="1000" dirty="0"/>
          </a:p>
        </p:txBody>
      </p:sp>
      <p:sp>
        <p:nvSpPr>
          <p:cNvPr id="7171" name="TextBox 7170">
            <a:extLst>
              <a:ext uri="{FF2B5EF4-FFF2-40B4-BE49-F238E27FC236}">
                <a16:creationId xmlns:a16="http://schemas.microsoft.com/office/drawing/2014/main" id="{2C7CCF59-0765-FF54-674A-0FD490A2F5BE}"/>
              </a:ext>
            </a:extLst>
          </p:cNvPr>
          <p:cNvSpPr txBox="1"/>
          <p:nvPr/>
        </p:nvSpPr>
        <p:spPr>
          <a:xfrm>
            <a:off x="3466642" y="4054029"/>
            <a:ext cx="478016" cy="2462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-2.97</a:t>
            </a:r>
            <a:endParaRPr lang="ko-KR" altLang="en-US" sz="1000" dirty="0"/>
          </a:p>
        </p:txBody>
      </p:sp>
      <p:sp>
        <p:nvSpPr>
          <p:cNvPr id="7172" name="TextBox 7171">
            <a:extLst>
              <a:ext uri="{FF2B5EF4-FFF2-40B4-BE49-F238E27FC236}">
                <a16:creationId xmlns:a16="http://schemas.microsoft.com/office/drawing/2014/main" id="{8DB2E4B8-FC9F-FF8C-953A-73538266F482}"/>
              </a:ext>
            </a:extLst>
          </p:cNvPr>
          <p:cNvSpPr txBox="1"/>
          <p:nvPr/>
        </p:nvSpPr>
        <p:spPr>
          <a:xfrm>
            <a:off x="4009088" y="4071275"/>
            <a:ext cx="478016" cy="2462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-2.97</a:t>
            </a:r>
            <a:endParaRPr lang="ko-KR" altLang="en-US" sz="1000" dirty="0"/>
          </a:p>
        </p:txBody>
      </p:sp>
      <p:sp>
        <p:nvSpPr>
          <p:cNvPr id="7173" name="TextBox 7172">
            <a:extLst>
              <a:ext uri="{FF2B5EF4-FFF2-40B4-BE49-F238E27FC236}">
                <a16:creationId xmlns:a16="http://schemas.microsoft.com/office/drawing/2014/main" id="{201DB80E-70B0-F38E-6562-DE554E8792CD}"/>
              </a:ext>
            </a:extLst>
          </p:cNvPr>
          <p:cNvSpPr txBox="1"/>
          <p:nvPr/>
        </p:nvSpPr>
        <p:spPr>
          <a:xfrm>
            <a:off x="4618924" y="4071275"/>
            <a:ext cx="478016" cy="2462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-2.97</a:t>
            </a:r>
            <a:endParaRPr lang="ko-KR" altLang="en-US" sz="1000" dirty="0"/>
          </a:p>
        </p:txBody>
      </p:sp>
      <p:sp>
        <p:nvSpPr>
          <p:cNvPr id="7174" name="TextBox 7173">
            <a:extLst>
              <a:ext uri="{FF2B5EF4-FFF2-40B4-BE49-F238E27FC236}">
                <a16:creationId xmlns:a16="http://schemas.microsoft.com/office/drawing/2014/main" id="{7EEEA910-88A7-B803-DE16-BE2690CC3E98}"/>
              </a:ext>
            </a:extLst>
          </p:cNvPr>
          <p:cNvSpPr txBox="1"/>
          <p:nvPr/>
        </p:nvSpPr>
        <p:spPr>
          <a:xfrm>
            <a:off x="5213242" y="4071275"/>
            <a:ext cx="478016" cy="2462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-2.97</a:t>
            </a:r>
            <a:endParaRPr lang="ko-KR" altLang="en-US" sz="1000" dirty="0"/>
          </a:p>
        </p:txBody>
      </p:sp>
      <p:sp>
        <p:nvSpPr>
          <p:cNvPr id="7175" name="TextBox 7174">
            <a:extLst>
              <a:ext uri="{FF2B5EF4-FFF2-40B4-BE49-F238E27FC236}">
                <a16:creationId xmlns:a16="http://schemas.microsoft.com/office/drawing/2014/main" id="{70B6B18D-9635-B78D-19BF-2B1F90B4CE34}"/>
              </a:ext>
            </a:extLst>
          </p:cNvPr>
          <p:cNvSpPr txBox="1"/>
          <p:nvPr/>
        </p:nvSpPr>
        <p:spPr>
          <a:xfrm>
            <a:off x="2855611" y="4621903"/>
            <a:ext cx="478016" cy="2462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-2.97</a:t>
            </a:r>
            <a:endParaRPr lang="ko-KR" altLang="en-US" sz="1000" dirty="0"/>
          </a:p>
        </p:txBody>
      </p:sp>
      <p:sp>
        <p:nvSpPr>
          <p:cNvPr id="7176" name="TextBox 7175">
            <a:extLst>
              <a:ext uri="{FF2B5EF4-FFF2-40B4-BE49-F238E27FC236}">
                <a16:creationId xmlns:a16="http://schemas.microsoft.com/office/drawing/2014/main" id="{B62F5D76-5BAC-A024-7697-6171E733510D}"/>
              </a:ext>
            </a:extLst>
          </p:cNvPr>
          <p:cNvSpPr txBox="1"/>
          <p:nvPr/>
        </p:nvSpPr>
        <p:spPr>
          <a:xfrm>
            <a:off x="3466642" y="4621903"/>
            <a:ext cx="478016" cy="2462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-2.97</a:t>
            </a:r>
            <a:endParaRPr lang="ko-KR" altLang="en-US" sz="1000" dirty="0"/>
          </a:p>
        </p:txBody>
      </p:sp>
      <p:sp>
        <p:nvSpPr>
          <p:cNvPr id="7177" name="TextBox 7176">
            <a:extLst>
              <a:ext uri="{FF2B5EF4-FFF2-40B4-BE49-F238E27FC236}">
                <a16:creationId xmlns:a16="http://schemas.microsoft.com/office/drawing/2014/main" id="{1706BE30-1E48-5FE0-7B4F-B7F4C16166E8}"/>
              </a:ext>
            </a:extLst>
          </p:cNvPr>
          <p:cNvSpPr txBox="1"/>
          <p:nvPr/>
        </p:nvSpPr>
        <p:spPr>
          <a:xfrm>
            <a:off x="4009088" y="4639149"/>
            <a:ext cx="478016" cy="2462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-2.97</a:t>
            </a:r>
            <a:endParaRPr lang="ko-KR" altLang="en-US" sz="1000" dirty="0"/>
          </a:p>
        </p:txBody>
      </p:sp>
      <p:sp>
        <p:nvSpPr>
          <p:cNvPr id="7178" name="TextBox 7177">
            <a:extLst>
              <a:ext uri="{FF2B5EF4-FFF2-40B4-BE49-F238E27FC236}">
                <a16:creationId xmlns:a16="http://schemas.microsoft.com/office/drawing/2014/main" id="{6AB7813E-71E6-9434-918B-95C825791351}"/>
              </a:ext>
            </a:extLst>
          </p:cNvPr>
          <p:cNvSpPr txBox="1"/>
          <p:nvPr/>
        </p:nvSpPr>
        <p:spPr>
          <a:xfrm>
            <a:off x="4618924" y="4639149"/>
            <a:ext cx="478016" cy="24622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-1.99</a:t>
            </a:r>
            <a:endParaRPr lang="ko-KR" altLang="en-US" sz="1000" dirty="0"/>
          </a:p>
        </p:txBody>
      </p:sp>
      <p:sp>
        <p:nvSpPr>
          <p:cNvPr id="7180" name="TextBox 7179">
            <a:extLst>
              <a:ext uri="{FF2B5EF4-FFF2-40B4-BE49-F238E27FC236}">
                <a16:creationId xmlns:a16="http://schemas.microsoft.com/office/drawing/2014/main" id="{DF08F384-1024-1376-D81B-A731E3690543}"/>
              </a:ext>
            </a:extLst>
          </p:cNvPr>
          <p:cNvSpPr txBox="1"/>
          <p:nvPr/>
        </p:nvSpPr>
        <p:spPr>
          <a:xfrm>
            <a:off x="2812596" y="5224430"/>
            <a:ext cx="478016" cy="2462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-2.97</a:t>
            </a:r>
            <a:endParaRPr lang="ko-KR" altLang="en-US" sz="1000" dirty="0"/>
          </a:p>
        </p:txBody>
      </p:sp>
      <p:sp>
        <p:nvSpPr>
          <p:cNvPr id="7181" name="TextBox 7180">
            <a:extLst>
              <a:ext uri="{FF2B5EF4-FFF2-40B4-BE49-F238E27FC236}">
                <a16:creationId xmlns:a16="http://schemas.microsoft.com/office/drawing/2014/main" id="{4A544E41-6A94-0195-F6C8-DAC9D348F901}"/>
              </a:ext>
            </a:extLst>
          </p:cNvPr>
          <p:cNvSpPr txBox="1"/>
          <p:nvPr/>
        </p:nvSpPr>
        <p:spPr>
          <a:xfrm>
            <a:off x="3423627" y="5224430"/>
            <a:ext cx="478016" cy="2462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-2.97</a:t>
            </a:r>
            <a:endParaRPr lang="ko-KR" altLang="en-US" sz="1000" dirty="0"/>
          </a:p>
        </p:txBody>
      </p:sp>
      <p:sp>
        <p:nvSpPr>
          <p:cNvPr id="7182" name="TextBox 7181">
            <a:extLst>
              <a:ext uri="{FF2B5EF4-FFF2-40B4-BE49-F238E27FC236}">
                <a16:creationId xmlns:a16="http://schemas.microsoft.com/office/drawing/2014/main" id="{07BD60EF-AC99-BAF3-F9D2-09C980A8B825}"/>
              </a:ext>
            </a:extLst>
          </p:cNvPr>
          <p:cNvSpPr txBox="1"/>
          <p:nvPr/>
        </p:nvSpPr>
        <p:spPr>
          <a:xfrm>
            <a:off x="3966073" y="5241676"/>
            <a:ext cx="478016" cy="2462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-2.97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824930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11FD2-F9D4-B049-9AB1-EEB8E213F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5BDD4-6D69-61D4-BCF6-278BA2C10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Value Iteration</a:t>
            </a:r>
            <a:endParaRPr lang="ko-KR" alt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4ED50C6-BB73-8DAF-2382-CBC97590A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221" y="2642967"/>
            <a:ext cx="7149395" cy="3099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9561A4-9310-CA2F-AA62-F523B6F60D18}"/>
                  </a:ext>
                </a:extLst>
              </p:cNvPr>
              <p:cNvSpPr txBox="1"/>
              <p:nvPr/>
            </p:nvSpPr>
            <p:spPr>
              <a:xfrm>
                <a:off x="3096660" y="5919631"/>
                <a:ext cx="6096000" cy="4547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:r>
                  <a:rPr lang="en-US" altLang="ko-KR" dirty="0"/>
                  <a:t>V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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dirty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9"/>
                                  </m:r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m:rPr>
                                <m:brk m:alnAt="9"/>
                              </m:r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/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)[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+ </m:t>
                            </m:r>
                          </m:e>
                        </m:nary>
                        <m:r>
                          <m:rPr>
                            <m:nor/>
                          </m:rPr>
                          <a:rPr lang="el-GR" altLang="ko-KR" dirty="0"/>
                          <m:t> </m:t>
                        </m:r>
                        <m:r>
                          <m:rPr>
                            <m:nor/>
                          </m:rPr>
                          <a:rPr lang="el-GR" altLang="ko-KR" dirty="0"/>
                          <m:t>γ</m:t>
                        </m:r>
                        <m:r>
                          <m:rPr>
                            <m:nor/>
                          </m:rPr>
                          <a:rPr lang="en-US" altLang="ko-KR" dirty="0"/>
                          <m:t> </m:t>
                        </m:r>
                        <m:r>
                          <m:rPr>
                            <m:nor/>
                          </m:rPr>
                          <a:rPr lang="en-US" altLang="ko-KR" dirty="0"/>
                          <m:t>V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′)</m:t>
                        </m:r>
                        <m:r>
                          <m:rPr>
                            <m:nor/>
                          </m:rPr>
                          <a:rPr lang="en-US" altLang="ko-KR" dirty="0"/>
                          <m:t>]</m:t>
                        </m:r>
                      </m:e>
                    </m:func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9561A4-9310-CA2F-AA62-F523B6F60D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6660" y="5919631"/>
                <a:ext cx="6096000" cy="454740"/>
              </a:xfrm>
              <a:prstGeom prst="rect">
                <a:avLst/>
              </a:prstGeom>
              <a:blipFill>
                <a:blip r:embed="rId3"/>
                <a:stretch>
                  <a:fillRect t="-96000" b="-13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0EDADEE-987F-C172-95CC-66E58AF5B95D}"/>
              </a:ext>
            </a:extLst>
          </p:cNvPr>
          <p:cNvSpPr txBox="1"/>
          <p:nvPr/>
        </p:nvSpPr>
        <p:spPr>
          <a:xfrm>
            <a:off x="8403771" y="2670629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dsd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973C77-FA26-6591-02F1-C93467B0DBDF}"/>
              </a:ext>
            </a:extLst>
          </p:cNvPr>
          <p:cNvSpPr txBox="1"/>
          <p:nvPr/>
        </p:nvSpPr>
        <p:spPr>
          <a:xfrm>
            <a:off x="5937488" y="1410019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 = 4</a:t>
            </a:r>
            <a:endParaRPr lang="ko-KR" alt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75E95E5-53AE-B81B-2530-634DEF8193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33" t="77471" r="57047"/>
          <a:stretch/>
        </p:blipFill>
        <p:spPr bwMode="auto">
          <a:xfrm>
            <a:off x="5132902" y="5029547"/>
            <a:ext cx="659182" cy="69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E0B8079-4365-D580-8F8B-6FF85F9363E2}"/>
              </a:ext>
            </a:extLst>
          </p:cNvPr>
          <p:cNvSpPr txBox="1"/>
          <p:nvPr/>
        </p:nvSpPr>
        <p:spPr>
          <a:xfrm>
            <a:off x="4691060" y="5192255"/>
            <a:ext cx="308098" cy="2462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-1</a:t>
            </a:r>
            <a:endParaRPr lang="ko-KR" altLang="en-US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EDB8A8-DE84-E855-E2DE-978DEBC0023C}"/>
              </a:ext>
            </a:extLst>
          </p:cNvPr>
          <p:cNvSpPr txBox="1"/>
          <p:nvPr/>
        </p:nvSpPr>
        <p:spPr>
          <a:xfrm>
            <a:off x="5269898" y="4576410"/>
            <a:ext cx="308098" cy="2462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-1</a:t>
            </a:r>
            <a:endParaRPr lang="ko-KR" altLang="en-US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D820723-0782-ACAD-4F00-51B33D6B3EAF}"/>
              </a:ext>
            </a:extLst>
          </p:cNvPr>
          <p:cNvSpPr txBox="1"/>
          <p:nvPr/>
        </p:nvSpPr>
        <p:spPr>
          <a:xfrm>
            <a:off x="5313842" y="5160069"/>
            <a:ext cx="255198" cy="24622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56C673-B1A2-ACB0-74B0-3536DF7FBBD2}"/>
              </a:ext>
            </a:extLst>
          </p:cNvPr>
          <p:cNvSpPr txBox="1"/>
          <p:nvPr/>
        </p:nvSpPr>
        <p:spPr>
          <a:xfrm>
            <a:off x="2845931" y="2900874"/>
            <a:ext cx="478016" cy="2462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-3.94</a:t>
            </a:r>
            <a:endParaRPr lang="ko-KR" altLang="en-US" sz="1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8B94E38-8FCC-1B9B-7FFF-A6E51E0BCE13}"/>
              </a:ext>
            </a:extLst>
          </p:cNvPr>
          <p:cNvSpPr txBox="1"/>
          <p:nvPr/>
        </p:nvSpPr>
        <p:spPr>
          <a:xfrm>
            <a:off x="3437912" y="2910399"/>
            <a:ext cx="478016" cy="2462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-3.94</a:t>
            </a:r>
            <a:endParaRPr lang="ko-KR" altLang="en-US" sz="1000" dirty="0"/>
          </a:p>
        </p:txBody>
      </p:sp>
      <p:sp>
        <p:nvSpPr>
          <p:cNvPr id="7177" name="TextBox 7176">
            <a:extLst>
              <a:ext uri="{FF2B5EF4-FFF2-40B4-BE49-F238E27FC236}">
                <a16:creationId xmlns:a16="http://schemas.microsoft.com/office/drawing/2014/main" id="{D33288AA-F5A5-E835-879A-56A4CAC37B38}"/>
              </a:ext>
            </a:extLst>
          </p:cNvPr>
          <p:cNvSpPr txBox="1"/>
          <p:nvPr/>
        </p:nvSpPr>
        <p:spPr>
          <a:xfrm>
            <a:off x="4009088" y="4639149"/>
            <a:ext cx="478016" cy="24622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-2.97</a:t>
            </a:r>
            <a:endParaRPr lang="ko-KR" altLang="en-US" sz="1000" dirty="0"/>
          </a:p>
        </p:txBody>
      </p:sp>
      <p:sp>
        <p:nvSpPr>
          <p:cNvPr id="7178" name="TextBox 7177">
            <a:extLst>
              <a:ext uri="{FF2B5EF4-FFF2-40B4-BE49-F238E27FC236}">
                <a16:creationId xmlns:a16="http://schemas.microsoft.com/office/drawing/2014/main" id="{29BECE1D-60CF-CDA8-A5DE-A9E493596FFB}"/>
              </a:ext>
            </a:extLst>
          </p:cNvPr>
          <p:cNvSpPr txBox="1"/>
          <p:nvPr/>
        </p:nvSpPr>
        <p:spPr>
          <a:xfrm>
            <a:off x="4618924" y="4639149"/>
            <a:ext cx="478016" cy="24622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-1.99</a:t>
            </a:r>
            <a:endParaRPr lang="ko-KR" alt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F4A2D9-0AEA-A0E3-8963-7764908FD6B0}"/>
              </a:ext>
            </a:extLst>
          </p:cNvPr>
          <p:cNvSpPr txBox="1"/>
          <p:nvPr/>
        </p:nvSpPr>
        <p:spPr>
          <a:xfrm>
            <a:off x="4026943" y="2929790"/>
            <a:ext cx="478016" cy="2462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-3.94</a:t>
            </a:r>
            <a:endParaRPr lang="ko-KR" alt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133EC4-B680-5BC8-A242-C2F88BA56509}"/>
              </a:ext>
            </a:extLst>
          </p:cNvPr>
          <p:cNvSpPr txBox="1"/>
          <p:nvPr/>
        </p:nvSpPr>
        <p:spPr>
          <a:xfrm>
            <a:off x="4618924" y="2939315"/>
            <a:ext cx="478016" cy="2462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-3.94</a:t>
            </a:r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2488E0-7EFB-138F-A45F-901AF3B55464}"/>
              </a:ext>
            </a:extLst>
          </p:cNvPr>
          <p:cNvSpPr txBox="1"/>
          <p:nvPr/>
        </p:nvSpPr>
        <p:spPr>
          <a:xfrm>
            <a:off x="5202433" y="2939315"/>
            <a:ext cx="478016" cy="2462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-3.94</a:t>
            </a:r>
            <a:endParaRPr lang="ko-KR" alt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39E185-133C-E9E2-E38B-01504BF1F1E3}"/>
              </a:ext>
            </a:extLst>
          </p:cNvPr>
          <p:cNvSpPr txBox="1"/>
          <p:nvPr/>
        </p:nvSpPr>
        <p:spPr>
          <a:xfrm>
            <a:off x="2828076" y="3505783"/>
            <a:ext cx="478016" cy="2462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-3.94</a:t>
            </a:r>
            <a:endParaRPr lang="ko-KR" alt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331CE-FD52-FE68-F832-B5CF08B45FA8}"/>
              </a:ext>
            </a:extLst>
          </p:cNvPr>
          <p:cNvSpPr txBox="1"/>
          <p:nvPr/>
        </p:nvSpPr>
        <p:spPr>
          <a:xfrm>
            <a:off x="3420057" y="3515308"/>
            <a:ext cx="478016" cy="2462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-3.94</a:t>
            </a:r>
            <a:endParaRPr lang="ko-KR" altLang="en-US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7A2575-E1BA-AB7B-6AED-38AC9C6D5797}"/>
              </a:ext>
            </a:extLst>
          </p:cNvPr>
          <p:cNvSpPr txBox="1"/>
          <p:nvPr/>
        </p:nvSpPr>
        <p:spPr>
          <a:xfrm>
            <a:off x="4009088" y="3534699"/>
            <a:ext cx="478016" cy="2462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-3.94</a:t>
            </a:r>
            <a:endParaRPr lang="ko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B85019-513C-628C-CC20-16113F5F7537}"/>
              </a:ext>
            </a:extLst>
          </p:cNvPr>
          <p:cNvSpPr txBox="1"/>
          <p:nvPr/>
        </p:nvSpPr>
        <p:spPr>
          <a:xfrm>
            <a:off x="4601069" y="3544224"/>
            <a:ext cx="478016" cy="2462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-3.94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B05C08-F14D-5812-9155-B46742D491FC}"/>
              </a:ext>
            </a:extLst>
          </p:cNvPr>
          <p:cNvSpPr txBox="1"/>
          <p:nvPr/>
        </p:nvSpPr>
        <p:spPr>
          <a:xfrm>
            <a:off x="5184578" y="3544224"/>
            <a:ext cx="478016" cy="2462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-3.94</a:t>
            </a:r>
            <a:endParaRPr lang="ko-KR" alt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4377EF-FD14-BB39-EE8D-89F669C6F315}"/>
              </a:ext>
            </a:extLst>
          </p:cNvPr>
          <p:cNvSpPr txBox="1"/>
          <p:nvPr/>
        </p:nvSpPr>
        <p:spPr>
          <a:xfrm>
            <a:off x="2828076" y="4086722"/>
            <a:ext cx="478016" cy="2462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-3.94</a:t>
            </a:r>
            <a:endParaRPr lang="ko-KR" altLang="en-US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F349CD-A603-5E0F-DB65-750E237C5827}"/>
              </a:ext>
            </a:extLst>
          </p:cNvPr>
          <p:cNvSpPr txBox="1"/>
          <p:nvPr/>
        </p:nvSpPr>
        <p:spPr>
          <a:xfrm>
            <a:off x="3420057" y="4096247"/>
            <a:ext cx="478016" cy="2462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-3.94</a:t>
            </a:r>
            <a:endParaRPr lang="ko-KR" altLang="en-US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2B8D02-2172-36A9-E221-D94744FA7445}"/>
              </a:ext>
            </a:extLst>
          </p:cNvPr>
          <p:cNvSpPr txBox="1"/>
          <p:nvPr/>
        </p:nvSpPr>
        <p:spPr>
          <a:xfrm>
            <a:off x="4009088" y="4115638"/>
            <a:ext cx="478016" cy="2462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-3.94</a:t>
            </a:r>
            <a:endParaRPr lang="ko-KR" alt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679751-B299-74DA-BB50-9A28F4E5002F}"/>
              </a:ext>
            </a:extLst>
          </p:cNvPr>
          <p:cNvSpPr txBox="1"/>
          <p:nvPr/>
        </p:nvSpPr>
        <p:spPr>
          <a:xfrm>
            <a:off x="4601069" y="4125163"/>
            <a:ext cx="478016" cy="2462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-3.94</a:t>
            </a:r>
            <a:endParaRPr lang="ko-KR" altLang="en-US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C28EF1-E139-8458-9AF6-7DC4EED0FF0F}"/>
              </a:ext>
            </a:extLst>
          </p:cNvPr>
          <p:cNvSpPr txBox="1"/>
          <p:nvPr/>
        </p:nvSpPr>
        <p:spPr>
          <a:xfrm>
            <a:off x="5184578" y="4125163"/>
            <a:ext cx="478016" cy="2462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-3.94</a:t>
            </a:r>
            <a:endParaRPr lang="ko-KR" altLang="en-US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A4EC1A-563A-231A-0CBB-9AB08BA340FF}"/>
              </a:ext>
            </a:extLst>
          </p:cNvPr>
          <p:cNvSpPr txBox="1"/>
          <p:nvPr/>
        </p:nvSpPr>
        <p:spPr>
          <a:xfrm>
            <a:off x="2818509" y="4621993"/>
            <a:ext cx="478016" cy="2462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-3.94</a:t>
            </a:r>
            <a:endParaRPr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421973-B977-86B0-256A-E503BB206CD6}"/>
              </a:ext>
            </a:extLst>
          </p:cNvPr>
          <p:cNvSpPr txBox="1"/>
          <p:nvPr/>
        </p:nvSpPr>
        <p:spPr>
          <a:xfrm>
            <a:off x="3410490" y="4631518"/>
            <a:ext cx="478016" cy="2462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-3.94</a:t>
            </a:r>
            <a:endParaRPr lang="ko-KR" altLang="en-US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7E7A58-F24B-362D-4B96-679E9822D19F}"/>
              </a:ext>
            </a:extLst>
          </p:cNvPr>
          <p:cNvSpPr txBox="1"/>
          <p:nvPr/>
        </p:nvSpPr>
        <p:spPr>
          <a:xfrm>
            <a:off x="2830382" y="5183156"/>
            <a:ext cx="478016" cy="2462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-3.94</a:t>
            </a:r>
            <a:endParaRPr lang="ko-KR" altLang="en-US" sz="1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A77EFE-1233-FDAB-F8CC-E81D3A76E00B}"/>
              </a:ext>
            </a:extLst>
          </p:cNvPr>
          <p:cNvSpPr txBox="1"/>
          <p:nvPr/>
        </p:nvSpPr>
        <p:spPr>
          <a:xfrm>
            <a:off x="3422363" y="5192681"/>
            <a:ext cx="478016" cy="2462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-3.94</a:t>
            </a:r>
            <a:endParaRPr lang="ko-KR" altLang="en-US" sz="1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2E1B2A-34B8-5F42-E00C-203C7FCA9E98}"/>
              </a:ext>
            </a:extLst>
          </p:cNvPr>
          <p:cNvSpPr txBox="1"/>
          <p:nvPr/>
        </p:nvSpPr>
        <p:spPr>
          <a:xfrm>
            <a:off x="4026943" y="5183156"/>
            <a:ext cx="478016" cy="2462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-3.94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606313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AD74C9-FFB9-308D-2D7D-444770172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0253C-6E3F-14BE-C679-B9ADB4D3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Value Iteration</a:t>
            </a:r>
            <a:endParaRPr lang="ko-KR" alt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B3129A7-F793-7F86-C739-D13DE7A9F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221" y="2642967"/>
            <a:ext cx="7149395" cy="3099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9DCBF3-280B-75F1-DB2C-2D033482EAFA}"/>
                  </a:ext>
                </a:extLst>
              </p:cNvPr>
              <p:cNvSpPr txBox="1"/>
              <p:nvPr/>
            </p:nvSpPr>
            <p:spPr>
              <a:xfrm>
                <a:off x="3096660" y="5919631"/>
                <a:ext cx="6096000" cy="4547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:r>
                  <a:rPr lang="en-US" altLang="ko-KR" dirty="0"/>
                  <a:t>V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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dirty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9"/>
                                  </m:r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m:rPr>
                                <m:brk m:alnAt="9"/>
                              </m:r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/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)[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+ </m:t>
                            </m:r>
                          </m:e>
                        </m:nary>
                        <m:r>
                          <m:rPr>
                            <m:nor/>
                          </m:rPr>
                          <a:rPr lang="el-GR" altLang="ko-KR" dirty="0"/>
                          <m:t> </m:t>
                        </m:r>
                        <m:r>
                          <m:rPr>
                            <m:nor/>
                          </m:rPr>
                          <a:rPr lang="el-GR" altLang="ko-KR" dirty="0"/>
                          <m:t>γ</m:t>
                        </m:r>
                        <m:r>
                          <m:rPr>
                            <m:nor/>
                          </m:rPr>
                          <a:rPr lang="en-US" altLang="ko-KR" dirty="0"/>
                          <m:t> </m:t>
                        </m:r>
                        <m:r>
                          <m:rPr>
                            <m:nor/>
                          </m:rPr>
                          <a:rPr lang="en-US" altLang="ko-KR" dirty="0"/>
                          <m:t>V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′)</m:t>
                        </m:r>
                        <m:r>
                          <m:rPr>
                            <m:nor/>
                          </m:rPr>
                          <a:rPr lang="en-US" altLang="ko-KR" dirty="0"/>
                          <m:t>]</m:t>
                        </m:r>
                      </m:e>
                    </m:func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9DCBF3-280B-75F1-DB2C-2D033482E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6660" y="5919631"/>
                <a:ext cx="6096000" cy="454740"/>
              </a:xfrm>
              <a:prstGeom prst="rect">
                <a:avLst/>
              </a:prstGeom>
              <a:blipFill>
                <a:blip r:embed="rId3"/>
                <a:stretch>
                  <a:fillRect t="-96000" b="-13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339997F-DC91-A9E1-25A7-3D3606245D7F}"/>
              </a:ext>
            </a:extLst>
          </p:cNvPr>
          <p:cNvSpPr txBox="1"/>
          <p:nvPr/>
        </p:nvSpPr>
        <p:spPr>
          <a:xfrm>
            <a:off x="7556500" y="1040687"/>
            <a:ext cx="43237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Found the optimal value for all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Note the farther a state is from the goal, the lower its value, because the agent collects negative rewards every time it moves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C03C1C-3447-F55D-398F-14B1489EF22C}"/>
              </a:ext>
            </a:extLst>
          </p:cNvPr>
          <p:cNvSpPr txBox="1"/>
          <p:nvPr/>
        </p:nvSpPr>
        <p:spPr>
          <a:xfrm>
            <a:off x="5937488" y="1410019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 = 18</a:t>
            </a:r>
            <a:endParaRPr lang="ko-KR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4F3990F-08A3-700C-68F2-B7D9C439A6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045"/>
          <a:stretch/>
        </p:blipFill>
        <p:spPr bwMode="auto">
          <a:xfrm>
            <a:off x="2721221" y="2621832"/>
            <a:ext cx="2427514" cy="3099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82C6D9E3-545F-A7BC-2A98-F6D075109E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33" t="77471" r="57047"/>
          <a:stretch/>
        </p:blipFill>
        <p:spPr bwMode="auto">
          <a:xfrm>
            <a:off x="5132902" y="5029547"/>
            <a:ext cx="659182" cy="69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33272EE-5DF4-426F-E7D4-D6DC67F099AF}"/>
              </a:ext>
            </a:extLst>
          </p:cNvPr>
          <p:cNvSpPr txBox="1"/>
          <p:nvPr/>
        </p:nvSpPr>
        <p:spPr>
          <a:xfrm>
            <a:off x="4691060" y="5207003"/>
            <a:ext cx="308098" cy="24622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-1</a:t>
            </a:r>
            <a:endParaRPr lang="ko-KR" altLang="en-US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BF0AFE-9FCE-065A-E82B-8FAF969B0F83}"/>
              </a:ext>
            </a:extLst>
          </p:cNvPr>
          <p:cNvSpPr txBox="1"/>
          <p:nvPr/>
        </p:nvSpPr>
        <p:spPr>
          <a:xfrm>
            <a:off x="5269898" y="4576410"/>
            <a:ext cx="308098" cy="24622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-1</a:t>
            </a:r>
            <a:endParaRPr lang="ko-KR" altLang="en-US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74B040-468F-E1F0-4EEA-61F00FB41DCE}"/>
              </a:ext>
            </a:extLst>
          </p:cNvPr>
          <p:cNvSpPr txBox="1"/>
          <p:nvPr/>
        </p:nvSpPr>
        <p:spPr>
          <a:xfrm>
            <a:off x="5299094" y="5174817"/>
            <a:ext cx="255198" cy="24622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091D65B-8F04-0E2C-FEE6-635D0783AEF3}"/>
              </a:ext>
            </a:extLst>
          </p:cNvPr>
          <p:cNvSpPr txBox="1"/>
          <p:nvPr/>
        </p:nvSpPr>
        <p:spPr>
          <a:xfrm>
            <a:off x="2845931" y="2900874"/>
            <a:ext cx="478016" cy="24622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-9.56</a:t>
            </a:r>
            <a:endParaRPr lang="ko-KR" altLang="en-US" sz="1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C19B911-A022-F84D-4EC0-E55407666C27}"/>
              </a:ext>
            </a:extLst>
          </p:cNvPr>
          <p:cNvSpPr txBox="1"/>
          <p:nvPr/>
        </p:nvSpPr>
        <p:spPr>
          <a:xfrm>
            <a:off x="3456962" y="2900874"/>
            <a:ext cx="478016" cy="24622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-10.4</a:t>
            </a:r>
            <a:endParaRPr lang="ko-KR" altLang="en-US" sz="1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0E5C68-A231-985D-E509-8DD8CFDCC97F}"/>
              </a:ext>
            </a:extLst>
          </p:cNvPr>
          <p:cNvSpPr txBox="1"/>
          <p:nvPr/>
        </p:nvSpPr>
        <p:spPr>
          <a:xfrm>
            <a:off x="3999408" y="2918120"/>
            <a:ext cx="478016" cy="24622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-11.3</a:t>
            </a:r>
            <a:endParaRPr lang="ko-KR" altLang="en-US" sz="1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C7C2D0E-9959-C497-7EB7-0B6FA793433A}"/>
              </a:ext>
            </a:extLst>
          </p:cNvPr>
          <p:cNvSpPr txBox="1"/>
          <p:nvPr/>
        </p:nvSpPr>
        <p:spPr>
          <a:xfrm>
            <a:off x="4609244" y="2918120"/>
            <a:ext cx="478016" cy="24622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/>
              <a:t>-12.2</a:t>
            </a:r>
            <a:endParaRPr lang="ko-KR" altLang="en-US" sz="1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2CCE80C-BD3A-417C-E04A-35002EDCA242}"/>
              </a:ext>
            </a:extLst>
          </p:cNvPr>
          <p:cNvSpPr txBox="1"/>
          <p:nvPr/>
        </p:nvSpPr>
        <p:spPr>
          <a:xfrm>
            <a:off x="5178162" y="2930820"/>
            <a:ext cx="478016" cy="2462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-13.1</a:t>
            </a:r>
            <a:endParaRPr lang="ko-KR" altLang="en-US" sz="1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E757571-6442-4278-FBFE-C98C0FD3DF59}"/>
              </a:ext>
            </a:extLst>
          </p:cNvPr>
          <p:cNvSpPr txBox="1"/>
          <p:nvPr/>
        </p:nvSpPr>
        <p:spPr>
          <a:xfrm>
            <a:off x="2845931" y="3475175"/>
            <a:ext cx="478016" cy="24622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-8.65</a:t>
            </a:r>
            <a:endParaRPr lang="ko-KR" altLang="en-US" sz="1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E2E3612-8F57-8616-A518-D169BDF82739}"/>
              </a:ext>
            </a:extLst>
          </p:cNvPr>
          <p:cNvSpPr txBox="1"/>
          <p:nvPr/>
        </p:nvSpPr>
        <p:spPr>
          <a:xfrm>
            <a:off x="3456962" y="3475175"/>
            <a:ext cx="478016" cy="24622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-2.97</a:t>
            </a:r>
            <a:endParaRPr lang="ko-KR" altLang="en-US" sz="10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0E65E53-9CF0-4AFD-2063-B191141FEE58}"/>
              </a:ext>
            </a:extLst>
          </p:cNvPr>
          <p:cNvSpPr txBox="1"/>
          <p:nvPr/>
        </p:nvSpPr>
        <p:spPr>
          <a:xfrm>
            <a:off x="3999408" y="3492421"/>
            <a:ext cx="478016" cy="24622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-15.7</a:t>
            </a:r>
            <a:endParaRPr lang="ko-KR" altLang="en-US" sz="10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0CC7F7A-A818-5CCC-E85D-C0CE7CDDB69B}"/>
              </a:ext>
            </a:extLst>
          </p:cNvPr>
          <p:cNvSpPr txBox="1"/>
          <p:nvPr/>
        </p:nvSpPr>
        <p:spPr>
          <a:xfrm>
            <a:off x="4609244" y="3492421"/>
            <a:ext cx="478016" cy="2462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/>
              <a:t>-13.1</a:t>
            </a:r>
            <a:endParaRPr lang="ko-KR" altLang="en-US" sz="1000" dirty="0"/>
          </a:p>
        </p:txBody>
      </p:sp>
      <p:sp>
        <p:nvSpPr>
          <p:cNvPr id="7168" name="TextBox 7167">
            <a:extLst>
              <a:ext uri="{FF2B5EF4-FFF2-40B4-BE49-F238E27FC236}">
                <a16:creationId xmlns:a16="http://schemas.microsoft.com/office/drawing/2014/main" id="{CC60A972-8F53-A89A-584B-BB6EFEF90C08}"/>
              </a:ext>
            </a:extLst>
          </p:cNvPr>
          <p:cNvSpPr txBox="1"/>
          <p:nvPr/>
        </p:nvSpPr>
        <p:spPr>
          <a:xfrm>
            <a:off x="5203562" y="3492421"/>
            <a:ext cx="478016" cy="24622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/>
              <a:t>-13.9</a:t>
            </a:r>
            <a:endParaRPr lang="ko-KR" altLang="en-US" sz="1000" dirty="0"/>
          </a:p>
        </p:txBody>
      </p:sp>
      <p:sp>
        <p:nvSpPr>
          <p:cNvPr id="7169" name="TextBox 7168">
            <a:extLst>
              <a:ext uri="{FF2B5EF4-FFF2-40B4-BE49-F238E27FC236}">
                <a16:creationId xmlns:a16="http://schemas.microsoft.com/office/drawing/2014/main" id="{2BA11DBA-BC91-B1EA-E505-7A62260F4E90}"/>
              </a:ext>
            </a:extLst>
          </p:cNvPr>
          <p:cNvSpPr txBox="1"/>
          <p:nvPr/>
        </p:nvSpPr>
        <p:spPr>
          <a:xfrm>
            <a:off x="2855611" y="4054029"/>
            <a:ext cx="478016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-7.73</a:t>
            </a:r>
            <a:endParaRPr lang="ko-KR" altLang="en-US" sz="1000" dirty="0"/>
          </a:p>
        </p:txBody>
      </p:sp>
      <p:sp>
        <p:nvSpPr>
          <p:cNvPr id="7171" name="TextBox 7170">
            <a:extLst>
              <a:ext uri="{FF2B5EF4-FFF2-40B4-BE49-F238E27FC236}">
                <a16:creationId xmlns:a16="http://schemas.microsoft.com/office/drawing/2014/main" id="{536A9850-62FD-A4F7-A9AE-F9E1BABF24FA}"/>
              </a:ext>
            </a:extLst>
          </p:cNvPr>
          <p:cNvSpPr txBox="1"/>
          <p:nvPr/>
        </p:nvSpPr>
        <p:spPr>
          <a:xfrm>
            <a:off x="3466642" y="4054029"/>
            <a:ext cx="478016" cy="2462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-2.97</a:t>
            </a:r>
            <a:endParaRPr lang="ko-KR" altLang="en-US" sz="1000" dirty="0"/>
          </a:p>
        </p:txBody>
      </p:sp>
      <p:sp>
        <p:nvSpPr>
          <p:cNvPr id="7172" name="TextBox 7171">
            <a:extLst>
              <a:ext uri="{FF2B5EF4-FFF2-40B4-BE49-F238E27FC236}">
                <a16:creationId xmlns:a16="http://schemas.microsoft.com/office/drawing/2014/main" id="{6E3B6022-0817-C606-DC56-CE6742926DE2}"/>
              </a:ext>
            </a:extLst>
          </p:cNvPr>
          <p:cNvSpPr txBox="1"/>
          <p:nvPr/>
        </p:nvSpPr>
        <p:spPr>
          <a:xfrm>
            <a:off x="4009088" y="4071275"/>
            <a:ext cx="478016" cy="24622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-14.8</a:t>
            </a:r>
            <a:endParaRPr lang="ko-KR" altLang="en-US" sz="1000" dirty="0"/>
          </a:p>
        </p:txBody>
      </p:sp>
      <p:sp>
        <p:nvSpPr>
          <p:cNvPr id="7173" name="TextBox 7172">
            <a:extLst>
              <a:ext uri="{FF2B5EF4-FFF2-40B4-BE49-F238E27FC236}">
                <a16:creationId xmlns:a16="http://schemas.microsoft.com/office/drawing/2014/main" id="{37F8C412-B92C-22DD-4029-6755544F23BE}"/>
              </a:ext>
            </a:extLst>
          </p:cNvPr>
          <p:cNvSpPr txBox="1"/>
          <p:nvPr/>
        </p:nvSpPr>
        <p:spPr>
          <a:xfrm>
            <a:off x="4618924" y="4071275"/>
            <a:ext cx="478016" cy="2462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-13.9</a:t>
            </a:r>
            <a:endParaRPr lang="ko-KR" altLang="en-US" sz="1000" dirty="0"/>
          </a:p>
        </p:txBody>
      </p:sp>
      <p:sp>
        <p:nvSpPr>
          <p:cNvPr id="7174" name="TextBox 7173">
            <a:extLst>
              <a:ext uri="{FF2B5EF4-FFF2-40B4-BE49-F238E27FC236}">
                <a16:creationId xmlns:a16="http://schemas.microsoft.com/office/drawing/2014/main" id="{5D67744B-6FA4-D5D1-8BF6-5BE84CAC882E}"/>
              </a:ext>
            </a:extLst>
          </p:cNvPr>
          <p:cNvSpPr txBox="1"/>
          <p:nvPr/>
        </p:nvSpPr>
        <p:spPr>
          <a:xfrm>
            <a:off x="5213242" y="4071275"/>
            <a:ext cx="478016" cy="24622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-14.0</a:t>
            </a:r>
            <a:endParaRPr lang="ko-KR" altLang="en-US" sz="1000" dirty="0"/>
          </a:p>
        </p:txBody>
      </p:sp>
      <p:sp>
        <p:nvSpPr>
          <p:cNvPr id="7175" name="TextBox 7174">
            <a:extLst>
              <a:ext uri="{FF2B5EF4-FFF2-40B4-BE49-F238E27FC236}">
                <a16:creationId xmlns:a16="http://schemas.microsoft.com/office/drawing/2014/main" id="{FAF6F09C-A61D-89A9-10FE-A7B6D628B1FD}"/>
              </a:ext>
            </a:extLst>
          </p:cNvPr>
          <p:cNvSpPr txBox="1"/>
          <p:nvPr/>
        </p:nvSpPr>
        <p:spPr>
          <a:xfrm>
            <a:off x="2855611" y="4621903"/>
            <a:ext cx="478016" cy="2462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-6.79</a:t>
            </a:r>
            <a:endParaRPr lang="ko-KR" altLang="en-US" sz="1000" dirty="0"/>
          </a:p>
        </p:txBody>
      </p:sp>
      <p:sp>
        <p:nvSpPr>
          <p:cNvPr id="7176" name="TextBox 7175">
            <a:extLst>
              <a:ext uri="{FF2B5EF4-FFF2-40B4-BE49-F238E27FC236}">
                <a16:creationId xmlns:a16="http://schemas.microsoft.com/office/drawing/2014/main" id="{25DCAD7F-4AAA-21E3-DAF6-A340ADF916DF}"/>
              </a:ext>
            </a:extLst>
          </p:cNvPr>
          <p:cNvSpPr txBox="1"/>
          <p:nvPr/>
        </p:nvSpPr>
        <p:spPr>
          <a:xfrm>
            <a:off x="3466642" y="4621903"/>
            <a:ext cx="478016" cy="2462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-13.1</a:t>
            </a:r>
            <a:endParaRPr lang="ko-KR" altLang="en-US" sz="1000" dirty="0"/>
          </a:p>
        </p:txBody>
      </p:sp>
      <p:sp>
        <p:nvSpPr>
          <p:cNvPr id="7177" name="TextBox 7176">
            <a:extLst>
              <a:ext uri="{FF2B5EF4-FFF2-40B4-BE49-F238E27FC236}">
                <a16:creationId xmlns:a16="http://schemas.microsoft.com/office/drawing/2014/main" id="{4176DE4D-BB48-AFCD-7E73-CBA4A6BDD757}"/>
              </a:ext>
            </a:extLst>
          </p:cNvPr>
          <p:cNvSpPr txBox="1"/>
          <p:nvPr/>
        </p:nvSpPr>
        <p:spPr>
          <a:xfrm>
            <a:off x="4009088" y="4639149"/>
            <a:ext cx="478016" cy="2462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-2.97</a:t>
            </a:r>
            <a:endParaRPr lang="ko-KR" altLang="en-US" sz="1000" dirty="0"/>
          </a:p>
        </p:txBody>
      </p:sp>
      <p:sp>
        <p:nvSpPr>
          <p:cNvPr id="7178" name="TextBox 7177">
            <a:extLst>
              <a:ext uri="{FF2B5EF4-FFF2-40B4-BE49-F238E27FC236}">
                <a16:creationId xmlns:a16="http://schemas.microsoft.com/office/drawing/2014/main" id="{004389D6-CDC0-CFDE-06D2-11325F821766}"/>
              </a:ext>
            </a:extLst>
          </p:cNvPr>
          <p:cNvSpPr txBox="1"/>
          <p:nvPr/>
        </p:nvSpPr>
        <p:spPr>
          <a:xfrm>
            <a:off x="4618924" y="4639149"/>
            <a:ext cx="478016" cy="24622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-1.99</a:t>
            </a:r>
            <a:endParaRPr lang="ko-KR" altLang="en-US" sz="1000" dirty="0"/>
          </a:p>
        </p:txBody>
      </p:sp>
      <p:sp>
        <p:nvSpPr>
          <p:cNvPr id="7180" name="TextBox 7179">
            <a:extLst>
              <a:ext uri="{FF2B5EF4-FFF2-40B4-BE49-F238E27FC236}">
                <a16:creationId xmlns:a16="http://schemas.microsoft.com/office/drawing/2014/main" id="{5481FD47-AC38-870F-8823-3883B63D9C62}"/>
              </a:ext>
            </a:extLst>
          </p:cNvPr>
          <p:cNvSpPr txBox="1"/>
          <p:nvPr/>
        </p:nvSpPr>
        <p:spPr>
          <a:xfrm>
            <a:off x="2850696" y="5224430"/>
            <a:ext cx="478016" cy="2462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-5.05</a:t>
            </a:r>
            <a:endParaRPr lang="ko-KR" altLang="en-US" sz="1000" dirty="0"/>
          </a:p>
        </p:txBody>
      </p:sp>
      <p:sp>
        <p:nvSpPr>
          <p:cNvPr id="7181" name="TextBox 7180">
            <a:extLst>
              <a:ext uri="{FF2B5EF4-FFF2-40B4-BE49-F238E27FC236}">
                <a16:creationId xmlns:a16="http://schemas.microsoft.com/office/drawing/2014/main" id="{2DA70D32-A91D-860A-039A-9909059AAA5B}"/>
              </a:ext>
            </a:extLst>
          </p:cNvPr>
          <p:cNvSpPr txBox="1"/>
          <p:nvPr/>
        </p:nvSpPr>
        <p:spPr>
          <a:xfrm>
            <a:off x="3423627" y="5224430"/>
            <a:ext cx="478016" cy="2462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-4.90</a:t>
            </a:r>
            <a:endParaRPr lang="ko-KR" altLang="en-US" sz="1000" dirty="0"/>
          </a:p>
        </p:txBody>
      </p:sp>
      <p:sp>
        <p:nvSpPr>
          <p:cNvPr id="7182" name="TextBox 7181">
            <a:extLst>
              <a:ext uri="{FF2B5EF4-FFF2-40B4-BE49-F238E27FC236}">
                <a16:creationId xmlns:a16="http://schemas.microsoft.com/office/drawing/2014/main" id="{4F82A300-4DE5-14A8-2DAB-8DF12FBF81E3}"/>
              </a:ext>
            </a:extLst>
          </p:cNvPr>
          <p:cNvSpPr txBox="1"/>
          <p:nvPr/>
        </p:nvSpPr>
        <p:spPr>
          <a:xfrm>
            <a:off x="3966073" y="5241676"/>
            <a:ext cx="478016" cy="2462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-3.94</a:t>
            </a:r>
            <a:endParaRPr lang="ko-KR" alt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C35F02-52F9-C553-2434-5FDE69228A60}"/>
              </a:ext>
            </a:extLst>
          </p:cNvPr>
          <p:cNvSpPr txBox="1"/>
          <p:nvPr/>
        </p:nvSpPr>
        <p:spPr>
          <a:xfrm>
            <a:off x="200364" y="2588728"/>
            <a:ext cx="2427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 lowest one because its farthest</a:t>
            </a:r>
          </a:p>
          <a:p>
            <a:r>
              <a:rPr lang="en-US" altLang="ko-KR" dirty="0"/>
              <a:t>(17 steps to reach it)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386B523-BCE4-67E1-4A1E-D6EF2FFCEE2A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627878" y="3050393"/>
            <a:ext cx="1381210" cy="4530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747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EF0E6-4A0F-9380-77EE-29FFB9BFD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Quick view of the Gym library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BB8502-9390-FF60-C5DB-612C844F94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37" b="55503"/>
          <a:stretch/>
        </p:blipFill>
        <p:spPr>
          <a:xfrm>
            <a:off x="447216" y="1690688"/>
            <a:ext cx="11626796" cy="26047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2A65C52-A18F-62A8-C6C8-E303CE9D04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402" r="56926"/>
          <a:stretch/>
        </p:blipFill>
        <p:spPr>
          <a:xfrm>
            <a:off x="4339155" y="4158902"/>
            <a:ext cx="2700068" cy="237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119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DE18C8-4A37-1F37-8DC2-BF1CF8E14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D0BBF-F10C-8612-4769-ECC5812D4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Value </a:t>
            </a:r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Iteration</a:t>
            </a:r>
            <a:endParaRPr lang="ko-KR" alt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D8916A1-23CA-04EE-7D31-A62159F3B2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altLang="ko-KR" dirty="0"/>
                  <a:t>V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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9"/>
                                  </m:r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m:rPr>
                                <m:brk m:alnAt="9"/>
                              </m:r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/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)[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+ </m:t>
                            </m:r>
                          </m:e>
                        </m:nary>
                        <m:r>
                          <m:rPr>
                            <m:nor/>
                          </m:rPr>
                          <a:rPr lang="el-GR" altLang="ko-KR" dirty="0"/>
                          <m:t> </m:t>
                        </m:r>
                        <m:r>
                          <m:rPr>
                            <m:nor/>
                          </m:rPr>
                          <a:rPr lang="el-GR" altLang="ko-KR" dirty="0"/>
                          <m:t>γ</m:t>
                        </m:r>
                        <m:r>
                          <m:rPr>
                            <m:nor/>
                          </m:rPr>
                          <a:rPr lang="en-US" altLang="ko-KR" dirty="0"/>
                          <m:t> </m:t>
                        </m:r>
                        <m:r>
                          <m:rPr>
                            <m:nor/>
                          </m:rPr>
                          <a:rPr lang="en-US" altLang="ko-KR" dirty="0"/>
                          <m:t>V</m:t>
                        </m:r>
                        <m:r>
                          <m:rPr>
                            <m:nor/>
                          </m:rPr>
                          <a:rPr lang="en-US" altLang="ko-KR" dirty="0"/>
                          <m:t>∗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′)</m:t>
                        </m:r>
                        <m:r>
                          <m:rPr>
                            <m:nor/>
                          </m:rPr>
                          <a:rPr lang="en-US" altLang="ko-KR" dirty="0"/>
                          <m:t>]</m:t>
                        </m:r>
                      </m:e>
                    </m:func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Initial estimate doesn’t have to be good</a:t>
                </a:r>
              </a:p>
              <a:p>
                <a:r>
                  <a:rPr lang="en-US" altLang="ko-KR" dirty="0"/>
                  <a:t>We’ll keep a table with the estimated values of each state</a:t>
                </a:r>
              </a:p>
              <a:p>
                <a:r>
                  <a:rPr lang="en-US" altLang="ko-KR" dirty="0"/>
                  <a:t>We’ll go state by state improving these estimates according to the rule</a:t>
                </a:r>
              </a:p>
              <a:p>
                <a:r>
                  <a:rPr lang="en-US" altLang="ko-KR" dirty="0"/>
                  <a:t>Repeat this process as many times as necessary until we estimates are very close to the values</a:t>
                </a:r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D8916A1-23CA-04EE-7D31-A62159F3B2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05932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056E6F-2ECA-E411-752F-34DFBF7D5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220CC-A041-732F-8F0F-3D9B513B9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Exercise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AFF0065-B868-E8CF-31D7-2493FB8A4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937" y="1697932"/>
            <a:ext cx="5318125" cy="168433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DE82004-3679-5E8B-2DE7-D40EBC100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067" y="3382269"/>
            <a:ext cx="4619485" cy="204036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670E690-D5AB-E671-14A5-8E03CC9EF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0067" y="5335138"/>
            <a:ext cx="5398952" cy="115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4660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FF139B-4152-098F-E124-452E846D2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23B6E-BD12-FE5F-16F2-895479FC5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48429" cy="1325563"/>
          </a:xfrm>
        </p:spPr>
        <p:txBody>
          <a:bodyPr/>
          <a:lstStyle/>
          <a:p>
            <a:r>
              <a:rPr lang="en-US" altLang="ko-KR" dirty="0"/>
              <a:t>Code Exercise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4F8048-8DE1-A3E6-A506-D77EE3CE4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054" y="545342"/>
            <a:ext cx="6687892" cy="57673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1A8FC2-9557-C57B-5E48-5802077B368C}"/>
              </a:ext>
            </a:extLst>
          </p:cNvPr>
          <p:cNvSpPr txBox="1"/>
          <p:nvPr/>
        </p:nvSpPr>
        <p:spPr>
          <a:xfrm>
            <a:off x="9241970" y="5249628"/>
            <a:ext cx="2311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See how the random policy plays in the env.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703103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AF8C08-D97D-4564-3374-9A35B3E0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Exercise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7CB9E3-6B8F-6E4D-1B4D-17824880D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29151"/>
            <a:ext cx="4976757" cy="253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1">
            <a:extLst>
              <a:ext uri="{FF2B5EF4-FFF2-40B4-BE49-F238E27FC236}">
                <a16:creationId xmlns:a16="http://schemas.microsoft.com/office/drawing/2014/main" id="{5D2066B6-4BE0-0A3F-AE0B-AF9F37B9B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463" y="2991941"/>
            <a:ext cx="5483105" cy="2376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75FB158-4D30-E16C-6F08-A24EF82F6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72571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221BF0-67CE-AFD0-E794-4A538CA6BF11}"/>
              </a:ext>
            </a:extLst>
          </p:cNvPr>
          <p:cNvSpPr txBox="1"/>
          <p:nvPr/>
        </p:nvSpPr>
        <p:spPr>
          <a:xfrm>
            <a:off x="8927933" y="2727707"/>
            <a:ext cx="5581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Value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3022580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4C1129-0212-8E68-36FC-E637B800B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7D46C7-8F49-EC9F-3495-CAF1FF9AE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444" y="444501"/>
            <a:ext cx="7940155" cy="596899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29C2C67-1C0A-DD2E-E73D-8FD032F47999}"/>
              </a:ext>
            </a:extLst>
          </p:cNvPr>
          <p:cNvSpPr txBox="1">
            <a:spLocks/>
          </p:cNvSpPr>
          <p:nvPr/>
        </p:nvSpPr>
        <p:spPr>
          <a:xfrm>
            <a:off x="838201" y="365125"/>
            <a:ext cx="3008086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Code Exercise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FB2238-4557-37AC-4E35-13EF7BA71F81}"/>
              </a:ext>
            </a:extLst>
          </p:cNvPr>
          <p:cNvSpPr txBox="1"/>
          <p:nvPr/>
        </p:nvSpPr>
        <p:spPr>
          <a:xfrm>
            <a:off x="8505371" y="2304089"/>
            <a:ext cx="3120572" cy="83099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Without interacting with env. Get the information about what would happen if we did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3C2A311-607E-13E7-AC9E-78D7B03E2316}"/>
              </a:ext>
            </a:extLst>
          </p:cNvPr>
          <p:cNvCxnSpPr/>
          <p:nvPr/>
        </p:nvCxnSpPr>
        <p:spPr>
          <a:xfrm flipH="1">
            <a:off x="8287657" y="3135086"/>
            <a:ext cx="217714" cy="1741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1BF3ADD-6E0C-E866-F460-E618B2650179}"/>
              </a:ext>
            </a:extLst>
          </p:cNvPr>
          <p:cNvSpPr txBox="1"/>
          <p:nvPr/>
        </p:nvSpPr>
        <p:spPr>
          <a:xfrm>
            <a:off x="8505371" y="4117464"/>
            <a:ext cx="3120572" cy="83099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Deterministic policy (assign 100% prob. to the optimal action)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6D53579-41FF-BDC3-51F0-C261FB014939}"/>
              </a:ext>
            </a:extLst>
          </p:cNvPr>
          <p:cNvCxnSpPr>
            <a:cxnSpLocks/>
          </p:cNvCxnSpPr>
          <p:nvPr/>
        </p:nvCxnSpPr>
        <p:spPr>
          <a:xfrm flipH="1">
            <a:off x="7837714" y="4525252"/>
            <a:ext cx="667657" cy="77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14319E1-9395-ECF4-2526-1AB20B3BF4D5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8505371" y="5197114"/>
            <a:ext cx="333828" cy="25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7BC6DC8-37AA-412C-17D7-9D5F7DEB5D62}"/>
              </a:ext>
            </a:extLst>
          </p:cNvPr>
          <p:cNvSpPr txBox="1"/>
          <p:nvPr/>
        </p:nvSpPr>
        <p:spPr>
          <a:xfrm>
            <a:off x="8839199" y="5027837"/>
            <a:ext cx="1553030" cy="338554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Update Policy</a:t>
            </a:r>
          </a:p>
        </p:txBody>
      </p:sp>
    </p:spTree>
    <p:extLst>
      <p:ext uri="{BB962C8B-B14F-4D97-AF65-F5344CB8AC3E}">
        <p14:creationId xmlns:p14="http://schemas.microsoft.com/office/powerpoint/2010/main" val="32347547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E3459E-5769-6041-9A90-20B10C68D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>
            <a:extLst>
              <a:ext uri="{FF2B5EF4-FFF2-40B4-BE49-F238E27FC236}">
                <a16:creationId xmlns:a16="http://schemas.microsoft.com/office/drawing/2014/main" id="{88AA5D68-D47B-5A12-3F14-13C75BCF0E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17" r="48700"/>
          <a:stretch/>
        </p:blipFill>
        <p:spPr bwMode="auto">
          <a:xfrm>
            <a:off x="7954550" y="2732145"/>
            <a:ext cx="3134364" cy="285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3681E46A-D409-CA60-CEC5-BC74CBA84B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879" b="1139"/>
          <a:stretch/>
        </p:blipFill>
        <p:spPr bwMode="auto">
          <a:xfrm>
            <a:off x="689232" y="2764668"/>
            <a:ext cx="3620248" cy="282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48B6A0-C868-47C2-AAF3-714A4C675E8F}"/>
                  </a:ext>
                </a:extLst>
              </p:cNvPr>
              <p:cNvSpPr txBox="1"/>
              <p:nvPr/>
            </p:nvSpPr>
            <p:spPr>
              <a:xfrm>
                <a:off x="107407" y="2203365"/>
                <a:ext cx="4783897" cy="4547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:r>
                  <a:rPr lang="en-US" altLang="ko-KR" dirty="0"/>
                  <a:t>V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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dirty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9"/>
                                  </m:r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m:rPr>
                                <m:brk m:alnAt="9"/>
                              </m:r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/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)[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+ </m:t>
                            </m:r>
                          </m:e>
                        </m:nary>
                        <m:r>
                          <m:rPr>
                            <m:nor/>
                          </m:rPr>
                          <a:rPr lang="el-GR" altLang="ko-KR" dirty="0"/>
                          <m:t> </m:t>
                        </m:r>
                        <m:r>
                          <m:rPr>
                            <m:nor/>
                          </m:rPr>
                          <a:rPr lang="el-GR" altLang="ko-KR" dirty="0"/>
                          <m:t>γ</m:t>
                        </m:r>
                        <m:r>
                          <m:rPr>
                            <m:nor/>
                          </m:rPr>
                          <a:rPr lang="en-US" altLang="ko-KR" dirty="0"/>
                          <m:t> </m:t>
                        </m:r>
                        <m:r>
                          <m:rPr>
                            <m:nor/>
                          </m:rPr>
                          <a:rPr lang="en-US" altLang="ko-KR" dirty="0"/>
                          <m:t>V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′)</m:t>
                        </m:r>
                        <m:r>
                          <m:rPr>
                            <m:nor/>
                          </m:rPr>
                          <a:rPr lang="en-US" altLang="ko-KR" dirty="0"/>
                          <m:t>]</m:t>
                        </m:r>
                      </m:e>
                    </m:func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48B6A0-C868-47C2-AAF3-714A4C675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07" y="2203365"/>
                <a:ext cx="4783897" cy="454740"/>
              </a:xfrm>
              <a:prstGeom prst="rect">
                <a:avLst/>
              </a:prstGeom>
              <a:blipFill>
                <a:blip r:embed="rId4"/>
                <a:stretch>
                  <a:fillRect t="-96000" b="-13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>
            <a:extLst>
              <a:ext uri="{FF2B5EF4-FFF2-40B4-BE49-F238E27FC236}">
                <a16:creationId xmlns:a16="http://schemas.microsoft.com/office/drawing/2014/main" id="{EEB11D4A-D175-5557-0038-320272079A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50" t="87188" r="45740" b="3095"/>
          <a:stretch/>
        </p:blipFill>
        <p:spPr bwMode="auto">
          <a:xfrm>
            <a:off x="7605846" y="2203365"/>
            <a:ext cx="3831772" cy="45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BA67734-BEBD-80DE-4697-0C69F80BA6E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013345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Code Exercise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F294D-3573-AEB9-B934-98E6DCCFB01F}"/>
              </a:ext>
            </a:extLst>
          </p:cNvPr>
          <p:cNvSpPr txBox="1"/>
          <p:nvPr/>
        </p:nvSpPr>
        <p:spPr>
          <a:xfrm>
            <a:off x="1293344" y="5842600"/>
            <a:ext cx="1420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Value table</a:t>
            </a:r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661B0F0-B3A6-79D5-EBFD-77CD9AD62D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05" t="10564"/>
          <a:stretch/>
        </p:blipFill>
        <p:spPr bwMode="auto">
          <a:xfrm>
            <a:off x="4512912" y="2821860"/>
            <a:ext cx="2835785" cy="2765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6D3920-DC82-FB32-7DF2-E3A4FBB6BADA}"/>
              </a:ext>
            </a:extLst>
          </p:cNvPr>
          <p:cNvSpPr txBox="1"/>
          <p:nvPr/>
        </p:nvSpPr>
        <p:spPr>
          <a:xfrm>
            <a:off x="8829173" y="5686521"/>
            <a:ext cx="1708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Policy table 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7D663-DAC2-E8A9-C2BD-3FDE05116B04}"/>
              </a:ext>
            </a:extLst>
          </p:cNvPr>
          <p:cNvSpPr txBox="1"/>
          <p:nvPr/>
        </p:nvSpPr>
        <p:spPr>
          <a:xfrm>
            <a:off x="10413999" y="5686521"/>
            <a:ext cx="1640115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Optimal policy for all states</a:t>
            </a:r>
          </a:p>
        </p:txBody>
      </p:sp>
    </p:spTree>
    <p:extLst>
      <p:ext uri="{BB962C8B-B14F-4D97-AF65-F5344CB8AC3E}">
        <p14:creationId xmlns:p14="http://schemas.microsoft.com/office/powerpoint/2010/main" val="30670430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BB4624-2C6E-ABEA-D849-0AC8A54F0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F9DAB78-4B52-91F8-9658-E5CDC77C9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39846"/>
          </a:xfrm>
        </p:spPr>
        <p:txBody>
          <a:bodyPr>
            <a:normAutofit/>
          </a:bodyPr>
          <a:lstStyle/>
          <a:p>
            <a:r>
              <a:rPr lang="en-US" altLang="ko-KR" dirty="0"/>
              <a:t>Git clone </a:t>
            </a:r>
            <a:r>
              <a:rPr lang="en-US" altLang="ko-KR" dirty="0">
                <a:hlinkClick r:id="rId2"/>
              </a:rPr>
              <a:t>https://github.com/parkjin-nim/rl_lecture.git</a:t>
            </a:r>
            <a:endParaRPr lang="en-US" altLang="ko-KR" dirty="0"/>
          </a:p>
          <a:p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4690E"/>
                </a:solidFill>
                <a:effectLst/>
                <a:latin typeface="Arial Unicode MS"/>
                <a:ea typeface="sfmono-regular"/>
              </a:rPr>
              <a:t>conda create -n &lt;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B4690E"/>
                </a:solidFill>
                <a:effectLst/>
                <a:latin typeface="Arial Unicode MS"/>
                <a:ea typeface="sfmono-regular"/>
              </a:rPr>
              <a:t>your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4690E"/>
                </a:solidFill>
                <a:effectLst/>
                <a:latin typeface="Arial Unicode MS"/>
                <a:ea typeface="sfmono-regular"/>
              </a:rPr>
              <a:t>env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B4690E"/>
                </a:solidFill>
                <a:effectLst/>
                <a:latin typeface="Arial Unicode MS"/>
                <a:ea typeface="sfmono-regular"/>
              </a:rPr>
              <a:t>.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B4690E"/>
                </a:solidFill>
                <a:effectLst/>
                <a:latin typeface="Arial Unicode MS"/>
                <a:ea typeface="sfmono-regular"/>
              </a:rPr>
              <a:t>name&gt; -f environment.yml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B4690E"/>
              </a:solidFill>
              <a:effectLst/>
              <a:latin typeface="Arial Unicode MS"/>
              <a:ea typeface="sfmono-regular"/>
            </a:endParaRPr>
          </a:p>
          <a:p>
            <a:r>
              <a:rPr lang="en-US" altLang="ko-KR" dirty="0"/>
              <a:t>Open </a:t>
            </a:r>
            <a:r>
              <a:rPr lang="en-US" altLang="ko-KR" sz="2800" dirty="0"/>
              <a:t>Jupyter notebook</a:t>
            </a:r>
          </a:p>
          <a:p>
            <a:r>
              <a:rPr lang="en-US" altLang="ko-KR" sz="2800" dirty="0"/>
              <a:t>Open 2.DP/value_iteration.ipynb</a:t>
            </a:r>
            <a:endParaRPr lang="ko-KR" altLang="ko-KR" sz="2800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제목 2">
            <a:extLst>
              <a:ext uri="{FF2B5EF4-FFF2-40B4-BE49-F238E27FC236}">
                <a16:creationId xmlns:a16="http://schemas.microsoft.com/office/drawing/2014/main" id="{7DB6219C-43C4-BB21-163A-92A6A9E88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Setup Code Env.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7032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B8211-E722-51BC-6CA0-E432CFB0A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Maze env.: Find the exit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6C2C8ED-3BA8-A486-CD09-2199B4384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74121"/>
            <a:ext cx="10500782" cy="43187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6496B9-D8D8-C6B3-4D1B-FF49E86E1D76}"/>
              </a:ext>
            </a:extLst>
          </p:cNvPr>
          <p:cNvSpPr txBox="1"/>
          <p:nvPr/>
        </p:nvSpPr>
        <p:spPr>
          <a:xfrm>
            <a:off x="838200" y="1804789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States and state space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4906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D1796-1355-337A-4D99-6D1A40ED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Action space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E62530-AF1E-A14F-3E2B-A2D0D3054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213" y="1955345"/>
            <a:ext cx="11259664" cy="351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884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C04A06-9997-1497-1D81-FCA181F7F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Trajectories and episodes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F8A349-6737-7F84-C608-457B5D9EE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166032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787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D0A76FA1-4F9F-53D4-1FE8-DC6A02076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Rewards and returns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B33183-BA6D-01D5-4364-38BB7737A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63" y="1690688"/>
            <a:ext cx="11028138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218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AF384-54B8-A295-F504-CAE7DA440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Policy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8546B0-9441-D763-A490-4EAF291378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07"/>
          <a:stretch/>
        </p:blipFill>
        <p:spPr>
          <a:xfrm>
            <a:off x="587479" y="2080751"/>
            <a:ext cx="11185954" cy="346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833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1528</Words>
  <Application>Microsoft Office PowerPoint</Application>
  <PresentationFormat>와이드스크린</PresentationFormat>
  <Paragraphs>327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2" baseType="lpstr">
      <vt:lpstr>Arial Unicode MS</vt:lpstr>
      <vt:lpstr>맑은 고딕</vt:lpstr>
      <vt:lpstr>Arial</vt:lpstr>
      <vt:lpstr>Cambria Math</vt:lpstr>
      <vt:lpstr>Wingdings</vt:lpstr>
      <vt:lpstr>Office 테마</vt:lpstr>
      <vt:lpstr>2.강 Dynamic Programming (Part 1)</vt:lpstr>
      <vt:lpstr>Contents</vt:lpstr>
      <vt:lpstr>MDP Code Review</vt:lpstr>
      <vt:lpstr>Quick view of the Gym library</vt:lpstr>
      <vt:lpstr>Maze env.: Find the exit</vt:lpstr>
      <vt:lpstr>Action space</vt:lpstr>
      <vt:lpstr>Trajectories and episodes</vt:lpstr>
      <vt:lpstr>Rewards and returns</vt:lpstr>
      <vt:lpstr>Policy</vt:lpstr>
      <vt:lpstr>Dynamic Programming</vt:lpstr>
      <vt:lpstr>Definition</vt:lpstr>
      <vt:lpstr>Memoization</vt:lpstr>
      <vt:lpstr>Optimal substructure</vt:lpstr>
      <vt:lpstr>Overlapping subproblems</vt:lpstr>
      <vt:lpstr>Find v*, q*,  </vt:lpstr>
      <vt:lpstr>Our task: Find π∗</vt:lpstr>
      <vt:lpstr>Our task: Find π∗</vt:lpstr>
      <vt:lpstr>State value function(v)</vt:lpstr>
      <vt:lpstr>State-action value function(q)</vt:lpstr>
      <vt:lpstr>Bellman Equation for v(s)</vt:lpstr>
      <vt:lpstr>Bellman Equation for q(s, a)</vt:lpstr>
      <vt:lpstr>Solving a MDP</vt:lpstr>
      <vt:lpstr>Solving a MDP</vt:lpstr>
      <vt:lpstr>Solving a MDP</vt:lpstr>
      <vt:lpstr>Bellman Optimality Equations</vt:lpstr>
      <vt:lpstr>Bellman Optimality Equations</vt:lpstr>
      <vt:lpstr>Find π*</vt:lpstr>
      <vt:lpstr>Update Rules</vt:lpstr>
      <vt:lpstr>Update Rules</vt:lpstr>
      <vt:lpstr>Value Iteration</vt:lpstr>
      <vt:lpstr>Value Iteration</vt:lpstr>
      <vt:lpstr>Value Iteration</vt:lpstr>
      <vt:lpstr>PowerPoint 프레젠테이션</vt:lpstr>
      <vt:lpstr>Value Iteration</vt:lpstr>
      <vt:lpstr>Value Iteration</vt:lpstr>
      <vt:lpstr>Value Iteration</vt:lpstr>
      <vt:lpstr>Value Iteration</vt:lpstr>
      <vt:lpstr>Value Iteration</vt:lpstr>
      <vt:lpstr>Value Iteration</vt:lpstr>
      <vt:lpstr>Value Iteration</vt:lpstr>
      <vt:lpstr>Code Exercise</vt:lpstr>
      <vt:lpstr>Code Exercise</vt:lpstr>
      <vt:lpstr>Code Exercise</vt:lpstr>
      <vt:lpstr>PowerPoint 프레젠테이션</vt:lpstr>
      <vt:lpstr>PowerPoint 프레젠테이션</vt:lpstr>
      <vt:lpstr>Setup Code Env.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2.강 Dynamic Programming</dc:title>
  <dc:creator>박진</dc:creator>
  <cp:lastModifiedBy>박진</cp:lastModifiedBy>
  <cp:revision>24</cp:revision>
  <dcterms:created xsi:type="dcterms:W3CDTF">2024-03-05T03:26:58Z</dcterms:created>
  <dcterms:modified xsi:type="dcterms:W3CDTF">2024-03-13T08:12:46Z</dcterms:modified>
</cp:coreProperties>
</file>