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4" r:id="rId3"/>
    <p:sldId id="497" r:id="rId4"/>
    <p:sldId id="334" r:id="rId5"/>
    <p:sldId id="463" r:id="rId6"/>
    <p:sldId id="335" r:id="rId7"/>
    <p:sldId id="339" r:id="rId8"/>
    <p:sldId id="479" r:id="rId9"/>
    <p:sldId id="490" r:id="rId10"/>
    <p:sldId id="464" r:id="rId11"/>
    <p:sldId id="315" r:id="rId12"/>
    <p:sldId id="318" r:id="rId13"/>
    <p:sldId id="319" r:id="rId14"/>
    <p:sldId id="320" r:id="rId15"/>
    <p:sldId id="321" r:id="rId16"/>
    <p:sldId id="478" r:id="rId17"/>
    <p:sldId id="322" r:id="rId18"/>
    <p:sldId id="491" r:id="rId19"/>
    <p:sldId id="340" r:id="rId20"/>
    <p:sldId id="492" r:id="rId21"/>
    <p:sldId id="480" r:id="rId22"/>
    <p:sldId id="371" r:id="rId23"/>
    <p:sldId id="345" r:id="rId24"/>
    <p:sldId id="347" r:id="rId25"/>
    <p:sldId id="352" r:id="rId26"/>
    <p:sldId id="501" r:id="rId27"/>
    <p:sldId id="342" r:id="rId28"/>
    <p:sldId id="499" r:id="rId29"/>
    <p:sldId id="500" r:id="rId30"/>
    <p:sldId id="354" r:id="rId31"/>
    <p:sldId id="358" r:id="rId32"/>
    <p:sldId id="488" r:id="rId33"/>
    <p:sldId id="359" r:id="rId34"/>
    <p:sldId id="370" r:id="rId35"/>
    <p:sldId id="362" r:id="rId36"/>
    <p:sldId id="498" r:id="rId37"/>
    <p:sldId id="341" r:id="rId38"/>
    <p:sldId id="493" r:id="rId39"/>
    <p:sldId id="489" r:id="rId40"/>
    <p:sldId id="374" r:id="rId41"/>
    <p:sldId id="373" r:id="rId42"/>
    <p:sldId id="495" r:id="rId43"/>
    <p:sldId id="49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>
        <p:scale>
          <a:sx n="66" d="100"/>
          <a:sy n="66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B7769-AC1C-EB0C-B80D-7C52CBDA0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7A51B2-4C11-2B9E-6328-2E42868DF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7965E-0C27-B13E-93BA-34DF3C2A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29FFE-618B-7ABF-1527-0211A961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FC5CF-7380-D912-986E-8D4D159A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3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F6F51-B5F2-18DD-36A8-F466FFF8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02587-1850-3901-4A18-C73EF209C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32260-AEF7-32F9-3C55-D8EB31F7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84D24-C8C0-2282-298B-E2B8E4CF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34DDD-D6E4-DCFB-92DB-9B17FAE4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04CD0-C86F-F220-9A61-791503158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50F9E-C152-16A5-6EE2-64550734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11C0D-B53E-E8C0-A9C1-50A29421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7C179-41EB-4895-3D9F-CB14AADA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7EE3F-8086-F0B4-7A7F-9A843912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0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96DDB-CB96-0FD4-2326-D37B7355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5727A-BED5-1737-8A49-76B13D8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4E78E-108D-E564-5025-15EFEF6A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9CAE2-1DCD-87DA-72FA-9C155D9D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EF029-50AA-F68D-476C-EFE320CB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2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3CDF-B589-A923-6E8C-B8BE15DE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FCE47-5AA0-1994-BBC2-96AD8AAD0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7332A-CFC3-3777-FBD6-9D0AE38D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9EFDD-1E29-6F4F-57D0-81E80911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BBBDE-86B1-AF38-DCC5-0838F30E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8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ABFD2-FD82-185E-9EAA-DD9283FD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C2193-B78B-99DE-0D2E-0DA926ABE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17C67-87A3-5C67-4CD9-A7C5781D1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42FEB-4761-F32D-8760-B95E86B0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DC135-76F2-52A5-3F1D-FA23A46D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1B748-63D1-3149-A0E3-FD457E76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8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1A85D-137B-7BF7-F344-98C0D746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CB094-FB55-DF87-1B30-6CD03A02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EFF954-9D4F-86A3-DB06-06D58C858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650A55-4E3E-C268-FC90-A77EEA70E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CCF91C-6186-E83C-A2A7-719FC39F0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126ECB-4F20-2AA7-A7A7-02B31D9F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26B0F-A52D-5718-5D0D-2D38F2E5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BD004-391E-FD55-37DC-3CE564D1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1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1CDB4-427B-C99C-72BA-B717DED7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F4B9AE-5050-34E6-68D5-DD33508E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4CCF-0685-89F6-901D-9936D63B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AD273-B5C9-A6CC-36E5-2B5B7E00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D405DF-F2E3-B454-B558-ADBC2B76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FA700B-4689-FB2B-F8DF-FF54C78F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D344C0-7D38-8504-C474-BBD4536B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2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79551-894C-8D5F-A343-29EED1F5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4ED1B-32CB-2AB1-8B44-CE629428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CEDCA2-D341-F576-83E7-45883E62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8EC6F-F7F3-C522-0959-8E381403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C5A15-2B72-2319-5B98-FFDDE17B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EE41C-2705-2CED-1AE5-8809B825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1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F13A3-9414-6231-49BD-C101F0C1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4AF647-ABB2-B756-C6B3-E0F3492A7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496FB-3AE8-04E0-5586-285D12729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74F79-E393-F118-8DC2-FEC5AD72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575EB-5E58-5B4B-404C-CE8E68B2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3B6F1-EA33-170B-31D2-86615F33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3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3256DA-C9BD-FA2A-000B-FF775286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5C96B-6785-E6DC-30F2-ED99BB59A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644B3-ECD1-CFBD-55DB-CFF4062E0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E50B4-1D5A-45BC-885A-5DC1F7D10915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A7996-491C-D769-9471-A3976E780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C2CB6-B4C8-7B62-C615-32C84464E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E6606-E61A-4ED6-BC1E-03E70145D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E858C-A245-E8B6-EE4E-4B8CF8CB3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Dynamic Programming</a:t>
            </a:r>
            <a:br>
              <a:rPr lang="en-US" altLang="ko-KR" dirty="0"/>
            </a:br>
            <a:r>
              <a:rPr lang="en-US" altLang="ko-KR" dirty="0"/>
              <a:t>(Part 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E05C0B-115E-C8A1-70B6-DD38925A3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A67DF80-6052-A2EB-9D3E-EF3E3F53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v*, q*,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358B0C-4104-9BE0-DFCD-46BF30E67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AFC94-0E24-D139-356F-B1A2C9BFF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04625-EB00-166A-6063-DFDAE8A6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value(v) vs state-action(q)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D73E0E0-A0F7-5D8E-9B4A-2FF730AE3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State value, following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State-action value, following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D73E0E0-A0F7-5D8E-9B4A-2FF730AE3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3B8C6A1-9B06-AFC2-481B-6C83118F2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46" y="2490480"/>
            <a:ext cx="9821507" cy="12802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A820B6-C404-1819-2D88-3C76C033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7" y="5031629"/>
            <a:ext cx="10778662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2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999B-A076-6EB6-0E78-67BD1A434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072C3-6C15-32C3-7799-11895FA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Equation for v(s)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F2AB3-FC72-33E3-241D-D5EC083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4032" cy="4667251"/>
          </a:xfrm>
        </p:spPr>
        <p:txBody>
          <a:bodyPr>
            <a:normAutofit/>
          </a:bodyPr>
          <a:lstStyle/>
          <a:p>
            <a:r>
              <a:rPr lang="en-US" altLang="ko-KR" dirty="0"/>
              <a:t>Bellman Eq. to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search for optimal policy to solve a control task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4DB46-2E7F-E331-D0E8-E8937B6E5B55}"/>
              </a:ext>
            </a:extLst>
          </p:cNvPr>
          <p:cNvSpPr txBox="1"/>
          <p:nvPr/>
        </p:nvSpPr>
        <p:spPr>
          <a:xfrm>
            <a:off x="-191202" y="4623211"/>
            <a:ext cx="4217413" cy="17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Expected return </a:t>
            </a:r>
            <a:r>
              <a:rPr lang="en-US" altLang="ko-KR" dirty="0"/>
              <a:t>is,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prob. of taking each action </a:t>
            </a:r>
            <a:r>
              <a:rPr lang="en-US" altLang="ko-KR" dirty="0"/>
              <a:t>following the policy,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multiplied by the return </a:t>
            </a:r>
            <a:r>
              <a:rPr lang="en-US" altLang="ko-KR" dirty="0"/>
              <a:t>we expect to get from taking that action.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2D418-A069-C46D-C492-D731424E5617}"/>
              </a:ext>
            </a:extLst>
          </p:cNvPr>
          <p:cNvSpPr txBox="1"/>
          <p:nvPr/>
        </p:nvSpPr>
        <p:spPr>
          <a:xfrm>
            <a:off x="3872192" y="4642427"/>
            <a:ext cx="4447616" cy="17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ko-KR" dirty="0"/>
              <a:t>The return is,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prob. of reaching each possible successor state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multiplied by the reward </a:t>
            </a:r>
            <a:r>
              <a:rPr lang="en-US" altLang="ko-KR" dirty="0"/>
              <a:t>obtained upon reaching that state,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plus the discounted value of that state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E26425-CF27-6CB5-5EBC-CC33624109B7}"/>
              </a:ext>
            </a:extLst>
          </p:cNvPr>
          <p:cNvCxnSpPr/>
          <p:nvPr/>
        </p:nvCxnSpPr>
        <p:spPr>
          <a:xfrm>
            <a:off x="3186288" y="4290947"/>
            <a:ext cx="1443769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33153C0-E3E7-6BDB-4183-370FFA159540}"/>
              </a:ext>
            </a:extLst>
          </p:cNvPr>
          <p:cNvCxnSpPr>
            <a:cxnSpLocks/>
          </p:cNvCxnSpPr>
          <p:nvPr/>
        </p:nvCxnSpPr>
        <p:spPr>
          <a:xfrm>
            <a:off x="4860473" y="4290947"/>
            <a:ext cx="1990270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60C494-DB9E-1D7E-03D9-25DC565280E9}"/>
              </a:ext>
            </a:extLst>
          </p:cNvPr>
          <p:cNvSpPr txBox="1"/>
          <p:nvPr/>
        </p:nvSpPr>
        <p:spPr>
          <a:xfrm>
            <a:off x="8781747" y="4568463"/>
            <a:ext cx="3196559" cy="13891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Notice we discovered a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recursive relationship </a:t>
            </a:r>
            <a:r>
              <a:rPr lang="en-US" altLang="ko-KR" dirty="0"/>
              <a:t>btw. The value of one state and the values of other states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81CF58-EE9C-063A-B7FA-00969DAADEA8}"/>
              </a:ext>
            </a:extLst>
          </p:cNvPr>
          <p:cNvCxnSpPr>
            <a:cxnSpLocks/>
          </p:cNvCxnSpPr>
          <p:nvPr/>
        </p:nvCxnSpPr>
        <p:spPr>
          <a:xfrm>
            <a:off x="7031969" y="4292927"/>
            <a:ext cx="1990270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633B58-96D5-FE24-7FB9-BB8A926C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94" y="2514461"/>
            <a:ext cx="7888908" cy="260931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5E5D0C-47BB-09AB-9F23-5DBD8B035627}"/>
              </a:ext>
            </a:extLst>
          </p:cNvPr>
          <p:cNvCxnSpPr>
            <a:cxnSpLocks/>
          </p:cNvCxnSpPr>
          <p:nvPr/>
        </p:nvCxnSpPr>
        <p:spPr>
          <a:xfrm flipV="1">
            <a:off x="2055894" y="4290947"/>
            <a:ext cx="1852278" cy="332264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DDE501-E2D8-22D3-1C37-6223D21379F1}"/>
              </a:ext>
            </a:extLst>
          </p:cNvPr>
          <p:cNvCxnSpPr>
            <a:cxnSpLocks/>
          </p:cNvCxnSpPr>
          <p:nvPr/>
        </p:nvCxnSpPr>
        <p:spPr>
          <a:xfrm flipV="1">
            <a:off x="5878489" y="4308134"/>
            <a:ext cx="121859" cy="315077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9ECAD7-DA8F-A263-8110-9F8BD1641969}"/>
              </a:ext>
            </a:extLst>
          </p:cNvPr>
          <p:cNvCxnSpPr>
            <a:cxnSpLocks/>
          </p:cNvCxnSpPr>
          <p:nvPr/>
        </p:nvCxnSpPr>
        <p:spPr>
          <a:xfrm flipH="1" flipV="1">
            <a:off x="8033852" y="4310807"/>
            <a:ext cx="786496" cy="438047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4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C75F8-0D94-6067-209C-3617B19C2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23C3-B0EA-4E37-C93A-1CC3CDA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Equation for q(s, 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A9C6D-EC28-D7ED-7641-268A57C0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Bellman Eq. to search for optimal policy to solve a control task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91E6F7-474E-9C82-4ED7-D1BC99F9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55" y="2448706"/>
            <a:ext cx="9931245" cy="207891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A238FF-1185-9856-19F0-35CFE57BA144}"/>
              </a:ext>
            </a:extLst>
          </p:cNvPr>
          <p:cNvCxnSpPr>
            <a:cxnSpLocks/>
          </p:cNvCxnSpPr>
          <p:nvPr/>
        </p:nvCxnSpPr>
        <p:spPr>
          <a:xfrm>
            <a:off x="3055660" y="4477691"/>
            <a:ext cx="2096911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380840-5A8F-95C0-7240-4990C2A16BD1}"/>
              </a:ext>
            </a:extLst>
          </p:cNvPr>
          <p:cNvCxnSpPr>
            <a:cxnSpLocks/>
          </p:cNvCxnSpPr>
          <p:nvPr/>
        </p:nvCxnSpPr>
        <p:spPr>
          <a:xfrm flipV="1">
            <a:off x="3410031" y="4492243"/>
            <a:ext cx="508826" cy="326318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7BDBAF-C436-E7F0-D292-958FC1EA394B}"/>
              </a:ext>
            </a:extLst>
          </p:cNvPr>
          <p:cNvCxnSpPr>
            <a:cxnSpLocks/>
          </p:cNvCxnSpPr>
          <p:nvPr/>
        </p:nvCxnSpPr>
        <p:spPr>
          <a:xfrm>
            <a:off x="5558971" y="4492243"/>
            <a:ext cx="3875315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9165F0-0AC1-8A9A-C415-F25684EFDA5F}"/>
              </a:ext>
            </a:extLst>
          </p:cNvPr>
          <p:cNvSpPr txBox="1"/>
          <p:nvPr/>
        </p:nvSpPr>
        <p:spPr>
          <a:xfrm>
            <a:off x="8999261" y="4910373"/>
            <a:ext cx="2938893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Recursive relationship is expressed as Q value in terms of other Q values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2C7047-D2E7-D483-0BE0-4B110A39C6CE}"/>
              </a:ext>
            </a:extLst>
          </p:cNvPr>
          <p:cNvSpPr txBox="1"/>
          <p:nvPr/>
        </p:nvSpPr>
        <p:spPr>
          <a:xfrm>
            <a:off x="3714349" y="4704969"/>
            <a:ext cx="4954971" cy="205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ko-KR" dirty="0"/>
              <a:t>Multiplied by ①the reward obtained upon reaching that successor state, ②plus the discounted sum of q values of each action in the successor state, ③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weighted the prob. of choosing that action by the policy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6229A-B037-7929-0938-AFB748878D17}"/>
              </a:ext>
            </a:extLst>
          </p:cNvPr>
          <p:cNvSpPr txBox="1"/>
          <p:nvPr/>
        </p:nvSpPr>
        <p:spPr>
          <a:xfrm>
            <a:off x="391887" y="4977628"/>
            <a:ext cx="3663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Expected return is the prob. of each successor state,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knowing that we have chosen action a.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E6673F-F664-384A-DB1F-F27FF2384F36}"/>
              </a:ext>
            </a:extLst>
          </p:cNvPr>
          <p:cNvCxnSpPr>
            <a:cxnSpLocks/>
          </p:cNvCxnSpPr>
          <p:nvPr/>
        </p:nvCxnSpPr>
        <p:spPr>
          <a:xfrm flipV="1">
            <a:off x="6816373" y="4505061"/>
            <a:ext cx="508826" cy="326318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7685F88-6E4B-720C-6928-C2817216F841}"/>
              </a:ext>
            </a:extLst>
          </p:cNvPr>
          <p:cNvCxnSpPr>
            <a:cxnSpLocks/>
          </p:cNvCxnSpPr>
          <p:nvPr/>
        </p:nvCxnSpPr>
        <p:spPr>
          <a:xfrm flipH="1" flipV="1">
            <a:off x="9253674" y="4543039"/>
            <a:ext cx="412840" cy="275522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0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B7726-A389-45B6-3118-E0D1E6C34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1484-0DDC-92A6-80DE-8F901921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a MDP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9326A-EC60-30B0-F633-81AFBF60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sz="2900" dirty="0"/>
              <a:t>The value of a state is precisely the expected return</a:t>
            </a:r>
          </a:p>
          <a:p>
            <a:r>
              <a:rPr lang="en-US" altLang="ko-KR" sz="2900" dirty="0"/>
              <a:t>Solving a control task consists of </a:t>
            </a:r>
            <a:r>
              <a:rPr lang="en-US" altLang="ko-KR" sz="29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maximizing the expected return</a:t>
            </a:r>
          </a:p>
          <a:p>
            <a:r>
              <a:rPr lang="en-US" altLang="ko-KR" sz="3200" dirty="0"/>
              <a:t>Solving a task involves </a:t>
            </a:r>
            <a: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maximizing the value of every state</a:t>
            </a:r>
          </a:p>
          <a:p>
            <a:r>
              <a:rPr lang="en-US" altLang="ko-KR" dirty="0"/>
              <a:t>The optimal value of a state is the expected return following the optimal policy: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95469-2D4D-C575-D98C-4FD314FD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42" y="5073650"/>
            <a:ext cx="5230821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9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4664A-A643-122C-7094-130891A0F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1435C-7706-6BD8-0A82-9698C819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a MDP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44C729-2659-C596-7C5F-6FF7493CF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To maximize those return, we must find the optimal policy. 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 (The policy that takes optimal action in all state)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optimal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* policy is precisely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the one that chooses actions that maximize v(s) or q(s, a)</a:t>
                </a:r>
                <a:r>
                  <a:rPr lang="en-US" altLang="ko-KR" dirty="0"/>
                  <a:t>, the expected return:</a:t>
                </a:r>
              </a:p>
              <a:p>
                <a:endParaRPr lang="en-US" altLang="ko-KR" sz="2300" dirty="0">
                  <a:solidFill>
                    <a:schemeClr val="accent1"/>
                  </a:solidFill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44C729-2659-C596-7C5F-6FF7493CF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8A5DB70-790B-39DB-8AB6-34F949CE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340" y="4498461"/>
            <a:ext cx="6943946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791F-64E8-37CC-D171-006C085C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a MDP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B1A1AE-6D62-0F67-6E77-D19D27C02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Dilemma is ,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To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find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optimal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policy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∗ </m:t>
                            </m:r>
                            <m:r>
                              <m:rPr>
                                <m:nor/>
                              </m:rPr>
                              <a:rPr lang="en-US" altLang="ko-KR" b="0" i="0" dirty="0" smtClean="0"/>
                              <m:t>,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we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must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know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optimal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values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  <m:e/>
                          <m:e/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To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find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optimal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b="0" i="0" dirty="0" smtClean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∗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b="0" i="0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∗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values</m:t>
                            </m:r>
                            <m:r>
                              <m:rPr>
                                <m:nor/>
                              </m:rPr>
                              <a:rPr lang="en-US" altLang="ko-KR" b="0" i="0" dirty="0" smtClean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we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must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know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optimal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policy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B1A1AE-6D62-0F67-6E77-D19D27C02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6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9C8C2-F3F1-CDC7-0369-7029BF783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ABDD7-7F41-7EEE-6A32-7A37199C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Optimality Equations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55A4CC-3205-E98D-B6CA-C0C91972E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The optimal policy will always choose the action that maximizes the expected return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ko-KR" altLang="en-US" dirty="0"/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following the optimal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55A4CC-3205-E98D-B6CA-C0C91972E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CA580B-1361-64D6-24CF-EA034126FED5}"/>
              </a:ext>
            </a:extLst>
          </p:cNvPr>
          <p:cNvCxnSpPr>
            <a:cxnSpLocks/>
          </p:cNvCxnSpPr>
          <p:nvPr/>
        </p:nvCxnSpPr>
        <p:spPr>
          <a:xfrm>
            <a:off x="5517098" y="3465730"/>
            <a:ext cx="1635869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5AF1CF-BA26-D1F9-07DB-E6E64B1C1CB5}"/>
              </a:ext>
            </a:extLst>
          </p:cNvPr>
          <p:cNvCxnSpPr>
            <a:cxnSpLocks/>
          </p:cNvCxnSpPr>
          <p:nvPr/>
        </p:nvCxnSpPr>
        <p:spPr>
          <a:xfrm>
            <a:off x="7380311" y="3465730"/>
            <a:ext cx="1955417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72C44D-B2C5-516A-47F5-03B7E2C3961C}"/>
              </a:ext>
            </a:extLst>
          </p:cNvPr>
          <p:cNvSpPr txBox="1"/>
          <p:nvPr/>
        </p:nvSpPr>
        <p:spPr>
          <a:xfrm>
            <a:off x="4602399" y="3767007"/>
            <a:ext cx="2987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The prob. of reaching each successor state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 taking the optimal action</a:t>
            </a:r>
            <a:r>
              <a:rPr lang="en-US" altLang="ko-KR" dirty="0"/>
              <a:t>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E9317-5D28-B470-0A34-33A388518AAB}"/>
              </a:ext>
            </a:extLst>
          </p:cNvPr>
          <p:cNvSpPr txBox="1"/>
          <p:nvPr/>
        </p:nvSpPr>
        <p:spPr>
          <a:xfrm>
            <a:off x="7589604" y="3767006"/>
            <a:ext cx="3764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multiplied by the reward achieved by reaching that state, plus the discounted optimal value of that state</a:t>
            </a:r>
          </a:p>
        </p:txBody>
      </p:sp>
    </p:spTree>
    <p:extLst>
      <p:ext uri="{BB962C8B-B14F-4D97-AF65-F5344CB8AC3E}">
        <p14:creationId xmlns:p14="http://schemas.microsoft.com/office/powerpoint/2010/main" val="90617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9C8C2-F3F1-CDC7-0369-7029BF783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ABDD7-7F41-7EEE-6A32-7A37199C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Optimality Equations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55A4CC-3205-E98D-B6CA-C0C91972E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The optimal policy will always choose the action that maximizes the expected return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ko-KR" dirty="0"/>
                      <m:t>γ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rPr>
                          <m:t>∗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ko-KR" altLang="en-US" dirty="0"/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following the optimal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55A4CC-3205-E98D-B6CA-C0C91972E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0086596-37A8-442E-391C-8D754E69433F}"/>
              </a:ext>
            </a:extLst>
          </p:cNvPr>
          <p:cNvSpPr txBox="1"/>
          <p:nvPr/>
        </p:nvSpPr>
        <p:spPr>
          <a:xfrm>
            <a:off x="3613355" y="3781746"/>
            <a:ext cx="3436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obtained by reaching each of possible successor state,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weighted by the prob. of reaching that successor state.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FF261-355F-5D75-7C23-A084E8925B72}"/>
              </a:ext>
            </a:extLst>
          </p:cNvPr>
          <p:cNvSpPr txBox="1"/>
          <p:nvPr/>
        </p:nvSpPr>
        <p:spPr>
          <a:xfrm>
            <a:off x="7757652" y="3784953"/>
            <a:ext cx="37467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return is reward achieved upon reaching the successor state, plus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maximum Q value among the actions for that achieved state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FB1052-FDF9-5A68-6DFC-323BE96D4A3A}"/>
              </a:ext>
            </a:extLst>
          </p:cNvPr>
          <p:cNvCxnSpPr>
            <a:cxnSpLocks/>
          </p:cNvCxnSpPr>
          <p:nvPr/>
        </p:nvCxnSpPr>
        <p:spPr>
          <a:xfrm>
            <a:off x="6883314" y="3646808"/>
            <a:ext cx="2806376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4D4EB22-0171-2854-F37B-5536F08BF43B}"/>
              </a:ext>
            </a:extLst>
          </p:cNvPr>
          <p:cNvCxnSpPr>
            <a:cxnSpLocks/>
          </p:cNvCxnSpPr>
          <p:nvPr/>
        </p:nvCxnSpPr>
        <p:spPr>
          <a:xfrm>
            <a:off x="4179709" y="3646808"/>
            <a:ext cx="2467631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BF9638-9FF2-AAA6-4C3C-1132F0B2FDCF}"/>
              </a:ext>
            </a:extLst>
          </p:cNvPr>
          <p:cNvSpPr txBox="1"/>
          <p:nvPr/>
        </p:nvSpPr>
        <p:spPr>
          <a:xfrm>
            <a:off x="361920" y="3781746"/>
            <a:ext cx="3381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Optimal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 value for an action in a state </a:t>
            </a:r>
            <a:r>
              <a:rPr lang="en-US" altLang="ko-KR" dirty="0"/>
              <a:t>is the weighted sum of returns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00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967F7-4208-CB23-AEE7-AC767C9A6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3C0D-886C-98EA-406D-C77B0BA9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Rules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69CC21-C4F5-0674-A02B-2E3AE8B28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DP turns Bellman equations into update rules</a:t>
                </a:r>
              </a:p>
              <a:p>
                <a:endParaRPr lang="en-US" altLang="ko-KR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69CC21-C4F5-0674-A02B-2E3AE8B2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20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9419-64FD-F4CC-DBDB-C7F6127C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F8262-1C3F-7738-BDF0-892B467F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Dynamic Programming Review</a:t>
            </a:r>
          </a:p>
          <a:p>
            <a:r>
              <a:rPr lang="en-US" altLang="ko-KR" dirty="0"/>
              <a:t>Policy Iteration</a:t>
            </a:r>
          </a:p>
          <a:p>
            <a:r>
              <a:rPr lang="en-US" altLang="ko-KR" dirty="0"/>
              <a:t>Code Exercise</a:t>
            </a:r>
          </a:p>
          <a:p>
            <a:r>
              <a:rPr lang="en-US" altLang="ko-KR" dirty="0"/>
              <a:t>Dynamic Programming Limitations</a:t>
            </a:r>
          </a:p>
          <a:p>
            <a:r>
              <a:rPr lang="en-US" altLang="ko-KR" dirty="0"/>
              <a:t>Generalized Policy Iteration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71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28ADA-55A2-2D69-4686-ADEEB020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Rules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75F2E-E702-59D5-19DB-E5AAD391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Sweep the state space</a:t>
            </a:r>
            <a:r>
              <a:rPr lang="en-US" altLang="ko-KR" dirty="0">
                <a:solidFill>
                  <a:schemeClr val="tx1"/>
                </a:solidFill>
              </a:rPr>
              <a:t> and update the estimated value of each state according to: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Each time we update the estimated value of a state, we’ll have better estimates for the related values</a:t>
            </a:r>
            <a:r>
              <a:rPr lang="en-US" altLang="ko-KR" dirty="0">
                <a:solidFill>
                  <a:schemeClr val="tx1"/>
                </a:solidFill>
              </a:rPr>
              <a:t>, therefore, the new estimate will be more accurate than the old one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1DD185-D46D-9DA6-8F71-CE722B6F9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7" t="6008"/>
          <a:stretch/>
        </p:blipFill>
        <p:spPr>
          <a:xfrm>
            <a:off x="2960914" y="3120571"/>
            <a:ext cx="5486395" cy="6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1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E18C8-4A37-1F37-8DC2-BF1CF8E1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D0BBF-F10C-8612-4769-ECC5812D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8916A1-23CA-04EE-7D31-A62159F3B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Initial estimate doesn’t have to be good</a:t>
                </a:r>
              </a:p>
              <a:p>
                <a:r>
                  <a:rPr lang="en-US" altLang="ko-KR" dirty="0"/>
                  <a:t>We’ll keep a table with the estimated values of each state</a:t>
                </a:r>
              </a:p>
              <a:p>
                <a:r>
                  <a:rPr lang="en-US" altLang="ko-KR" dirty="0"/>
                  <a:t>We’ll go state by state improving these estimates according to the rule</a:t>
                </a:r>
              </a:p>
              <a:p>
                <a:r>
                  <a:rPr lang="en-US" altLang="ko-KR" dirty="0"/>
                  <a:t>Repeat this process as many times as necessary until we estimates are very close to the values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8916A1-23CA-04EE-7D31-A62159F3B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233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635AA-B093-DF25-1F98-7E51CD3F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6615B-A33A-D8E1-EE07-AC59DDF86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6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5AC36E-4357-B255-EC1D-0FC18D2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00C4378-0BFF-26FB-3CEC-49A2C604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61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Policy Iteration solves control tasks, but besides that, it will serve as inspiration to design the vast majority of reinforcement learning</a:t>
            </a:r>
            <a:endParaRPr lang="ko-KR" altLang="en-US" dirty="0"/>
          </a:p>
          <a:p>
            <a:r>
              <a:rPr lang="en-US" altLang="ko-KR" dirty="0"/>
              <a:t>A process that alternately improves the estimated values and the policy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15BEBB-7121-1F3B-140F-8711C105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2235"/>
            <a:ext cx="6578154" cy="2932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78296-1AE1-3D65-AE91-FF52CB4433E0}"/>
              </a:ext>
            </a:extLst>
          </p:cNvPr>
          <p:cNvSpPr txBox="1"/>
          <p:nvPr/>
        </p:nvSpPr>
        <p:spPr>
          <a:xfrm>
            <a:off x="6096000" y="3957172"/>
            <a:ext cx="5507480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Alternating two processes compete each other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6ACF2-0A12-4F0C-A238-C9F8607AC7BD}"/>
                  </a:ext>
                </a:extLst>
              </p:cNvPr>
              <p:cNvSpPr txBox="1"/>
              <p:nvPr/>
            </p:nvSpPr>
            <p:spPr>
              <a:xfrm>
                <a:off x="6211008" y="4418837"/>
                <a:ext cx="60984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aseline="-25000" dirty="0"/>
                  <a:t>0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v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baseline="300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aseline="30000" dirty="0"/>
                  <a:t>0</a:t>
                </a:r>
                <a:r>
                  <a:rPr lang="en-US" altLang="ko-KR" baseline="-25000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ko-KR" dirty="0">
                    <a:sym typeface="Wingdings" panose="05000000000000000000" pitchFamily="2" charset="2"/>
                  </a:rPr>
                  <a:t>  v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baseline="300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aseline="30000" dirty="0"/>
                  <a:t>1</a:t>
                </a:r>
                <a:r>
                  <a:rPr lang="en-US" altLang="ko-KR" baseline="-25000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ko-KR" dirty="0">
                    <a:sym typeface="Wingdings" panose="05000000000000000000" pitchFamily="2" charset="2"/>
                  </a:rPr>
                  <a:t>  v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baseline="300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aseline="30000" dirty="0"/>
                  <a:t>2</a:t>
                </a:r>
                <a:r>
                  <a:rPr lang="en-US" altLang="ko-KR" baseline="-25000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… 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baseline="-2500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6ACF2-0A12-4F0C-A238-C9F8607AC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08" y="4418837"/>
                <a:ext cx="6098458" cy="369332"/>
              </a:xfrm>
              <a:prstGeom prst="rect">
                <a:avLst/>
              </a:prstGeom>
              <a:blipFill>
                <a:blip r:embed="rId3"/>
                <a:stretch>
                  <a:fillRect t="-10000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806AEE-CD44-03B6-F8D3-44F74A3DE065}"/>
                  </a:ext>
                </a:extLst>
              </p:cNvPr>
              <p:cNvSpPr txBox="1"/>
              <p:nvPr/>
            </p:nvSpPr>
            <p:spPr>
              <a:xfrm>
                <a:off x="6096000" y="6123543"/>
                <a:ext cx="550748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v,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both in competition and collaboration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806AEE-CD44-03B6-F8D3-44F74A3D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23543"/>
                <a:ext cx="5507480" cy="369332"/>
              </a:xfrm>
              <a:prstGeom prst="rect">
                <a:avLst/>
              </a:prstGeom>
              <a:blipFill>
                <a:blip r:embed="rId4"/>
                <a:stretch>
                  <a:fillRect l="-88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37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8A48F349-815A-A170-6766-B48DF1F7C5A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14" y="167026"/>
            <a:ext cx="6977916" cy="6690974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962C39C7-1669-A7F5-9C8D-6A9DE0C3B7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67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3E9F8-FAAE-68C8-102D-B7302316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policy evaluation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100516-DBAA-DD9F-50DF-A43DC7B00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The Bellman equation: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ko-KR" altLang="en-US" i="1" baseline="-250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ko-KR" altLang="en-US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dirty="0"/>
                      <m:t>γ</m:t>
                    </m:r>
                  </m:oMath>
                </a14:m>
                <a:r>
                  <a:rPr lang="en-US" altLang="ko-KR" dirty="0"/>
                  <a:t> v</a:t>
                </a:r>
                <a14:m>
                  <m:oMath xmlns:m="http://schemas.openxmlformats.org/officeDocument/2006/math">
                    <m:r>
                      <a:rPr lang="ko-KR" altLang="en-US" i="1" baseline="-250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The update rule: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ko-KR" altLang="en-US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dirty="0"/>
                      <m:t>γ</m:t>
                    </m:r>
                  </m:oMath>
                </a14:m>
                <a:r>
                  <a:rPr lang="en-US" altLang="ko-KR" dirty="0"/>
                  <a:t> V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Iteratively approximates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the values of a given policy, v</a:t>
                </a:r>
                <a14:m>
                  <m:oMath xmlns:m="http://schemas.openxmlformats.org/officeDocument/2006/math">
                    <m:r>
                      <a:rPr lang="ko-KR" altLang="en-US" b="0" i="1" baseline="-250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baseline="-2500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Each iteration gets closer to </a:t>
                </a:r>
                <a:r>
                  <a:rPr lang="en-US" altLang="ko-KR" b="1" dirty="0"/>
                  <a:t>V</a:t>
                </a:r>
                <a14:m>
                  <m:oMath xmlns:m="http://schemas.openxmlformats.org/officeDocument/2006/math">
                    <m:r>
                      <a:rPr lang="ko-KR" altLang="en-US" b="1" i="1" baseline="-2500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ko-KR" b="1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:r>
                  <a:rPr lang="en-US" altLang="ko-KR" baseline="-25000" dirty="0"/>
                  <a:t>0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v</a:t>
                </a:r>
                <a:r>
                  <a:rPr lang="en-US" altLang="ko-KR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ko-KR" dirty="0">
                    <a:sym typeface="Wingdings" panose="05000000000000000000" pitchFamily="2" charset="2"/>
                  </a:rPr>
                  <a:t>  v</a:t>
                </a:r>
                <a:r>
                  <a:rPr lang="en-US" altLang="ko-KR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ko-KR" dirty="0">
                    <a:sym typeface="Wingdings" panose="05000000000000000000" pitchFamily="2" charset="2"/>
                  </a:rPr>
                  <a:t>  …  v</a:t>
                </a:r>
                <a14:m>
                  <m:oMath xmlns:m="http://schemas.openxmlformats.org/officeDocument/2006/math">
                    <m:r>
                      <a:rPr lang="ko-KR" altLang="en-US" b="1" i="1" baseline="-2500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100516-DBAA-DD9F-50DF-A43DC7B00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b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06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1EB32-1682-E7B8-AD1F-826ADC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policy evaluation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52F1C21-08D5-88A5-B64A-F4C00B49E30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6528" t="22762" r="11103" b="48000"/>
          <a:stretch/>
        </p:blipFill>
        <p:spPr>
          <a:xfrm>
            <a:off x="1259115" y="3749223"/>
            <a:ext cx="7132923" cy="24277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D026D8A-D4E8-4A76-F6EB-28CA27E7894E}"/>
              </a:ext>
            </a:extLst>
          </p:cNvPr>
          <p:cNvSpPr/>
          <p:nvPr/>
        </p:nvSpPr>
        <p:spPr>
          <a:xfrm>
            <a:off x="3152446" y="4919551"/>
            <a:ext cx="1136101" cy="379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504389F-85F4-8A09-25CB-92ED71C03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Each iteration gets closer to </a:t>
                </a:r>
                <a:r>
                  <a:rPr lang="en-US" altLang="ko-KR" b="1" dirty="0"/>
                  <a:t>V</a:t>
                </a:r>
                <a14:m>
                  <m:oMath xmlns:m="http://schemas.openxmlformats.org/officeDocument/2006/math">
                    <m:r>
                      <a:rPr lang="ko-KR" altLang="en-US" b="1" i="1" baseline="-2500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ko-KR" b="1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:r>
                  <a:rPr lang="en-US" altLang="ko-KR" baseline="-25000" dirty="0"/>
                  <a:t>0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v</a:t>
                </a:r>
                <a:r>
                  <a:rPr lang="en-US" altLang="ko-KR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ko-KR" dirty="0">
                    <a:sym typeface="Wingdings" panose="05000000000000000000" pitchFamily="2" charset="2"/>
                  </a:rPr>
                  <a:t>  v</a:t>
                </a:r>
                <a:r>
                  <a:rPr lang="en-US" altLang="ko-KR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ko-KR" dirty="0">
                    <a:sym typeface="Wingdings" panose="05000000000000000000" pitchFamily="2" charset="2"/>
                  </a:rPr>
                  <a:t>  …  v</a:t>
                </a:r>
                <a14:m>
                  <m:oMath xmlns:m="http://schemas.openxmlformats.org/officeDocument/2006/math">
                    <m:r>
                      <a:rPr lang="ko-KR" altLang="en-US" b="1" i="1" baseline="-2500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504389F-85F4-8A09-25CB-92ED71C03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67FDA2A-8FD9-2469-3F46-C9BBA3F2B22D}"/>
              </a:ext>
            </a:extLst>
          </p:cNvPr>
          <p:cNvSpPr txBox="1"/>
          <p:nvPr/>
        </p:nvSpPr>
        <p:spPr>
          <a:xfrm>
            <a:off x="8099388" y="4508921"/>
            <a:ext cx="307483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dirty="0"/>
              <a:t>Update the state values according to probabilities that the policy assigns to each 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685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BF48-F291-E6C4-79A3-2CBBE749F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9F53-E25D-72F5-F878-FC802F35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policy improvement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8B6B8C-F013-EB79-1828-AFDB2717F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We want to find the optimal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*(s)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*</a:t>
                </a:r>
                <a:r>
                  <a:rPr lang="en-US" altLang="ko-KR" dirty="0"/>
                  <a:t>(s)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func>
                    <m:r>
                      <m:rPr>
                        <m:nor/>
                      </m:rPr>
                      <a:rPr lang="el-GR" altLang="ko-KR" dirty="0"/>
                      <m:t>γ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*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]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update rule: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(s) </a:t>
                </a:r>
                <a:r>
                  <a:rPr lang="en-US" altLang="ko-KR" dirty="0">
                    <a:sym typeface="Wingdings" panose="05000000000000000000" pitchFamily="2" charset="2"/>
                  </a:rPr>
                  <a:t>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func>
                    <m:r>
                      <m:rPr>
                        <m:nor/>
                      </m:rPr>
                      <a:rPr lang="el-GR" altLang="ko-KR" dirty="0"/>
                      <m:t>γ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ko-KR" dirty="0"/>
                  <a:t>]</a:t>
                </a:r>
              </a:p>
              <a:p>
                <a:r>
                  <a:rPr lang="en-US" altLang="ko-KR" dirty="0"/>
                  <a:t>Iteratively improve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8B6B8C-F013-EB79-1828-AFDB2717F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543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23B87-25FE-1EB6-CC99-692782D2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policy improvement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C426D-23E8-3337-EACE-8F98C04C18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Does the policy improve if we change the first action?</a:t>
                </a:r>
              </a:p>
              <a:p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q</a:t>
                </a:r>
                <a14:m>
                  <m:oMath xmlns:m="http://schemas.openxmlformats.org/officeDocument/2006/math">
                    <m:r>
                      <a:rPr lang="ko-KR" altLang="en-US" i="1" baseline="-2500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',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',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)[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ko-KR" altLang="en-US" i="1" baseline="-2500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’ differ only in the action a they take in state s.</a:t>
                </a:r>
              </a:p>
              <a:p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If q</a:t>
                </a:r>
                <a14:m>
                  <m:oMath xmlns:m="http://schemas.openxmlformats.org/officeDocument/2006/math">
                    <m:r>
                      <a:rPr lang="ko-KR" altLang="en-US" i="1" baseline="-2500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v</a:t>
                </a:r>
                <a:r>
                  <a:rPr lang="ko-KR" altLang="en-US" baseline="-25000" dirty="0"/>
                  <a:t> </a:t>
                </a:r>
                <a14:m>
                  <m:oMath xmlns:m="http://schemas.openxmlformats.org/officeDocument/2006/math">
                    <m:r>
                      <a:rPr lang="ko-KR" altLang="en-US" i="1" baseline="-2500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(s),  then v</a:t>
                </a:r>
                <a:r>
                  <a:rPr lang="ko-KR" altLang="en-US" baseline="-25000" dirty="0"/>
                  <a:t> </a:t>
                </a:r>
                <a14:m>
                  <m:oMath xmlns:m="http://schemas.openxmlformats.org/officeDocument/2006/math">
                    <m:r>
                      <a:rPr lang="ko-KR" altLang="en-US" i="1" baseline="-2500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baseline="-25000" dirty="0"/>
                  <a:t>’</a:t>
                </a:r>
                <a:r>
                  <a:rPr lang="en-US" altLang="ko-KR" dirty="0"/>
                  <a:t>(s)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 v</a:t>
                </a:r>
                <a:r>
                  <a:rPr lang="ko-KR" altLang="en-US" baseline="-25000" dirty="0"/>
                  <a:t> </a:t>
                </a:r>
                <a14:m>
                  <m:oMath xmlns:m="http://schemas.openxmlformats.org/officeDocument/2006/math">
                    <m:r>
                      <a:rPr lang="ko-KR" altLang="en-US" i="1" baseline="-2500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(s)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C426D-23E8-3337-EACE-8F98C04C1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687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B1119-B560-A491-422A-F6AC795D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policy improvement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E1FB15A-A10A-5255-3221-105F78D30FB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6973" t="58676" r="13361" b="12256"/>
          <a:stretch/>
        </p:blipFill>
        <p:spPr>
          <a:xfrm>
            <a:off x="2365546" y="3719285"/>
            <a:ext cx="7083536" cy="24783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EA61C5FE-9A3D-C59F-7420-48AF34190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Each iteration gets closer to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*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aseline="-25000" dirty="0"/>
                  <a:t>0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ko-KR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ko-KR" dirty="0">
                    <a:sym typeface="Wingdings" panose="05000000000000000000" pitchFamily="2" charset="2"/>
                  </a:rPr>
                  <a:t>  … 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baseline="-2500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EA61C5FE-9A3D-C59F-7420-48AF34190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16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DB75D4-7DE5-FAB0-0B67-3FC0FF24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Programing Review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A32729-9FEB-ED06-8C6D-D31495203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963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3587A-8415-D073-C5F5-A39BF055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3529D-A724-AE8B-9362-FE36EDD1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 PI vs. VI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EB23623-DBC2-CE78-BAAF-746E6322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1442654"/>
            <a:ext cx="8524875" cy="4935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463421-273E-136E-48C5-2BDEAF49A35A}"/>
              </a:ext>
            </a:extLst>
          </p:cNvPr>
          <p:cNvSpPr txBox="1"/>
          <p:nvPr/>
        </p:nvSpPr>
        <p:spPr>
          <a:xfrm>
            <a:off x="10172700" y="2420035"/>
            <a:ext cx="1906229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u="sng" dirty="0"/>
              <a:t>Update the state values </a:t>
            </a:r>
            <a:r>
              <a:rPr lang="en-US" altLang="ko-KR" dirty="0"/>
              <a:t>using the action that maximize the return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007C5-DCE2-0C75-F5E6-1A395F9BFFED}"/>
              </a:ext>
            </a:extLst>
          </p:cNvPr>
          <p:cNvSpPr txBox="1"/>
          <p:nvPr/>
        </p:nvSpPr>
        <p:spPr>
          <a:xfrm>
            <a:off x="1323975" y="5384831"/>
            <a:ext cx="641616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Policy-iteration is more computationally efficient as it often takes considerably fewer number of iterations to converge 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although each iteration is more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350105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EB2E186-44B6-2036-BCEE-28CC9C73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44" y="1557783"/>
            <a:ext cx="5318712" cy="16850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581FA9-018A-4AC9-AE87-B45D94BA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44" y="3382269"/>
            <a:ext cx="4619485" cy="2040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F0A829-4AD1-1578-9EFF-57C78D3E9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644" y="5335138"/>
            <a:ext cx="5398952" cy="1157737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:a16="http://schemas.microsoft.com/office/drawing/2014/main" id="{7C5A2AF4-03FB-0A43-02F1-D6BE622E3EC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Code Exercise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564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26661-E688-DC9C-8A16-7AFAAE4D0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CCC08B4-5A05-6BB7-ED99-F8423B56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455" y="1233498"/>
            <a:ext cx="4913952" cy="5259377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:a16="http://schemas.microsoft.com/office/drawing/2014/main" id="{D134CB49-2CC5-DA17-FAAD-88C3295933B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Code Exercise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967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5CDBF8-9412-088D-A096-152CCF23D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69"/>
          <a:stretch/>
        </p:blipFill>
        <p:spPr>
          <a:xfrm>
            <a:off x="1973943" y="1690688"/>
            <a:ext cx="7672258" cy="4575855"/>
          </a:xfrm>
          <a:prstGeom prst="rect">
            <a:avLst/>
          </a:prstGeom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id="{41E123B8-3C90-0E4A-A15A-2275B768B0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Code Exercise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311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D1FB66-5CFA-34AA-6F70-A73E9C1C2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31"/>
          <a:stretch/>
        </p:blipFill>
        <p:spPr>
          <a:xfrm>
            <a:off x="2108231" y="1170740"/>
            <a:ext cx="7491129" cy="5520345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A881CC87-EFE8-293E-8EAC-B6B7C785AC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Code Exercise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50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6F604A4A-087D-ACC9-F1A9-E7133A91F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7" r="47984"/>
          <a:stretch/>
        </p:blipFill>
        <p:spPr bwMode="auto">
          <a:xfrm>
            <a:off x="7229674" y="2557989"/>
            <a:ext cx="3542006" cy="319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46CA0F1-8B6B-B90E-32DD-4E640DA2C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07"/>
          <a:stretch/>
        </p:blipFill>
        <p:spPr bwMode="auto">
          <a:xfrm>
            <a:off x="1479345" y="2651201"/>
            <a:ext cx="3780270" cy="318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31B1638-465D-E367-09E6-DBAA622E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FEF15D-5563-09D8-E977-C73D5A2D0606}"/>
                  </a:ext>
                </a:extLst>
              </p:cNvPr>
              <p:cNvSpPr txBox="1"/>
              <p:nvPr/>
            </p:nvSpPr>
            <p:spPr>
              <a:xfrm>
                <a:off x="427956" y="2104227"/>
                <a:ext cx="6098458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ko-KR" altLang="en-US" i="1" baseline="-250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dirty="0"/>
                      <m:t>γ</m:t>
                    </m:r>
                  </m:oMath>
                </a14:m>
                <a:r>
                  <a:rPr lang="en-US" altLang="ko-KR" dirty="0"/>
                  <a:t> V</a:t>
                </a:r>
                <a14:m>
                  <m:oMath xmlns:m="http://schemas.openxmlformats.org/officeDocument/2006/math">
                    <m:r>
                      <a:rPr lang="ko-KR" altLang="en-US" i="1" baseline="-250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FEF15D-5563-09D8-E977-C73D5A2D0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6" y="2104227"/>
                <a:ext cx="6098458" cy="400238"/>
              </a:xfrm>
              <a:prstGeom prst="rect">
                <a:avLst/>
              </a:prstGeom>
              <a:blipFill>
                <a:blip r:embed="rId4"/>
                <a:stretch>
                  <a:fillRect t="-109091" b="-16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DEEB9C9-2353-3723-7AD8-3F978A1D2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553" y="2097142"/>
            <a:ext cx="4706247" cy="400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C05E07-5657-C0DA-AFB4-8A8598A5F9A7}"/>
              </a:ext>
            </a:extLst>
          </p:cNvPr>
          <p:cNvSpPr txBox="1"/>
          <p:nvPr/>
        </p:nvSpPr>
        <p:spPr>
          <a:xfrm>
            <a:off x="4474886" y="6110624"/>
            <a:ext cx="578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Value table vs. Policy table (Same as VI)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45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1474D9-B0BD-9ABA-8657-7DF61FE9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 Limitations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8B8C2-BA4F-57C4-06F5-E0B21DFFB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10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7A501-1BAF-00E1-7F61-C440BBF75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4DE37-DAE8-581B-46BD-4679FCBB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 Limitations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3ABE7-D830-7E59-78F0-2F1F53BE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We need to know in advance how the state changes and what rewards we get from performing each action in each state</a:t>
            </a: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Assumes the knowledge of environment</a:t>
            </a:r>
          </a:p>
          <a:p>
            <a:r>
              <a:rPr lang="en-US" altLang="ko-KR" dirty="0"/>
              <a:t>One big limitation is that it needs a perfect model of the environment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608DFA-76EF-DEA1-F639-AC0E40F4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2" y="3054063"/>
            <a:ext cx="7242676" cy="74987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6F79D2-428A-4078-691D-FAEA0579F7FF}"/>
              </a:ext>
            </a:extLst>
          </p:cNvPr>
          <p:cNvSpPr/>
          <p:nvPr/>
        </p:nvSpPr>
        <p:spPr>
          <a:xfrm>
            <a:off x="5283200" y="3054063"/>
            <a:ext cx="1843314" cy="749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657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7A501-1BAF-00E1-7F61-C440BBF75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4DE37-DAE8-581B-46BD-4679FCBB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 Limitations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3ABE7-D830-7E59-78F0-2F1F53BE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Needs to access to the state transition dynamics of environment</a:t>
            </a:r>
          </a:p>
          <a:p>
            <a:r>
              <a:rPr lang="en-US" altLang="ko-KR" dirty="0"/>
              <a:t>Takes into an account every possible outcome of taking an action and uses it to update the estimated values </a:t>
            </a:r>
          </a:p>
          <a:p>
            <a:endParaRPr lang="en-US" altLang="ko-KR" dirty="0"/>
          </a:p>
          <a:p>
            <a:r>
              <a:rPr lang="en-US" altLang="ko-KR" dirty="0"/>
              <a:t>Needs to know the result of taking every action in every state in advance without having to perform that action</a:t>
            </a:r>
            <a:endParaRPr lang="ko-KR" altLang="en-US" dirty="0"/>
          </a:p>
          <a:p>
            <a:r>
              <a:rPr lang="en-US" altLang="ko-KR" dirty="0"/>
              <a:t>Note that Dynamic Programing solves problems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using expected values, not trial and error</a:t>
            </a:r>
          </a:p>
          <a:p>
            <a:endParaRPr lang="en-US" altLang="ko-KR" dirty="0"/>
          </a:p>
          <a:p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3882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DD29-0E6D-20C4-775E-A765ED6C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B207B-12AF-47ED-A457-F0706BF7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 Limitations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1009D-7C02-1C43-65FB-152FF4FB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ko-KR" dirty="0"/>
              <a:t>Dynamic Programing has high computational cost for control:</a:t>
            </a:r>
          </a:p>
          <a:p>
            <a:pPr lvl="1"/>
            <a:r>
              <a:rPr lang="en-US" altLang="ko-KR" dirty="0"/>
              <a:t>To solve the task, we have to update over and over again</a:t>
            </a:r>
          </a:p>
          <a:p>
            <a:endParaRPr lang="en-US" altLang="ko-KR" dirty="0"/>
          </a:p>
          <a:p>
            <a:r>
              <a:rPr lang="en-US" altLang="ko-KR" dirty="0"/>
              <a:t>In each sweep we update all the states</a:t>
            </a:r>
          </a:p>
          <a:p>
            <a:pPr lvl="1"/>
            <a:r>
              <a:rPr lang="en-US" altLang="ko-KR" dirty="0"/>
              <a:t>Complexity grows very rapidly with the number of states</a:t>
            </a:r>
          </a:p>
          <a:p>
            <a:pPr lvl="1"/>
            <a:r>
              <a:rPr lang="en-US" altLang="ko-KR" dirty="0"/>
              <a:t>But, real life control problems have a vast or even infinite number of states</a:t>
            </a:r>
          </a:p>
        </p:txBody>
      </p:sp>
    </p:spTree>
    <p:extLst>
      <p:ext uri="{BB962C8B-B14F-4D97-AF65-F5344CB8AC3E}">
        <p14:creationId xmlns:p14="http://schemas.microsoft.com/office/powerpoint/2010/main" val="220584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AF28F-C231-4398-6FB3-833210D0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195D8-259E-B48D-C835-99C2E049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9E8A13-6E61-7177-F6A7-289BC0C2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148"/>
          </a:xfrm>
        </p:spPr>
        <p:txBody>
          <a:bodyPr>
            <a:normAutofit/>
          </a:bodyPr>
          <a:lstStyle/>
          <a:p>
            <a:r>
              <a:rPr lang="en-US" altLang="ko-KR" dirty="0"/>
              <a:t>Methods that find the solution to a problem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 breaking it down into smaller, easier problems.</a:t>
            </a:r>
          </a:p>
          <a:p>
            <a:endParaRPr lang="en-US" altLang="ko-KR" dirty="0"/>
          </a:p>
          <a:p>
            <a:r>
              <a:rPr lang="en-US" altLang="ko-KR" dirty="0"/>
              <a:t>Remember Fibonacci sequence problem from your CS class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A52F0-60E2-010A-0A4B-CAA7BEA3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654" y="4178092"/>
            <a:ext cx="2394484" cy="16597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500224-18F8-2FEB-AD51-56C4E6AEF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62" y="4348836"/>
            <a:ext cx="4613336" cy="960327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A28C889-759B-A4F6-7C97-BA3E8284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98" y="4230810"/>
            <a:ext cx="2323601" cy="16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48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B2FB0-B715-B3B9-0002-1031B034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 Limitations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214CA-FEBA-8C3D-14F1-DFC4C3FFF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most tasks, we won’t have a perfect model of the environment with all state transitions</a:t>
            </a:r>
          </a:p>
          <a:p>
            <a:endParaRPr lang="en-US" altLang="ko-KR" dirty="0"/>
          </a:p>
          <a:p>
            <a:r>
              <a:rPr lang="en-US" altLang="ko-KR" dirty="0"/>
              <a:t>Most control tasks have many factors affecting their dynamics (some of them random). </a:t>
            </a:r>
          </a:p>
          <a:p>
            <a:endParaRPr lang="en-US" altLang="ko-KR" dirty="0"/>
          </a:p>
          <a:p>
            <a:r>
              <a:rPr lang="en-US" altLang="ko-KR" dirty="0"/>
              <a:t>Then, why we learn Dynamic Programing? </a:t>
            </a:r>
          </a:p>
          <a:p>
            <a:pPr marL="0" indent="0">
              <a:buNone/>
            </a:pPr>
            <a:r>
              <a:rPr lang="en-US" altLang="ko-KR" dirty="0"/>
              <a:t>  Thanks to it we have a strategy to design better algorithm.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536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7E2CE-313D-CD3A-D3E6-0EC71B25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Generalized Policy Iteration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2C33D-C8B9-4AC8-1078-3B31349B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3514" cy="466725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Policy iteration results in the following iterative process: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From the next class, algorithms we learn won’t have a model. They interact with env. trying to solve the task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 trial and error. </a:t>
            </a:r>
          </a:p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However, they still follow the two alternating processes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4161DD-C9C6-6900-5FD0-D0D45B8B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856" y="2301118"/>
            <a:ext cx="2555370" cy="26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94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7E2CE-313D-CD3A-D3E6-0EC71B25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Generalized Policy Iteration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2C33D-C8B9-4AC8-1078-3B31349B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3514" cy="466725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Next, Model-free RLs works without the model.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Model-free methods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use experience samples collected by the agent interacting with the environment (by trial and error) </a:t>
            </a:r>
            <a:r>
              <a:rPr lang="en-US" altLang="ko-KR" dirty="0"/>
              <a:t>to update the estimated value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4161DD-C9C6-6900-5FD0-D0D45B8B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219" y="2316275"/>
            <a:ext cx="2555370" cy="2624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56829B-55CF-2F3E-7D60-C4C63671C24B}"/>
              </a:ext>
            </a:extLst>
          </p:cNvPr>
          <p:cNvSpPr txBox="1"/>
          <p:nvPr/>
        </p:nvSpPr>
        <p:spPr>
          <a:xfrm>
            <a:off x="7525315" y="3135902"/>
            <a:ext cx="3602293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The difference is that the value updates will be made using experience collected from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970908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49528-FFF2-1A27-07FF-76E19F73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Generalized Policy Iteration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D8FDB-96DD-50BA-B57D-7B7FCAED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They try to replicate the results of dynamic programming, but in a more efficient way and without the need of a model of the environment dynamics.</a:t>
            </a:r>
          </a:p>
          <a:p>
            <a:endParaRPr lang="en-US" altLang="ko-KR" dirty="0"/>
          </a:p>
          <a:p>
            <a:r>
              <a:rPr lang="en-US" altLang="ko-KR" dirty="0"/>
              <a:t>The process serves as a template followed by the rest of the RL methods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72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9E04-F39E-B1C9-D0C7-3EB7B0D0F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6AF53-39F5-15AC-8046-FCE4006F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Memo</a:t>
            </a:r>
            <a:r>
              <a:rPr lang="en-US" altLang="ko-KR" dirty="0"/>
              <a:t>ization</a:t>
            </a:r>
            <a:endParaRPr lang="ko-KR" altLang="en-US" dirty="0"/>
          </a:p>
        </p:txBody>
      </p:sp>
      <p:pic>
        <p:nvPicPr>
          <p:cNvPr id="2052" name="Picture 4" descr="Dynamic Programming for Beginners – How to Solve Coding Challenges with ...">
            <a:extLst>
              <a:ext uri="{FF2B5EF4-FFF2-40B4-BE49-F238E27FC236}">
                <a16:creationId xmlns:a16="http://schemas.microsoft.com/office/drawing/2014/main" id="{64D0C72E-2943-F81F-3D09-09C983A0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7" y="1907293"/>
            <a:ext cx="6839857" cy="385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mystifying Dynamic Programming. Dynamic Programming is one of the ...">
            <a:extLst>
              <a:ext uri="{FF2B5EF4-FFF2-40B4-BE49-F238E27FC236}">
                <a16:creationId xmlns:a16="http://schemas.microsoft.com/office/drawing/2014/main" id="{BDA28A91-2378-7FE8-D040-1A1AE55E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4" y="2902110"/>
            <a:ext cx="3951516" cy="22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24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5680E-779D-C96A-591E-1F05F97A4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0102A-B781-17DC-CD6A-C9039F10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substructure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9E320-0FA1-E034-293B-C04E3A40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In finding the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solution to each of its subproblems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joining</a:t>
            </a:r>
            <a:r>
              <a:rPr lang="en-US" altLang="ko-KR" dirty="0"/>
              <a:t> those individual solutions, we’ll have found the optimal solution to the original problem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A2F274-13D3-ED51-DC59-875EDD903920}"/>
              </a:ext>
            </a:extLst>
          </p:cNvPr>
          <p:cNvGrpSpPr/>
          <p:nvPr/>
        </p:nvGrpSpPr>
        <p:grpSpPr>
          <a:xfrm>
            <a:off x="1636485" y="3429000"/>
            <a:ext cx="7725758" cy="2587868"/>
            <a:chOff x="794128" y="2786743"/>
            <a:chExt cx="10879515" cy="3644270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AA805B4D-EA40-9173-0DC2-28F3769364AB}"/>
                </a:ext>
              </a:extLst>
            </p:cNvPr>
            <p:cNvSpPr/>
            <p:nvPr/>
          </p:nvSpPr>
          <p:spPr>
            <a:xfrm>
              <a:off x="1067632" y="3104535"/>
              <a:ext cx="4616246" cy="648929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P*</a:t>
              </a:r>
              <a:endParaRPr lang="ko-KR" altLang="en-US" dirty="0"/>
            </a:p>
          </p:txBody>
        </p:sp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76BF9C28-CC6C-0B95-413D-B8C5918CD47B}"/>
                </a:ext>
              </a:extLst>
            </p:cNvPr>
            <p:cNvSpPr/>
            <p:nvPr/>
          </p:nvSpPr>
          <p:spPr>
            <a:xfrm>
              <a:off x="1067632" y="5337892"/>
              <a:ext cx="4616246" cy="648929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BAE5959-4274-18AF-AD7A-CBC7178713A6}"/>
                </a:ext>
              </a:extLst>
            </p:cNvPr>
            <p:cNvCxnSpPr/>
            <p:nvPr/>
          </p:nvCxnSpPr>
          <p:spPr>
            <a:xfrm>
              <a:off x="2567054" y="4877516"/>
              <a:ext cx="0" cy="14010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34852B0-31C0-12C7-37F4-8038C7603D9F}"/>
                </a:ext>
              </a:extLst>
            </p:cNvPr>
            <p:cNvCxnSpPr/>
            <p:nvPr/>
          </p:nvCxnSpPr>
          <p:spPr>
            <a:xfrm>
              <a:off x="4210324" y="5029916"/>
              <a:ext cx="0" cy="14010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39C49B-B115-5E97-B11A-E8FD2BB237CC}"/>
                </a:ext>
              </a:extLst>
            </p:cNvPr>
            <p:cNvSpPr txBox="1"/>
            <p:nvPr/>
          </p:nvSpPr>
          <p:spPr>
            <a:xfrm>
              <a:off x="1531730" y="5534098"/>
              <a:ext cx="627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A*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2E0CAE-CD74-F25C-40E2-CDBD72223105}"/>
                </a:ext>
              </a:extLst>
            </p:cNvPr>
            <p:cNvSpPr txBox="1"/>
            <p:nvPr/>
          </p:nvSpPr>
          <p:spPr>
            <a:xfrm>
              <a:off x="3174999" y="5534098"/>
              <a:ext cx="627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B*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CCD41-7F47-CBE5-4508-6DDC02712B41}"/>
                </a:ext>
              </a:extLst>
            </p:cNvPr>
            <p:cNvSpPr txBox="1"/>
            <p:nvPr/>
          </p:nvSpPr>
          <p:spPr>
            <a:xfrm>
              <a:off x="4530172" y="5545798"/>
              <a:ext cx="627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C*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0FC70CE-2E74-2F16-3E3C-0CA3D9E3BFA5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3375755" y="3753464"/>
              <a:ext cx="0" cy="158442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순서도: 수행의 시작/종료 5">
                  <a:extLst>
                    <a:ext uri="{FF2B5EF4-FFF2-40B4-BE49-F238E27FC236}">
                      <a16:creationId xmlns:a16="http://schemas.microsoft.com/office/drawing/2014/main" id="{395CC97D-1F94-34B6-B5DE-1254DA88994B}"/>
                    </a:ext>
                  </a:extLst>
                </p:cNvPr>
                <p:cNvSpPr/>
                <p:nvPr/>
              </p:nvSpPr>
              <p:spPr>
                <a:xfrm>
                  <a:off x="6642275" y="3104535"/>
                  <a:ext cx="4616246" cy="648929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dirty="0"/>
                    <a:t>*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순서도: 수행의 시작/종료 5">
                  <a:extLst>
                    <a:ext uri="{FF2B5EF4-FFF2-40B4-BE49-F238E27FC236}">
                      <a16:creationId xmlns:a16="http://schemas.microsoft.com/office/drawing/2014/main" id="{395CC97D-1F94-34B6-B5DE-1254DA8899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275" y="3104535"/>
                  <a:ext cx="4616246" cy="648929"/>
                </a:xfrm>
                <a:prstGeom prst="flowChartTerminator">
                  <a:avLst/>
                </a:prstGeom>
                <a:blipFill>
                  <a:blip r:embed="rId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순서도: 수행의 시작/종료 8">
              <a:extLst>
                <a:ext uri="{FF2B5EF4-FFF2-40B4-BE49-F238E27FC236}">
                  <a16:creationId xmlns:a16="http://schemas.microsoft.com/office/drawing/2014/main" id="{01EA38A6-1B7C-2CEC-8A23-48BAA17569F9}"/>
                </a:ext>
              </a:extLst>
            </p:cNvPr>
            <p:cNvSpPr/>
            <p:nvPr/>
          </p:nvSpPr>
          <p:spPr>
            <a:xfrm>
              <a:off x="6642275" y="5337892"/>
              <a:ext cx="4616246" cy="648929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AA3002-3D31-473A-2707-5F7C3366A9A4}"/>
                </a:ext>
              </a:extLst>
            </p:cNvPr>
            <p:cNvCxnSpPr/>
            <p:nvPr/>
          </p:nvCxnSpPr>
          <p:spPr>
            <a:xfrm>
              <a:off x="8141697" y="4877516"/>
              <a:ext cx="0" cy="14010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1370727-4C3E-AEE0-6E3E-1FA9C95BAD8C}"/>
                </a:ext>
              </a:extLst>
            </p:cNvPr>
            <p:cNvCxnSpPr/>
            <p:nvPr/>
          </p:nvCxnSpPr>
          <p:spPr>
            <a:xfrm>
              <a:off x="9784967" y="5029916"/>
              <a:ext cx="0" cy="14010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176CF5-3207-9FB2-E64B-213D5819AA5C}"/>
                    </a:ext>
                  </a:extLst>
                </p:cNvPr>
                <p:cNvSpPr txBox="1"/>
                <p:nvPr/>
              </p:nvSpPr>
              <p:spPr>
                <a:xfrm>
                  <a:off x="6783276" y="5472782"/>
                  <a:ext cx="1308837" cy="5200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dirty="0">
                      <a:solidFill>
                        <a:schemeClr val="bg1"/>
                      </a:solidFill>
                    </a:rPr>
                    <a:t>*(s1)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176CF5-3207-9FB2-E64B-213D5819A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276" y="5472782"/>
                  <a:ext cx="1308837" cy="520098"/>
                </a:xfrm>
                <a:prstGeom prst="rect">
                  <a:avLst/>
                </a:prstGeom>
                <a:blipFill>
                  <a:blip r:embed="rId3"/>
                  <a:stretch>
                    <a:fillRect t="-8197" r="-654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CA0DF2-C49E-F570-53EC-D1C15FFFBF6B}"/>
                    </a:ext>
                  </a:extLst>
                </p:cNvPr>
                <p:cNvSpPr txBox="1"/>
                <p:nvPr/>
              </p:nvSpPr>
              <p:spPr>
                <a:xfrm>
                  <a:off x="8406666" y="5472782"/>
                  <a:ext cx="1308837" cy="5200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dirty="0">
                      <a:solidFill>
                        <a:schemeClr val="bg1"/>
                      </a:solidFill>
                    </a:rPr>
                    <a:t>*(s2)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CA0DF2-C49E-F570-53EC-D1C15FFFB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666" y="5472782"/>
                  <a:ext cx="1308837" cy="520098"/>
                </a:xfrm>
                <a:prstGeom prst="rect">
                  <a:avLst/>
                </a:prstGeom>
                <a:blipFill>
                  <a:blip r:embed="rId4"/>
                  <a:stretch>
                    <a:fillRect t="-8197" r="-654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FBDC9E5-EE8A-7A54-B2E1-D755545005D8}"/>
                    </a:ext>
                  </a:extLst>
                </p:cNvPr>
                <p:cNvSpPr txBox="1"/>
                <p:nvPr/>
              </p:nvSpPr>
              <p:spPr>
                <a:xfrm>
                  <a:off x="9781717" y="5484481"/>
                  <a:ext cx="1308837" cy="5200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dirty="0">
                      <a:solidFill>
                        <a:schemeClr val="bg1"/>
                      </a:solidFill>
                    </a:rPr>
                    <a:t>*(s3)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FBDC9E5-EE8A-7A54-B2E1-D75554500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717" y="5484481"/>
                  <a:ext cx="1308837" cy="520098"/>
                </a:xfrm>
                <a:prstGeom prst="rect">
                  <a:avLst/>
                </a:prstGeom>
                <a:blipFill>
                  <a:blip r:embed="rId5"/>
                  <a:stretch>
                    <a:fillRect t="-10000" r="-654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A6F55F3-1071-0075-6226-9A3AF59DFE3D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8950398" y="3753464"/>
              <a:ext cx="0" cy="158442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id="{47FC5C3B-00A6-AD00-56F1-C0CA755C547D}"/>
                </a:ext>
              </a:extLst>
            </p:cNvPr>
            <p:cNvSpPr/>
            <p:nvPr/>
          </p:nvSpPr>
          <p:spPr>
            <a:xfrm>
              <a:off x="6371771" y="2786743"/>
              <a:ext cx="5301872" cy="352515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CCAE5DD4-F732-AA62-3C9A-36C8C3895B4E}"/>
                </a:ext>
              </a:extLst>
            </p:cNvPr>
            <p:cNvSpPr/>
            <p:nvPr/>
          </p:nvSpPr>
          <p:spPr>
            <a:xfrm>
              <a:off x="794128" y="2786743"/>
              <a:ext cx="5301872" cy="352515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9A5DF8DA-D218-D8FA-BA3A-B82DBBD8CC37}"/>
                </a:ext>
              </a:extLst>
            </p:cNvPr>
            <p:cNvSpPr/>
            <p:nvPr/>
          </p:nvSpPr>
          <p:spPr>
            <a:xfrm>
              <a:off x="5878286" y="4209143"/>
              <a:ext cx="763987" cy="668373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32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C50B1-886D-AB9B-2868-401E553CE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45DBE-3AFF-FDFB-FCDD-123ACF53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Overlapping</a:t>
            </a:r>
            <a:r>
              <a:rPr lang="en-US" altLang="ko-KR" dirty="0"/>
              <a:t> subproblems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C2ED5-62F7-0D11-FD6C-479F4F09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solution to the subproblems are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mutually dependent</a:t>
            </a:r>
          </a:p>
          <a:p>
            <a:r>
              <a:rPr lang="en-US" altLang="ko-KR" dirty="0"/>
              <a:t>The optimal solution to the problem A will be dependent on problem B and the problem B will be dependent on both problem A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AEB964-70A2-6511-554D-3FA5F89D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15" y="4008028"/>
            <a:ext cx="6182141" cy="2168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1BE83B3-C427-23D2-1A1E-8924D3309206}"/>
              </a:ext>
            </a:extLst>
          </p:cNvPr>
          <p:cNvSpPr txBox="1"/>
          <p:nvPr/>
        </p:nvSpPr>
        <p:spPr>
          <a:xfrm>
            <a:off x="8795656" y="4001294"/>
            <a:ext cx="2835739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The optimal solution to all subproblems produces the optimal solution to the original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18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4B141BA-2C00-DADB-66DD-8C5E54E09E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Our task: Find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4B141BA-2C00-DADB-66DD-8C5E54E09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0882A-F77E-0DB1-E310-3533FB13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can guide and structure the search for the policy using value functions</a:t>
            </a:r>
          </a:p>
          <a:p>
            <a:r>
              <a:rPr lang="en-US" altLang="ko-KR" dirty="0"/>
              <a:t>The optimal policy takes actions based on state or q-values</a:t>
            </a:r>
          </a:p>
          <a:p>
            <a:r>
              <a:rPr lang="en-US" altLang="ko-KR" dirty="0"/>
              <a:t>Therefore,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 find the optimal policy, we need to find the optimal values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40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4D68847-B893-8329-D15E-27089C187E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Our task: Find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4D68847-B893-8329-D15E-27089C187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AE0533-D4A9-E949-4153-CE056FA51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we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find the optimal value for each state independently, </a:t>
                </a:r>
                <a:r>
                  <a:rPr lang="en-US" altLang="ko-KR" dirty="0"/>
                  <a:t>then we’ll have the optimal value function for the overall problem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AE0533-D4A9-E949-4153-CE056FA51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47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1624</Words>
  <Application>Microsoft Office PowerPoint</Application>
  <PresentationFormat>와이드스크린</PresentationFormat>
  <Paragraphs>235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source-serif-pro</vt:lpstr>
      <vt:lpstr>맑은 고딕</vt:lpstr>
      <vt:lpstr>Arial</vt:lpstr>
      <vt:lpstr>Cambria Math</vt:lpstr>
      <vt:lpstr>Wingdings</vt:lpstr>
      <vt:lpstr>Office 테마</vt:lpstr>
      <vt:lpstr>3강.  Dynamic Programming (Part 2)</vt:lpstr>
      <vt:lpstr>Contents</vt:lpstr>
      <vt:lpstr>Dynamic Programing Review</vt:lpstr>
      <vt:lpstr>Definition</vt:lpstr>
      <vt:lpstr>Memoization</vt:lpstr>
      <vt:lpstr>Optimal substructure</vt:lpstr>
      <vt:lpstr>Overlapping subproblems</vt:lpstr>
      <vt:lpstr>Our task: Find π∗</vt:lpstr>
      <vt:lpstr>Our task: Find π∗</vt:lpstr>
      <vt:lpstr>Find v*, q*,  </vt:lpstr>
      <vt:lpstr>State value(v) vs state-action(q) value</vt:lpstr>
      <vt:lpstr>Bellman Equation for v(s)</vt:lpstr>
      <vt:lpstr>Bellman Equation for q(s, a)</vt:lpstr>
      <vt:lpstr>Solving a MDP</vt:lpstr>
      <vt:lpstr>Solving a MDP</vt:lpstr>
      <vt:lpstr>Solving a MDP</vt:lpstr>
      <vt:lpstr>Bellman Optimality Equations</vt:lpstr>
      <vt:lpstr>Bellman Optimality Equations</vt:lpstr>
      <vt:lpstr>Update Rules</vt:lpstr>
      <vt:lpstr>Update Rules</vt:lpstr>
      <vt:lpstr>Value Iteration</vt:lpstr>
      <vt:lpstr>Policy Iteration</vt:lpstr>
      <vt:lpstr>Policy Iteration</vt:lpstr>
      <vt:lpstr>PowerPoint 프레젠테이션</vt:lpstr>
      <vt:lpstr>Iterative policy evaluation</vt:lpstr>
      <vt:lpstr>Iterative policy evaluation</vt:lpstr>
      <vt:lpstr>Iterative policy improvement</vt:lpstr>
      <vt:lpstr>Iterative policy improvement</vt:lpstr>
      <vt:lpstr>Iterative policy improvement</vt:lpstr>
      <vt:lpstr>Compare PI vs. VI</vt:lpstr>
      <vt:lpstr>PowerPoint 프레젠테이션</vt:lpstr>
      <vt:lpstr>PowerPoint 프레젠테이션</vt:lpstr>
      <vt:lpstr>PowerPoint 프레젠테이션</vt:lpstr>
      <vt:lpstr>PowerPoint 프레젠테이션</vt:lpstr>
      <vt:lpstr>Policy Iteration</vt:lpstr>
      <vt:lpstr>Dynamic Programming Limitations</vt:lpstr>
      <vt:lpstr>Dynamic Programming Limitations</vt:lpstr>
      <vt:lpstr>Dynamic Programming Limitations</vt:lpstr>
      <vt:lpstr>Dynamic Programming Limitations</vt:lpstr>
      <vt:lpstr>Dynamic Programming Limitations</vt:lpstr>
      <vt:lpstr>Generalized Policy Iteration</vt:lpstr>
      <vt:lpstr>Generalized Policy Iteration</vt:lpstr>
      <vt:lpstr>Generalized Policy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</dc:creator>
  <cp:lastModifiedBy>박진</cp:lastModifiedBy>
  <cp:revision>12</cp:revision>
  <dcterms:created xsi:type="dcterms:W3CDTF">2024-03-10T23:31:31Z</dcterms:created>
  <dcterms:modified xsi:type="dcterms:W3CDTF">2024-03-19T11:52:32Z</dcterms:modified>
</cp:coreProperties>
</file>