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67" r:id="rId2"/>
    <p:sldId id="474" r:id="rId3"/>
    <p:sldId id="412" r:id="rId4"/>
    <p:sldId id="364" r:id="rId5"/>
    <p:sldId id="414" r:id="rId6"/>
    <p:sldId id="415" r:id="rId7"/>
    <p:sldId id="476" r:id="rId8"/>
    <p:sldId id="417" r:id="rId9"/>
    <p:sldId id="418" r:id="rId10"/>
    <p:sldId id="419" r:id="rId11"/>
    <p:sldId id="422" r:id="rId12"/>
    <p:sldId id="420" r:id="rId13"/>
    <p:sldId id="425" r:id="rId14"/>
    <p:sldId id="423" r:id="rId15"/>
    <p:sldId id="426" r:id="rId16"/>
    <p:sldId id="471" r:id="rId17"/>
    <p:sldId id="427" r:id="rId18"/>
    <p:sldId id="428" r:id="rId19"/>
    <p:sldId id="429" r:id="rId20"/>
    <p:sldId id="430" r:id="rId21"/>
    <p:sldId id="432" r:id="rId22"/>
    <p:sldId id="433" r:id="rId23"/>
    <p:sldId id="435" r:id="rId24"/>
    <p:sldId id="439" r:id="rId25"/>
    <p:sldId id="441" r:id="rId26"/>
    <p:sldId id="472" r:id="rId27"/>
    <p:sldId id="452" r:id="rId28"/>
    <p:sldId id="442" r:id="rId29"/>
    <p:sldId id="443" r:id="rId30"/>
    <p:sldId id="444" r:id="rId31"/>
    <p:sldId id="445" r:id="rId32"/>
    <p:sldId id="446" r:id="rId33"/>
    <p:sldId id="447" r:id="rId34"/>
    <p:sldId id="438" r:id="rId35"/>
    <p:sldId id="448" r:id="rId36"/>
    <p:sldId id="449" r:id="rId37"/>
    <p:sldId id="450" r:id="rId38"/>
    <p:sldId id="45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DCB11-A31A-4F5F-A20E-A0C6FBB6FC6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7374A-82FD-43CB-B59E-B00446CE9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96B88-DFFD-416D-96AA-8CBC0B85CF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5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CDF6F-16F9-E2A3-1F05-22069D592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00460-B3B9-BC33-6AB3-F98EC3D1A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6E077-DE48-5C78-CB03-40CE1624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FCDF3-AFDF-74AA-1C05-A462E905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830E9-299C-05FD-3318-63B5D4DD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46E3F-6896-48C1-EFBF-27CC5BA6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C4518-52F6-B6A0-A6BC-4EBDECF10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84FBE-6DB7-A652-19DC-78708CFF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52E0C-ACF1-2D55-829A-9C899FCE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B730A-F23F-E4A9-CFF5-10E8E493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2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16D82-16BF-4837-2420-ECABA5203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CF735-CEDA-A97F-72FE-4D474FEC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76DB0-6F12-2F10-C9EA-B7EA05A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55EAF-F918-7242-B1C9-0C530DC2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A1F4-83BA-F020-9A21-B0965357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D08F8-1E2B-80AB-D53E-1F2A4DB9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F7482-336E-9DB0-BC46-88579682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C7627-C1E4-BE55-32EC-795F5344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3A922-4F73-EB42-DA3D-50987BFF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E1E67-41F3-599E-8E68-362F8F6C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4D229-232E-0ED0-6422-CB5F58F2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CB0BC-0163-754E-C1B0-20A378818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EA907-F5AD-3DAA-83A0-6832E10F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C1113-D405-5F92-A7FA-E535AD0E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61BB-C5DC-306F-1E0A-3CCF046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9F42-C27D-BDF6-E915-C71A3C9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9234-AD73-0FFC-4780-642D85424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95A1B-6646-2F7E-00F0-2DEA6FCE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08D4B-DDD4-28A6-AB83-47A75A4A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B9E3-7F44-5029-B487-1D134F81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CB208-01AA-589A-7F61-C93B6F28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8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0A511-7DBF-255C-3209-8D2B3603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EE44B-F85C-A8C8-9396-0C5FAB45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56094-7217-3143-6D28-17F51E8CA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745A99-45FE-355E-38AF-A86F2FF8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611246-548E-B792-7E7E-ED415F58F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06EAF-9435-EA94-9381-5026FF77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B0ED3B-7584-1E7D-8944-3DEFC36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68BF1-7B5D-A68A-655E-0EFE211D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0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65B22-4791-70BE-F8FC-4EBF0AE0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3C8D8-75DC-5FB2-BB7F-3784BDE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F60C3-A38C-EDAF-3E89-63B6EB0A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CD77D8-B2A1-F625-21A6-9D963BA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0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6A236-47E1-3053-CDAE-88C5C4F2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1DC46B-C3F9-4C03-62C9-22AF906B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7527F-84BC-4422-C295-91D682D6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BD24F-F793-5B5D-4C20-2B8A037F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CA2E1-42D6-0316-D9E0-C222A3CF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DA226-C676-45A1-6563-D5521310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CB4E2-A729-ED4E-C7A5-104E76E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353C7-7FBF-EAD7-0E85-1E7D3AE3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A567A-8A51-1A46-0146-4EB9570B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C6D60-3225-EB04-10E6-24F0D305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C4E7C5-B841-18EC-8133-C795A28CC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11077-6930-E11C-95C6-2561008E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8EC4B-F47A-B715-6873-AC98B86A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17668-07FB-B5EE-8066-96DD76F8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30C36-CB41-9A88-ECD6-52B50E26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F5E221-B1FA-5260-5A24-E3661BB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E62FE-83E2-F7EF-1F7A-1EBF02CF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2DBCF-D331-1101-0197-E918D99A8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77EFB-4175-4253-90F0-5BBA86F8C85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3B08-5257-EF15-63E5-02E8E9CFD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1031C-1A44-C2E5-710D-DE4A7794E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BD936-ECA6-431B-B334-B4DAA5180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0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A3F26E-F193-2797-C51B-CB314E635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Temporal Difference(TD) Methods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5509CF3-26C8-B1E4-B493-082502A12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02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AE2698-4C2C-0AE9-D505-C7EEC3A5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On-policy TD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3CF0F-A771-932D-348A-9DD3FE0D6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9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4D55D0-FEA8-8635-60D2-AE9E1E8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E148B9D-ABF3-0EDF-9B98-231BC337C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09788" cy="47964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 name, SARSA comes from the five values (S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R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, S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A</a:t>
                </a:r>
                <a:r>
                  <a:rPr lang="en-US" altLang="ko-KR" baseline="-25000" dirty="0">
                    <a:solidFill>
                      <a:schemeClr val="accent1"/>
                    </a:solidFill>
                  </a:rPr>
                  <a:t>t+1</a:t>
                </a:r>
                <a:r>
                  <a:rPr lang="en-US" altLang="ko-KR" dirty="0"/>
                  <a:t>) involved in the update rule: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 policy picks, </a:t>
                </a:r>
                <a14:m>
                  <m:oMath xmlns:m="http://schemas.openxmlformats.org/officeDocument/2006/math">
                    <m:r>
                      <a:rPr lang="en-US" altLang="ko-KR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baseline="-250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 baseline="-250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 , to update Q(S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)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prob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 : </m:t>
                            </m:r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random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prob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1 −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: </m:t>
                            </m:r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E148B9D-ABF3-0EDF-9B98-231BC337C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09788" cy="4796401"/>
              </a:xfrm>
              <a:blipFill>
                <a:blip r:embed="rId2"/>
                <a:stretch>
                  <a:fillRect l="-1025" t="-1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FD2E238-B418-A042-7938-C725B636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24" y="2868008"/>
            <a:ext cx="905944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1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B01CC80-CD04-3EA7-0B6B-21DA17401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32" y="1450475"/>
            <a:ext cx="9819411" cy="50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E3648C3E-1410-47D3-80DF-248642C2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5158F9-E99E-8531-0FA6-8D922AFC481E}"/>
              </a:ext>
            </a:extLst>
          </p:cNvPr>
          <p:cNvSpPr/>
          <p:nvPr/>
        </p:nvSpPr>
        <p:spPr>
          <a:xfrm>
            <a:off x="8878529" y="4822723"/>
            <a:ext cx="766916" cy="584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234DBD-234D-D9EA-645D-20437DEC2A51}"/>
              </a:ext>
            </a:extLst>
          </p:cNvPr>
          <p:cNvCxnSpPr/>
          <p:nvPr/>
        </p:nvCxnSpPr>
        <p:spPr>
          <a:xfrm>
            <a:off x="6828504" y="5333785"/>
            <a:ext cx="4262283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3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5B22B-8BE6-F773-33DF-A6DAC8E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3F38FE7-E44D-41BC-3CAE-1DB3019F3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812" y="1610939"/>
            <a:ext cx="6256685" cy="4395723"/>
          </a:xfrm>
        </p:spPr>
      </p:pic>
    </p:spTree>
    <p:extLst>
      <p:ext uri="{BB962C8B-B14F-4D97-AF65-F5344CB8AC3E}">
        <p14:creationId xmlns:p14="http://schemas.microsoft.com/office/powerpoint/2010/main" val="257713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98E1F-B4C2-5440-4744-857199D8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7B1B2E-204F-B3C3-BB86-4CD9B1B41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447" y="1690688"/>
            <a:ext cx="9163038" cy="4598743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71B8DD-3DAA-A237-F004-E54CFC6F25E9}"/>
              </a:ext>
            </a:extLst>
          </p:cNvPr>
          <p:cNvSpPr/>
          <p:nvPr/>
        </p:nvSpPr>
        <p:spPr>
          <a:xfrm>
            <a:off x="8849033" y="4719484"/>
            <a:ext cx="870153" cy="4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0DCC-310B-ACEC-AAFA-45B75ABA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8CD6D74-BD86-14B3-226C-A592F3278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1" r="48490" b="-166"/>
          <a:stretch/>
        </p:blipFill>
        <p:spPr bwMode="auto">
          <a:xfrm>
            <a:off x="6435212" y="2429738"/>
            <a:ext cx="3755923" cy="34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522471A-E3DF-7980-50E9-7003B64D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4" y="1978767"/>
            <a:ext cx="4337194" cy="432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11D2F8D-F730-71D7-586C-F13782F64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5" t="8770"/>
          <a:stretch/>
        </p:blipFill>
        <p:spPr bwMode="auto">
          <a:xfrm>
            <a:off x="9924661" y="354904"/>
            <a:ext cx="1429139" cy="14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9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0072-80A1-04E1-5F83-A1E6AACF2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8F6C-05F0-8ABD-0D41-037AF99B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12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AE2698-4C2C-0AE9-D505-C7EEC3A5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Off-policy TD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3CF0F-A771-932D-348A-9DD3FE0D6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80B388-102C-AE36-DAAF-FC83E28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D40AB6D-8ACC-8350-96FC-E7180EF8D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Off-policy: </a:t>
                </a:r>
              </a:p>
              <a:p>
                <a:pPr marL="0" indent="0" algn="ctr">
                  <a:buNone/>
                </a:pP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Exploration policy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Target Policy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Exploration policy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(how to interact with the environment)</a:t>
                </a:r>
                <a:r>
                  <a:rPr lang="en-US" altLang="ko-KR" dirty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ko-KR" i="1" dirty="0"/>
                  <a:t>b</a:t>
                </a:r>
                <a:r>
                  <a:rPr lang="en-US" altLang="ko-KR" dirty="0"/>
                  <a:t>(a | s)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Target Policy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(how to participate in the learning process):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(s)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D40AB6D-8ACC-8350-96FC-E7180EF8D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54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1E424-1A20-4732-B935-2855F12E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10B81-B3E6-D380-13C7-EEF154C7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We’ll choose action A</a:t>
            </a:r>
            <a:r>
              <a:rPr lang="en-US" altLang="ko-KR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t+1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according to the target policy</a:t>
            </a:r>
            <a:endParaRPr lang="en-US" altLang="ko-KR" dirty="0"/>
          </a:p>
          <a:p>
            <a:pPr lvl="1"/>
            <a:r>
              <a:rPr lang="en-US" altLang="ko-KR" dirty="0"/>
              <a:t>Update rule:</a:t>
            </a:r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Target policy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update Q(S</a:t>
            </a:r>
            <a:r>
              <a:rPr lang="en-US" altLang="ko-KR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A</a:t>
            </a:r>
            <a:r>
              <a:rPr lang="en-US" altLang="ko-KR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 based on the best available action</a:t>
            </a:r>
            <a:r>
              <a:rPr lang="en-US" altLang="ko-KR" dirty="0"/>
              <a:t> (defines how to update the Q values)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4DA30-0087-99B7-7C9D-1FAF21025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/>
          <a:stretch/>
        </p:blipFill>
        <p:spPr>
          <a:xfrm>
            <a:off x="1041574" y="2727899"/>
            <a:ext cx="951891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2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A1725-F4BB-A39B-D5A4-89B6E0E4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A413A-E8E2-0D73-A5CB-1C570365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Difference</a:t>
            </a:r>
          </a:p>
          <a:p>
            <a:r>
              <a:rPr lang="en-US" altLang="ko-KR" dirty="0"/>
              <a:t>On-Policy TD Methods</a:t>
            </a:r>
          </a:p>
          <a:p>
            <a:r>
              <a:rPr lang="en-US" altLang="ko-KR" dirty="0"/>
              <a:t>Off-Policy TD Methods</a:t>
            </a:r>
          </a:p>
          <a:p>
            <a:r>
              <a:rPr lang="en-US" altLang="ko-KR" dirty="0"/>
              <a:t>Code Exercise</a:t>
            </a:r>
          </a:p>
          <a:p>
            <a:r>
              <a:rPr lang="en-US" altLang="ko-KR" dirty="0"/>
              <a:t>N-Step TD Methods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3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B0498C-CE62-8AF6-F6DB-7DB204586168}"/>
                  </a:ext>
                </a:extLst>
              </p:cNvPr>
              <p:cNvSpPr txBox="1"/>
              <p:nvPr/>
            </p:nvSpPr>
            <p:spPr>
              <a:xfrm>
                <a:off x="2783157" y="4815281"/>
                <a:ext cx="77369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𝑅𝑡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+1,  </m:t>
                        </m:r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</m:t>
                        </m:r>
                        <m:r>
                          <a:rPr lang="en-US" altLang="ko-KR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B0498C-CE62-8AF6-F6DB-7DB20458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57" y="4815281"/>
                <a:ext cx="7736928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4240137A-ABC4-92F6-F0A6-B5CC1348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06" y="1377410"/>
            <a:ext cx="9985059" cy="51154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C18A1-1CAC-20CD-658C-0C62037D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511328-E55A-F45B-3277-04DCB512748E}"/>
              </a:ext>
            </a:extLst>
          </p:cNvPr>
          <p:cNvSpPr/>
          <p:nvPr/>
        </p:nvSpPr>
        <p:spPr>
          <a:xfrm>
            <a:off x="3274142" y="4218039"/>
            <a:ext cx="914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8393F9-D526-DA29-F84C-DB17C51A37CE}"/>
              </a:ext>
            </a:extLst>
          </p:cNvPr>
          <p:cNvSpPr/>
          <p:nvPr/>
        </p:nvSpPr>
        <p:spPr>
          <a:xfrm>
            <a:off x="8152869" y="4955703"/>
            <a:ext cx="10206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2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AFABE-4D0A-14A8-8E09-2A9CF99F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F02A76-0FC4-50FE-B7A1-878257D7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045" y="1404944"/>
            <a:ext cx="5380245" cy="4825735"/>
          </a:xfrm>
        </p:spPr>
      </p:pic>
    </p:spTree>
    <p:extLst>
      <p:ext uri="{BB962C8B-B14F-4D97-AF65-F5344CB8AC3E}">
        <p14:creationId xmlns:p14="http://schemas.microsoft.com/office/powerpoint/2010/main" val="125030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E7B3-1D2D-05AF-8810-80A26B9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497686-AC34-31F4-20B7-41F520E2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033" y="1424763"/>
            <a:ext cx="9858846" cy="4946539"/>
          </a:xfrm>
        </p:spPr>
      </p:pic>
    </p:spTree>
    <p:extLst>
      <p:ext uri="{BB962C8B-B14F-4D97-AF65-F5344CB8AC3E}">
        <p14:creationId xmlns:p14="http://schemas.microsoft.com/office/powerpoint/2010/main" val="354618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C393EB-ACC4-6D93-966E-87D17750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6092DA7-BDAB-2738-87FC-5F109F1D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5263"/>
            <a:ext cx="10765220" cy="338255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Note that now in all states, the policy also leads us to the goal.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It’s because </a:t>
            </a:r>
            <a:r>
              <a:rPr lang="en-US" altLang="ko-KR" sz="28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exploratory policy</a:t>
            </a:r>
            <a:r>
              <a:rPr lang="en-US" altLang="ko-KR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has visited quite frequently, all the states.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A4E35E1-AC86-6E71-7C6C-8CF3119B3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7" r="46701"/>
          <a:stretch/>
        </p:blipFill>
        <p:spPr bwMode="auto">
          <a:xfrm>
            <a:off x="5960107" y="3190829"/>
            <a:ext cx="3266951" cy="29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BBF0D47-8F56-3955-FE68-8680D5426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b="5785"/>
          <a:stretch/>
        </p:blipFill>
        <p:spPr bwMode="auto">
          <a:xfrm>
            <a:off x="1562086" y="3190829"/>
            <a:ext cx="3481862" cy="317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14CAF024-F697-5DE1-3F9D-9C64FDEE4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5" t="8770"/>
          <a:stretch/>
        </p:blipFill>
        <p:spPr bwMode="auto">
          <a:xfrm>
            <a:off x="10143218" y="2862130"/>
            <a:ext cx="1429139" cy="14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78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CCBE3-29DF-1411-EDB3-611B90B3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402BD-C8DA-DBC4-C887-5B549558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Exploratory policy has been a random policy throughout the entire process </a:t>
            </a:r>
            <a:r>
              <a:rPr lang="en-US" altLang="ko-KR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giving the agent the opportunity to explore all of these states and get a good idea of the real Q values and optimal action in all of them</a:t>
            </a:r>
          </a:p>
          <a:p>
            <a:r>
              <a:rPr lang="en-US" altLang="ko-KR" dirty="0"/>
              <a:t>Advantage is we can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separate the learning process from the exploration.</a:t>
            </a:r>
          </a:p>
          <a:p>
            <a:r>
              <a:rPr lang="en-US" altLang="ko-KR" dirty="0"/>
              <a:t>We can use either a policy that selects the optimal action most of the time and only every once in a while explores (SARSA), or we can choose a policy that is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much more aggressive in its exploration (Q-learning)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9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B9AC5-D5E4-EB6A-8CBC-80487225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 of 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5667D-017F-216F-811D-FB4F0290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6347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Unlike Monte Carlo,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TD allows us to update Q(s, a) while experience is being collected</a:t>
            </a:r>
          </a:p>
          <a:p>
            <a:pPr marL="457200" lvl="1" indent="0">
              <a:buNone/>
            </a:pPr>
            <a:r>
              <a:rPr lang="en-US" altLang="ko-KR" dirty="0"/>
              <a:t>This means that the decision making of the agent can be improved during the episode without to wait until the end. In practice they converge faster.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Unlike Dynamic Programming,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More efficient. focusing the effort on the states that lead to goals.</a:t>
            </a:r>
          </a:p>
          <a:p>
            <a:pPr marL="457200" lvl="1" indent="0">
              <a:buNone/>
            </a:pPr>
            <a:r>
              <a:rPr lang="en-US" altLang="ko-KR" dirty="0"/>
              <a:t>Don’t require a model of the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891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B1CB-0CA3-0890-9377-ABA915D6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264D1-D3FB-7793-F608-507B137D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963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F04E67A-1171-490A-33BD-0A12D6AB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C9608-64AF-0D01-E853-FBFC1E730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89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AA5B1-3376-25BC-543E-748EA36F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53B724-45BC-26C9-2DD4-BFA695233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Note bootstrapping in SARSA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 </a:t>
                </a:r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/>
                  <a:t>After performing an action, we replace the remaining rewards by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/>
                  <a:t> estimate,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applying our estimate one step in the future</a:t>
                </a:r>
              </a:p>
              <a:p>
                <a:pPr lvl="1"/>
                <a:r>
                  <a:rPr lang="en-US" altLang="ko-KR" dirty="0"/>
                  <a:t>Advantage is we don’t have to wait until the end of the episode to obtain the remaining rewards because we use estimate to replace them. </a:t>
                </a:r>
              </a:p>
              <a:p>
                <a:pPr lvl="1"/>
                <a:r>
                  <a:rPr lang="en-US" altLang="ko-KR" dirty="0"/>
                  <a:t>But, it induces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bias</a:t>
                </a:r>
                <a:endParaRPr lang="ko-KR" alt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53B724-45BC-26C9-2DD4-BFA695233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AD06D26-BBFC-23EC-5D8F-AA3C270A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03" y="2304190"/>
            <a:ext cx="9742252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1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EC890-308E-B7A3-452A-6EEFC6B0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E7DA2-BF8F-5EEC-5FAF-0640EF2C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Note that TD is a mix of MC and Dynamic Programming</a:t>
            </a:r>
          </a:p>
          <a:p>
            <a:r>
              <a:rPr lang="en-US" altLang="ko-KR" dirty="0"/>
              <a:t>How many actual rewards vs. how many estimate using Q val.</a:t>
            </a:r>
          </a:p>
          <a:p>
            <a:pPr marL="0" indent="0" algn="ctr">
              <a:buNone/>
            </a:pPr>
            <a:r>
              <a:rPr lang="en-US" altLang="ko-KR" dirty="0"/>
              <a:t>2-step bootstrapping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3-step bootstrapping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n-step bootstrapping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189B4-7B36-14BF-692F-8980BE4D2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3" t="6008"/>
          <a:stretch/>
        </p:blipFill>
        <p:spPr>
          <a:xfrm>
            <a:off x="3448323" y="3293677"/>
            <a:ext cx="5295351" cy="658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1890A1-7020-352F-30BC-A3EE7F02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26" y="4524079"/>
            <a:ext cx="6767147" cy="4999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2A815D-E0C4-99F0-FDA8-6CAA1F37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932" y="5494897"/>
            <a:ext cx="7840136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1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896B-8F60-BA2D-AE8B-E51C9EE4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E7523-460D-C8B4-DBA7-4FCD93C16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2</a:t>
                </a:r>
                <a:r>
                  <a:rPr lang="en-US" altLang="ko-KR" baseline="30000" dirty="0"/>
                  <a:t>nd</a:t>
                </a:r>
                <a:r>
                  <a:rPr lang="en-US" altLang="ko-KR" dirty="0"/>
                  <a:t> family of methods that learn the optimal v*(s) or q*(s, a) values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based on experience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No need of a model of the environment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(s)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ko-KR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Combination of Monte Carlo methods and dynamic programming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agent learns from example: S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R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S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… , R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 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Use bootstrapping</a:t>
                </a:r>
              </a:p>
              <a:p>
                <a:pPr marL="457200" lvl="1" indent="0">
                  <a:buNone/>
                </a:pP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E7523-460D-C8B4-DBA7-4FCD93C16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 b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74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2258-FDB4-F5EA-06CF-C50B2AE6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999470-183D-FE9B-D184-BA1786A1D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N-step return estimate:</a:t>
                </a:r>
              </a:p>
              <a:p>
                <a:pPr marL="0" indent="0" algn="ctr"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N-step return as our target (N-step TD):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Since we need to observer n rewards, we need to wait until time </a:t>
                </a:r>
                <a:r>
                  <a:rPr lang="en-US" altLang="ko-KR" dirty="0" err="1"/>
                  <a:t>t+n</a:t>
                </a:r>
                <a:r>
                  <a:rPr lang="en-US" altLang="ko-KR" dirty="0"/>
                  <a:t> to update the present state, Q(S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) because we have to collect those n rewards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ko-K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999470-183D-FE9B-D184-BA1786A1D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1B8621D-3FC1-1EFB-A0AF-6082C6F9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28" y="2368384"/>
            <a:ext cx="9413040" cy="499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B51796-A92E-FC3A-78C9-B020A5944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921" y="3822486"/>
            <a:ext cx="704758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AE1DD-9392-ABA4-A600-EDCECA1B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4BC175-6B06-B9A4-880D-625633AE3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If 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T: G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ko-K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</a:t>
                </a:r>
              </a:p>
              <a:p>
                <a:pPr marL="0" indent="0" algn="ctr">
                  <a:buNone/>
                </a:pP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If n = 1: G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𝑅𝑡</m:t>
                    </m:r>
                    <m:r>
                      <a:rPr lang="en-US" altLang="ko-KR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 </m:t>
                    </m:r>
                    <m:r>
                      <a:rPr lang="ko-KR" alt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n = k:</a:t>
                </a:r>
              </a:p>
              <a:p>
                <a:pPr marL="0" indent="0" algn="ctr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4BC175-6B06-B9A4-880D-625633AE3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93DA073-7E1C-3431-7E3F-0B926C4A6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0" t="3063"/>
          <a:stretch/>
        </p:blipFill>
        <p:spPr>
          <a:xfrm>
            <a:off x="3727141" y="2381917"/>
            <a:ext cx="4997715" cy="582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839FE4-C02A-6C0F-573A-67F7E4499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0" t="3063"/>
          <a:stretch/>
        </p:blipFill>
        <p:spPr>
          <a:xfrm>
            <a:off x="2277323" y="4063299"/>
            <a:ext cx="7637353" cy="5826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9EF067-AA8B-C41D-6B3B-82556BAA56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08" t="5042"/>
          <a:stretch/>
        </p:blipFill>
        <p:spPr>
          <a:xfrm>
            <a:off x="2579400" y="5333544"/>
            <a:ext cx="6646133" cy="5826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9D5C44-3B0A-67BF-46D0-4CA1D387C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247" y="5925922"/>
            <a:ext cx="5639504" cy="6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5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7A979-0F75-FF0B-E535-BA267ACA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vs Variance Tradeoff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4CFFE4-119B-742F-981F-BB2271679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17814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/>
                  <a:t>is an estimate of future rewards. The estimate improves throughout the learning process. </a:t>
                </a:r>
              </a:p>
              <a:p>
                <a:pPr marL="0" indent="0">
                  <a:buNone/>
                </a:pPr>
                <a:endParaRPr lang="en-US" altLang="ko-KR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4CFFE4-119B-742F-981F-BB2271679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178142" cy="4351338"/>
              </a:xfrm>
              <a:blipFill>
                <a:blip r:embed="rId2"/>
                <a:stretch>
                  <a:fillRect t="-2381" r="-1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2: Bias and variance in dart-throwing. | Download Scientific Diagram">
            <a:extLst>
              <a:ext uri="{FF2B5EF4-FFF2-40B4-BE49-F238E27FC236}">
                <a16:creationId xmlns:a16="http://schemas.microsoft.com/office/drawing/2014/main" id="{4BC82AC6-0396-B57A-02F4-9B275731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11" y="3126584"/>
            <a:ext cx="3326148" cy="3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D36A5E-BC03-022D-A122-3D6E2171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546" y="2939053"/>
            <a:ext cx="3627434" cy="47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7830A231-604E-85E2-9A9C-378BB80FE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27051"/>
                <a:ext cx="7685314" cy="27963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/>
                  <a:t>introduces bias in the estimate.</a:t>
                </a:r>
              </a:p>
              <a:p>
                <a:r>
                  <a:rPr lang="en-US" altLang="ko-KR" dirty="0"/>
                  <a:t>The higher n, the more heavily discounted the estimate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i="1" baseline="-25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i="1" baseline="-25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ko-KR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higher the n, the lower the bias</a:t>
                </a:r>
                <a:endParaRPr lang="ko-KR" alt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7830A231-604E-85E2-9A9C-378BB80F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7051"/>
                <a:ext cx="7685314" cy="2796378"/>
              </a:xfrm>
              <a:prstGeom prst="rect">
                <a:avLst/>
              </a:prstGeom>
              <a:blipFill>
                <a:blip r:embed="rId5"/>
                <a:stretch>
                  <a:fillRect l="-1270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690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4B22C-441B-56C0-4186-C666065C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vs Variance Tradeoff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0095E-C329-414D-7783-73DDF9C3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382"/>
          </a:xfrm>
        </p:spPr>
        <p:txBody>
          <a:bodyPr>
            <a:normAutofit/>
          </a:bodyPr>
          <a:lstStyle/>
          <a:p>
            <a:r>
              <a:rPr lang="en-US" altLang="ko-KR" dirty="0"/>
              <a:t>Each reward is a random variable that depends on the state s and action a preceding it.</a:t>
            </a:r>
          </a:p>
        </p:txBody>
      </p:sp>
      <p:pic>
        <p:nvPicPr>
          <p:cNvPr id="4" name="Picture 2" descr="2: Bias and variance in dart-throwing. | Download Scientific Diagram">
            <a:extLst>
              <a:ext uri="{FF2B5EF4-FFF2-40B4-BE49-F238E27FC236}">
                <a16:creationId xmlns:a16="http://schemas.microsoft.com/office/drawing/2014/main" id="{C542D576-8E23-D09F-C5DF-27A6C85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03" y="3267390"/>
            <a:ext cx="3326148" cy="3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BCF8C8-C370-7032-377E-60FE05F016C8}"/>
              </a:ext>
            </a:extLst>
          </p:cNvPr>
          <p:cNvSpPr txBox="1">
            <a:spLocks/>
          </p:cNvSpPr>
          <p:nvPr/>
        </p:nvSpPr>
        <p:spPr>
          <a:xfrm>
            <a:off x="838200" y="3460531"/>
            <a:ext cx="8022021" cy="303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Even if they have the same expected value, every observation of the return, G</a:t>
            </a:r>
            <a:r>
              <a:rPr lang="en-US" altLang="ko-KR" baseline="-25000" dirty="0"/>
              <a:t>t </a:t>
            </a:r>
            <a:r>
              <a:rPr lang="en-US" altLang="ko-KR" dirty="0"/>
              <a:t>, samples will be very different from each other.</a:t>
            </a:r>
          </a:p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higher the n, the higher the variance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7598D9-1E5D-C826-5320-B5D82C86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37" y="2694316"/>
            <a:ext cx="6980525" cy="573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50D7A-4649-0B7E-F6C1-2736569F5109}"/>
              </a:ext>
            </a:extLst>
          </p:cNvPr>
          <p:cNvSpPr txBox="1"/>
          <p:nvPr/>
        </p:nvSpPr>
        <p:spPr>
          <a:xfrm>
            <a:off x="838200" y="5569545"/>
            <a:ext cx="7507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* </a:t>
            </a:r>
            <a:r>
              <a:rPr lang="en-US" altLang="ko-KR" dirty="0"/>
              <a:t>If a policy choose a different action at the beginning of the episode, the rewards that will obtain throughout the rest can vary a lot because we’ll visit different states and probably choose other actions.</a:t>
            </a:r>
          </a:p>
        </p:txBody>
      </p:sp>
    </p:spTree>
    <p:extLst>
      <p:ext uri="{BB962C8B-B14F-4D97-AF65-F5344CB8AC3E}">
        <p14:creationId xmlns:p14="http://schemas.microsoft.com/office/powerpoint/2010/main" val="1397480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7A0A6-4A2D-F4CC-E07C-6A208BE9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B109DE-89D7-D4CF-F0EF-2C174F423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Combining SARSA with n-step bootstrapping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Update rule: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On-policy learning strategy with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 policy: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prob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 : </m:t>
                            </m:r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random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prob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1 −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: </m:t>
                            </m:r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B109DE-89D7-D4CF-F0EF-2C174F423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77DA510-96B4-1E1C-3290-E083F25C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50" y="2357632"/>
            <a:ext cx="9413040" cy="499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0700F8-4F09-6154-BF89-273875D31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67" y="3299353"/>
            <a:ext cx="655376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3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6754F35-7A79-BE50-D5C0-5EAF2601B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40" y="434748"/>
            <a:ext cx="7966729" cy="59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74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149CC-CFAC-4264-1BC9-E7CA401D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CBF1E-6126-7319-7A19-FCC68E98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 on the one hand, using SARSA, we have to wait and steps until we are able to start the learning process.</a:t>
            </a:r>
          </a:p>
          <a:p>
            <a:endParaRPr lang="en-US" altLang="ko-KR" dirty="0"/>
          </a:p>
          <a:p>
            <a:r>
              <a:rPr lang="en-US" altLang="ko-KR" dirty="0"/>
              <a:t>But on the other hand, those estimates will include more information from the environment instead of a single reward, they will include n.</a:t>
            </a:r>
          </a:p>
          <a:p>
            <a:endParaRPr lang="en-US" altLang="ko-KR" dirty="0"/>
          </a:p>
          <a:p>
            <a:r>
              <a:rPr lang="en-US" altLang="ko-KR" dirty="0"/>
              <a:t>And that will be a more reliable estimate of the return.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122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94356A-F3FB-23A4-385C-8DB027BA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915"/>
          <a:stretch/>
        </p:blipFill>
        <p:spPr>
          <a:xfrm>
            <a:off x="1472310" y="372302"/>
            <a:ext cx="9358600" cy="6120573"/>
          </a:xfrm>
        </p:spPr>
      </p:pic>
    </p:spTree>
    <p:extLst>
      <p:ext uri="{BB962C8B-B14F-4D97-AF65-F5344CB8AC3E}">
        <p14:creationId xmlns:p14="http://schemas.microsoft.com/office/powerpoint/2010/main" val="3176762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710F0-E84E-6930-72EC-C7AABDCE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N-step SARSA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A5CED3D-F538-CA5E-6EC5-BE85FD89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84" y="2006735"/>
            <a:ext cx="3926916" cy="41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8AA70B7-E82E-C9C0-AE54-7BF590DFD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t="8692"/>
          <a:stretch/>
        </p:blipFill>
        <p:spPr bwMode="auto">
          <a:xfrm>
            <a:off x="9996811" y="549824"/>
            <a:ext cx="1792689" cy="182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718CD7-7740-1F4A-337A-1530FD32B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2" r="47606"/>
          <a:stretch/>
        </p:blipFill>
        <p:spPr bwMode="auto">
          <a:xfrm>
            <a:off x="6394051" y="2475025"/>
            <a:ext cx="3602760" cy="320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7D0D-1A4C-A5D5-4C22-D3CD8536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5D7A47-8000-C2EC-2F99-0BC5CB862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165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Monte Carlo methods wait until the return Gt is available before updating Q(s, a):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TD update Q and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every time the agent takes an action, during the episode without waiting until the end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Learning process is constant and uniform.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Now we learn every step. </a:t>
                </a:r>
                <a:r>
                  <a:rPr lang="en-US" altLang="ko-KR" dirty="0"/>
                  <a:t>This is advantage because the learning at the beginning of the episode influences the policy during the rest of the episode, improving its decision making. 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5D7A47-8000-C2EC-2F99-0BC5CB86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1652"/>
              </a:xfrm>
              <a:blipFill>
                <a:blip r:embed="rId2"/>
                <a:stretch>
                  <a:fillRect l="-1043" t="-2166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B28D2D3-5062-64A9-99A3-10E592E4F625}"/>
              </a:ext>
            </a:extLst>
          </p:cNvPr>
          <p:cNvSpPr txBox="1">
            <a:spLocks/>
          </p:cNvSpPr>
          <p:nvPr/>
        </p:nvSpPr>
        <p:spPr>
          <a:xfrm>
            <a:off x="838199" y="3563937"/>
            <a:ext cx="10798277" cy="280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F1037A-48BE-C67E-3D04-458463D1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91" y="2821074"/>
            <a:ext cx="6870787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F9C2F-C73E-1DC9-5A20-6FE1D430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E03D00-D330-3A2E-497F-8A3F9ACFE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We keep a table with q-value estimates for each 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 pair: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Q(S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Remember the bellman equations: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q</a:t>
                </a:r>
                <a14:m>
                  <m:oMath xmlns:m="http://schemas.openxmlformats.org/officeDocument/2006/math">
                    <m:r>
                      <a:rPr lang="ko-KR" altLang="en-US" i="1" baseline="-2500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0" indent="0" algn="ctr">
                  <a:buNone/>
                </a:pPr>
                <a:r>
                  <a:rPr lang="en-US" altLang="ko-KR" dirty="0">
                    <a:solidFill>
                      <a:schemeClr val="accent1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ko-KR" dirty="0"/>
                      <m:t>γ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el-GR" altLang="ko-KR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>
                    <a:solidFill>
                      <a:schemeClr val="accent1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ko-KR" dirty="0"/>
                      <m:t>γ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ko-KR" altLang="en-US" i="1" baseline="-2500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E03D00-D330-3A2E-497F-8A3F9ACFE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19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446BA-7D14-625C-013B-B6C89E69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263B93-67F1-C5A6-658D-F93A5F745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Remember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bootstrapping</a:t>
                </a:r>
              </a:p>
              <a:p>
                <a:pPr marL="0" indent="0" algn="ctr">
                  <a:buNone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ko-KR" dirty="0"/>
                      <m:t>γ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ko-KR" altLang="en-US" i="1" baseline="-2500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strike="sngStrike" dirty="0"/>
                  <a:t> </a:t>
                </a:r>
                <a:endParaRPr lang="en-US" altLang="ko-KR" strike="sngStrike" dirty="0"/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ko-KR" altLang="en-US" i="1" baseline="-25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can also be estimates as: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263B93-67F1-C5A6-658D-F93A5F745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F1CCE40-31F7-396B-37AA-A5EABB12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24" y="5427090"/>
            <a:ext cx="3773751" cy="74987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E4385-B6A8-F963-177B-33FCD4E6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76" y="3042155"/>
            <a:ext cx="2523963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2D399-8B09-98B2-A3F2-A1A142FF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34D6-7D55-6944-A946-20608378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Temporal difference error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between the new one and old one</a:t>
            </a:r>
          </a:p>
          <a:p>
            <a:pPr lvl="1"/>
            <a:r>
              <a:rPr lang="en-US" altLang="ko-KR" dirty="0"/>
              <a:t>Compare the two estimates.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Note the new one incorporates real information</a:t>
            </a:r>
            <a:r>
              <a:rPr lang="en-US" altLang="ko-KR" dirty="0"/>
              <a:t> from the environment </a:t>
            </a:r>
          </a:p>
          <a:p>
            <a:pPr lvl="1"/>
            <a:endParaRPr lang="en-US" altLang="ko-KR" dirty="0"/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Estimates are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updated based on the temporal difference error:</a:t>
            </a:r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4A9FE4-BE89-6B55-92BA-8360A7E9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35" y="5187090"/>
            <a:ext cx="9742252" cy="749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995515-7231-48FD-A801-1308510E5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9" t="-18095" r="2938" b="-1"/>
          <a:stretch/>
        </p:blipFill>
        <p:spPr>
          <a:xfrm>
            <a:off x="3974096" y="3018340"/>
            <a:ext cx="4243807" cy="9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9AF7-ACBD-C680-D8DC-DE76BBE1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0A00EE-75B7-08A4-EC4D-935AB140D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9945415" cy="450172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Similar to the constant-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Monte Carlo</a:t>
                </a:r>
                <a:r>
                  <a:rPr lang="en-US" altLang="ko-KR" b="0" dirty="0"/>
                  <a:t>: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Estimating						allows us to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update Q(S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) at the time t+1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update moves Q(S</a:t>
                </a:r>
                <a:r>
                  <a:rPr lang="en-US" altLang="ko-KR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, A</a:t>
                </a:r>
                <a:r>
                  <a:rPr lang="en-US" altLang="ko-KR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ko-KR" altLang="en-US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percent in the direction of 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0A00EE-75B7-08A4-EC4D-935AB140D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9945415" cy="4501727"/>
              </a:xfrm>
              <a:blipFill>
                <a:blip r:embed="rId2"/>
                <a:stretch>
                  <a:fillRect l="-1042" t="-2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55A09ED-7D93-342F-CFB5-B89DABB30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05" y="2236723"/>
            <a:ext cx="6401355" cy="749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02432-91BA-C248-4784-BBDA79BD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660" y="3395876"/>
            <a:ext cx="4761389" cy="475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A9CB32-EEC2-EC74-B3F6-1B7DFAA96F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75" t="8892"/>
          <a:stretch/>
        </p:blipFill>
        <p:spPr>
          <a:xfrm>
            <a:off x="1186329" y="5378352"/>
            <a:ext cx="3685182" cy="6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1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AA6E9-722A-B486-F6EC-C45DAF4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 of 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86569-D407-25F6-E3E3-8B21820B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Monte Carlo methods need to wait until an episode ends. </a:t>
            </a:r>
          </a:p>
          <a:p>
            <a:pPr marL="0" indent="0">
              <a:buNone/>
            </a:pPr>
            <a:r>
              <a:rPr lang="en-US" altLang="ko-KR" dirty="0"/>
              <a:t>  So, no Q(s, a) table update in-between.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TD method can start to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update the Q-value table immediately after taking the first action</a:t>
            </a:r>
          </a:p>
          <a:p>
            <a:pPr marL="0" indent="0">
              <a:buNone/>
            </a:pPr>
            <a:r>
              <a:rPr lang="en-US" altLang="ko-KR" dirty="0"/>
              <a:t>  So, the actions taken at the beginning of the episode start</a:t>
            </a:r>
          </a:p>
          <a:p>
            <a:pPr marL="0" indent="0">
              <a:buNone/>
            </a:pPr>
            <a:r>
              <a:rPr lang="en-US" altLang="ko-KR" dirty="0"/>
              <a:t>  influencing the behavior of the agent immediately.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3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1220</Words>
  <Application>Microsoft Office PowerPoint</Application>
  <PresentationFormat>와이드스크린</PresentationFormat>
  <Paragraphs>171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5강. Temporal Difference(TD) Methods</vt:lpstr>
      <vt:lpstr>Contents</vt:lpstr>
      <vt:lpstr>TD</vt:lpstr>
      <vt:lpstr>TD</vt:lpstr>
      <vt:lpstr>TD</vt:lpstr>
      <vt:lpstr>TD</vt:lpstr>
      <vt:lpstr>TD</vt:lpstr>
      <vt:lpstr>TD</vt:lpstr>
      <vt:lpstr>Advantage of TD</vt:lpstr>
      <vt:lpstr>On-policy TD</vt:lpstr>
      <vt:lpstr>SARSA</vt:lpstr>
      <vt:lpstr>SARSA</vt:lpstr>
      <vt:lpstr>SARSA</vt:lpstr>
      <vt:lpstr>SARSA</vt:lpstr>
      <vt:lpstr>SARSA</vt:lpstr>
      <vt:lpstr>Code Ex.</vt:lpstr>
      <vt:lpstr>Off-policy TD</vt:lpstr>
      <vt:lpstr>Q-learning</vt:lpstr>
      <vt:lpstr>Q-learning</vt:lpstr>
      <vt:lpstr>Q-learning</vt:lpstr>
      <vt:lpstr>Q-learning</vt:lpstr>
      <vt:lpstr>Q-learning</vt:lpstr>
      <vt:lpstr>Q-learning</vt:lpstr>
      <vt:lpstr>Q-learning</vt:lpstr>
      <vt:lpstr>Advantage of TD</vt:lpstr>
      <vt:lpstr>Code Ex.</vt:lpstr>
      <vt:lpstr>N-Step TD</vt:lpstr>
      <vt:lpstr>N-step TD</vt:lpstr>
      <vt:lpstr>N-step TD</vt:lpstr>
      <vt:lpstr>N-step TD</vt:lpstr>
      <vt:lpstr>N-step TD</vt:lpstr>
      <vt:lpstr>Bias vs Variance Tradeoff</vt:lpstr>
      <vt:lpstr>Bias vs Variance Tradeoff</vt:lpstr>
      <vt:lpstr>N-step SARSA</vt:lpstr>
      <vt:lpstr>PowerPoint 프레젠테이션</vt:lpstr>
      <vt:lpstr>N-step SARSA</vt:lpstr>
      <vt:lpstr>PowerPoint 프레젠테이션</vt:lpstr>
      <vt:lpstr>N-step SARSA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4강. Temporal Difference Methods</dc:title>
  <dc:creator>박진</dc:creator>
  <cp:lastModifiedBy>박진</cp:lastModifiedBy>
  <cp:revision>5</cp:revision>
  <dcterms:created xsi:type="dcterms:W3CDTF">2024-03-05T14:10:31Z</dcterms:created>
  <dcterms:modified xsi:type="dcterms:W3CDTF">2024-04-02T12:47:28Z</dcterms:modified>
</cp:coreProperties>
</file>