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577" r:id="rId3"/>
    <p:sldId id="277" r:id="rId4"/>
    <p:sldId id="268" r:id="rId5"/>
    <p:sldId id="272" r:id="rId6"/>
    <p:sldId id="269" r:id="rId7"/>
    <p:sldId id="271" r:id="rId8"/>
    <p:sldId id="270" r:id="rId9"/>
    <p:sldId id="274" r:id="rId10"/>
    <p:sldId id="273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571" r:id="rId20"/>
    <p:sldId id="572" r:id="rId21"/>
    <p:sldId id="573" r:id="rId22"/>
    <p:sldId id="574" r:id="rId23"/>
    <p:sldId id="276" r:id="rId24"/>
    <p:sldId id="260" r:id="rId25"/>
    <p:sldId id="258" r:id="rId26"/>
    <p:sldId id="259" r:id="rId27"/>
    <p:sldId id="262" r:id="rId28"/>
    <p:sldId id="261" r:id="rId29"/>
    <p:sldId id="264" r:id="rId30"/>
    <p:sldId id="263" r:id="rId31"/>
    <p:sldId id="265" r:id="rId32"/>
    <p:sldId id="266" r:id="rId33"/>
    <p:sldId id="570" r:id="rId34"/>
    <p:sldId id="569" r:id="rId35"/>
    <p:sldId id="575" r:id="rId36"/>
    <p:sldId id="568" r:id="rId37"/>
    <p:sldId id="57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929FC-39A5-40AC-8B0F-5B9A547C6669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FA2F-3654-427C-9922-56BC2A223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5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A2F-3654-427C-9922-56BC2A22384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7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A2F-3654-427C-9922-56BC2A22384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6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C160F-07AA-048D-234B-62FFBA0DA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E61FC8-4633-D900-4729-AC0946AF1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E8C9B-764B-A750-4930-19C3F8D6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1DD-8B57-49BA-A446-E2D144C1861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2A08E-38C3-364B-4792-469436F8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DB160-E7A7-48EA-E93B-FA648733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079-87AE-4CA3-A04A-D6FCDF683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1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BAABE-87F3-0AAC-BCA8-8BAA609E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87A1E2-A297-ECD8-E434-894D37F31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FC461-CF6E-7645-C91E-161EA7D5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1DD-8B57-49BA-A446-E2D144C1861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EAA50-D91D-0BA0-8E12-881E5AF1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7FEE1-181D-CE8F-8110-F382B822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079-87AE-4CA3-A04A-D6FCDF683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492CEB-8516-8AF5-1B42-CF898BCA9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4ED12-98AD-2C48-1753-BBD90A9F8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4B9FC-C47C-F3E2-9584-528AA4FF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1DD-8B57-49BA-A446-E2D144C1861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FF8D0-668E-97D1-3B23-57BF46DE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EA32D-53F7-A515-511B-9B4CDFD6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079-87AE-4CA3-A04A-D6FCDF683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5F1C5-47D9-CBB1-7784-3CF73F86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1BA69-C05F-F22F-C134-A38003F2C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1BFFD-80D1-8C1B-3F6A-FFBB71DF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1DD-8B57-49BA-A446-E2D144C1861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17E4A-3524-03B8-0CC2-7A1C2FFB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82A9C-238E-5809-3E03-9127AD03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079-87AE-4CA3-A04A-D6FCDF683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0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182DB-9778-3265-590E-C9643D0B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5946F-20F0-582D-50F3-DA5DBC94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D7649-594A-F84C-3387-BE18015C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1DD-8B57-49BA-A446-E2D144C1861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38854-421F-6ABD-9F66-01A2C5FD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A7459-51CE-D40A-4A75-10A14706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079-87AE-4CA3-A04A-D6FCDF683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91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BA7C8-B3B3-D5CA-0445-66A0575D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F4EED-3CA5-AE45-7049-EFC4618EA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F7C02E-B3CC-FC1A-0360-9D343E37A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24CAB-B1FB-285F-280C-05BC0565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1DD-8B57-49BA-A446-E2D144C1861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9BC652-D226-6D16-8100-698DAAF3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F3E98-990A-64D9-42C4-8133B4C3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079-87AE-4CA3-A04A-D6FCDF683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2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4E599-1855-6A18-1C22-DF8AA2DE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7B5A66-D893-BB85-E164-1154CE79C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87D7BE-A2D2-497F-1F56-7E3C4457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102D5F-2A9B-D0A5-5448-02DD861D0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93198-089B-98FB-B569-D868E5FBE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ADBDF7-8970-8FE7-EC96-2E218E08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1DD-8B57-49BA-A446-E2D144C1861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21ADF5-E2B2-510C-9B2A-0192B7BE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F00D56-CE5D-4D67-9351-47C7D6A6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079-87AE-4CA3-A04A-D6FCDF683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4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4522E-1511-9199-28FE-BF898863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18F9E6-828B-6E27-5CDE-367F4ACB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1DD-8B57-49BA-A446-E2D144C1861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6582A1-3F8E-F276-F123-E447D88A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0E21B5-3A08-336C-8345-667D0B83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079-87AE-4CA3-A04A-D6FCDF683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6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41413C-B5BE-2B52-960F-01C261E5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1DD-8B57-49BA-A446-E2D144C1861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C6D411-10B1-ED88-C111-4E74A070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30A771-9336-C19D-FB81-6503D703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079-87AE-4CA3-A04A-D6FCDF683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91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FF08-F497-A0BB-3EB5-80A33034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021C3-32C6-9E91-47FE-21DF15A4D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EFF899-104A-01DA-FCA1-7559D66E1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85C03-E181-9CD2-BDD2-52269433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1DD-8B57-49BA-A446-E2D144C1861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16F506-B1D1-22B8-F59E-61DE2EAB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FA809-D918-E508-6B74-B6567E2F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079-87AE-4CA3-A04A-D6FCDF683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4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22DB5-4E5D-18CB-5AA5-A5CB8F98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2F0D5-3183-8FE3-A544-1A2D9D1C8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5DD74-2A2A-0E5A-C688-D32B0B7F5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27310-6B24-17A9-3EFF-0DDD0BCB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1DD-8B57-49BA-A446-E2D144C1861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BA3AA-D4EE-5B0F-A6DB-1C9EA355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D7D54-B7BC-B3B7-84AF-21899A6D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079-87AE-4CA3-A04A-D6FCDF683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76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1FAE1E-C549-B543-C628-BA0568C0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9F1BCF-6649-0DB7-FDB2-193FF1749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5328F-96FD-CF85-35D4-61E059FC6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E01DD-8B57-49BA-A446-E2D144C1861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63368-3504-4619-D9B6-6786C8FE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3C98B-9ABC-1D5E-216A-91BC54D63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17079-87AE-4CA3-A04A-D6FCDF683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F7453-7CD9-812D-30F1-14A2BCFF3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강</a:t>
            </a:r>
            <a:r>
              <a:rPr lang="en-US" altLang="ko-KR" dirty="0"/>
              <a:t>.DQN Variants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0A40F5-4C78-26B4-ABC0-D2B72356B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9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A800-FEAE-3546-2704-CF6B9D25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2F4DE8-843F-94B0-16F3-DC948DB26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3"/>
          <a:stretch/>
        </p:blipFill>
        <p:spPr>
          <a:xfrm>
            <a:off x="1231484" y="1344706"/>
            <a:ext cx="10122315" cy="55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3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94318-AC26-862A-C0FB-2675F867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B937EC-8A0B-7B31-503A-282BD328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6191"/>
            <a:ext cx="10323841" cy="423162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51AFF1-0A40-51A5-B653-A965D8A1BEE2}"/>
              </a:ext>
            </a:extLst>
          </p:cNvPr>
          <p:cNvCxnSpPr>
            <a:cxnSpLocks/>
          </p:cNvCxnSpPr>
          <p:nvPr/>
        </p:nvCxnSpPr>
        <p:spPr>
          <a:xfrm>
            <a:off x="1407886" y="2743201"/>
            <a:ext cx="7010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C549255-9DE6-CFC1-ECFB-F7BE0948C183}"/>
              </a:ext>
            </a:extLst>
          </p:cNvPr>
          <p:cNvCxnSpPr>
            <a:cxnSpLocks/>
          </p:cNvCxnSpPr>
          <p:nvPr/>
        </p:nvCxnSpPr>
        <p:spPr>
          <a:xfrm>
            <a:off x="3084286" y="3258459"/>
            <a:ext cx="26343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98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72F6D-53E1-BE54-3FD0-7B4F303D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123382-461B-65B7-6E64-153B76FB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18" y="1821423"/>
            <a:ext cx="9803411" cy="474765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7468EE-AC0F-55F1-16DB-888EA65D851F}"/>
              </a:ext>
            </a:extLst>
          </p:cNvPr>
          <p:cNvCxnSpPr>
            <a:cxnSpLocks/>
          </p:cNvCxnSpPr>
          <p:nvPr/>
        </p:nvCxnSpPr>
        <p:spPr>
          <a:xfrm>
            <a:off x="1901371" y="2569029"/>
            <a:ext cx="3802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0B542B-C4F8-8A98-02C9-FAAD43E05CA3}"/>
              </a:ext>
            </a:extLst>
          </p:cNvPr>
          <p:cNvCxnSpPr>
            <a:cxnSpLocks/>
          </p:cNvCxnSpPr>
          <p:nvPr/>
        </p:nvCxnSpPr>
        <p:spPr>
          <a:xfrm>
            <a:off x="1531257" y="2823029"/>
            <a:ext cx="597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7DCC2D-DE89-2C34-60FE-3039F8745EAF}"/>
              </a:ext>
            </a:extLst>
          </p:cNvPr>
          <p:cNvCxnSpPr>
            <a:cxnSpLocks/>
          </p:cNvCxnSpPr>
          <p:nvPr/>
        </p:nvCxnSpPr>
        <p:spPr>
          <a:xfrm>
            <a:off x="3693885" y="3708400"/>
            <a:ext cx="20102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88FA8-F811-E4E7-753E-3A6C6BC9E8D1}"/>
              </a:ext>
            </a:extLst>
          </p:cNvPr>
          <p:cNvCxnSpPr>
            <a:cxnSpLocks/>
          </p:cNvCxnSpPr>
          <p:nvPr/>
        </p:nvCxnSpPr>
        <p:spPr>
          <a:xfrm>
            <a:off x="3294743" y="3918858"/>
            <a:ext cx="15457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8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4A15AB7-1CBA-A0D5-7EEC-955B56A6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/>
              <a:t>Prioritized Experience Replay(PER)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673888-996E-5ABA-13E9-578E4DD21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3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5F28-CEAA-06A5-2D5A-49D553D7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6B369-3B77-B18D-9B11-756EB949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Replay buffer:</a:t>
            </a:r>
          </a:p>
          <a:p>
            <a:pPr lvl="1"/>
            <a:r>
              <a:rPr lang="en-US" altLang="ko-KR" dirty="0"/>
              <a:t>Solves correlation of samples in an episode</a:t>
            </a:r>
          </a:p>
          <a:p>
            <a:pPr lvl="1"/>
            <a:r>
              <a:rPr lang="en-US" altLang="ko-KR" dirty="0"/>
              <a:t>Reduces data distribution shift caused by policy update</a:t>
            </a:r>
          </a:p>
          <a:p>
            <a:pPr lvl="1"/>
            <a:r>
              <a:rPr lang="en-US" altLang="ko-KR" dirty="0"/>
              <a:t>Reuses old data</a:t>
            </a:r>
          </a:p>
          <a:p>
            <a:endParaRPr lang="en-US" altLang="ko-KR" dirty="0"/>
          </a:p>
          <a:p>
            <a:r>
              <a:rPr lang="en-US" altLang="ko-KR" dirty="0"/>
              <a:t>Problem:</a:t>
            </a:r>
          </a:p>
          <a:p>
            <a:pPr lvl="1"/>
            <a:r>
              <a:rPr lang="en-US" altLang="ko-KR" dirty="0"/>
              <a:t>Important samples (linked to the reward) deserves more replay</a:t>
            </a:r>
          </a:p>
          <a:p>
            <a:pPr lvl="1"/>
            <a:r>
              <a:rPr lang="en-US" altLang="ko-KR" dirty="0"/>
              <a:t>Well learnt (s, a) does not need more replaying </a:t>
            </a:r>
          </a:p>
          <a:p>
            <a:pPr lvl="1"/>
            <a:r>
              <a:rPr lang="en-US" altLang="ko-KR" dirty="0"/>
              <a:t>Uniform random mini-batch sampling is not always good 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4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E40F1-0CDE-5BFD-63AA-91DCBFE9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183C7-69E3-67B8-A8C3-F6D137E3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Ordering samples by importance and taking top m samples may seriously harm data diversity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 Stochastic sampling take both importance and diversity into account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 the importance is measured by |TD error|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48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AB621-3833-C347-D432-1D2EF4DC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444D49-A002-668B-D3CC-7B4CDED10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>
                    <a:latin typeface="Cambria Math" panose="02040503050406030204" pitchFamily="18" charset="0"/>
                  </a:rPr>
                  <a:t>Sample data from replay buffer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b="0" i="1" baseline="30000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ko-KR" altLang="en-US" b="0" i="1" baseline="3000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nary>
                      </m:den>
                    </m:f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: i</a:t>
                </a:r>
                <a:r>
                  <a:rPr lang="en-US" altLang="ko-KR" baseline="-25000" dirty="0"/>
                  <a:t>th</a:t>
                </a:r>
                <a:r>
                  <a:rPr lang="en-US" altLang="ko-KR" dirty="0"/>
                  <a:t> sample importance in replay memory 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Importance:</a:t>
                </a:r>
              </a:p>
              <a:p>
                <a:pPr lvl="1"/>
                <a:r>
                  <a:rPr lang="en-US" altLang="ko-KR" dirty="0"/>
                  <a:t>TD error magnitude: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The order of TD error magnitude: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444D49-A002-668B-D3CC-7B4CDED10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69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9A016-2EAE-2ABD-809A-36335A2A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716173C-8970-8D40-C18A-86438CC4FD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6432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Distribution shift correction: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PER presents the distribution shift ‘again’ every time when prioritized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This will cause ‘bias’ in terms of stochastic gradient descent</a:t>
                </a:r>
              </a:p>
              <a:p>
                <a:pPr lvl="1"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Correct with Importance Sampling weight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ko-KR" alt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ko-KR" dirty="0"/>
                  <a:t>    -&gt;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ko-KR" alt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ko-KR" dirty="0"/>
                  <a:t>    -&gt;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ko-KR" altLang="en-US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ko-KR" alt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dirty="0"/>
                  <a:t>  (uniform random)         (Prioritized sampling)    (prioritized sampling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dirty="0"/>
                  <a:t>								  with bias correction)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dirty="0"/>
                  <a:t>								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b="0" i="1" baseline="3000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baseline="30000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716173C-8970-8D40-C18A-86438CC4F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6432"/>
              </a:xfrm>
              <a:blipFill>
                <a:blip r:embed="rId2"/>
                <a:stretch>
                  <a:fillRect l="-812" t="-1008" r="-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05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B1853-6803-9216-157B-C5CC6649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B82AA-CE2A-1015-6CC2-4C672A05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Mean and media performance comparison over 49 (or 57) games with agent starting after human playing: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F95F6C-0A8A-ADD1-E1F8-F0B85D350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33" y="3142117"/>
            <a:ext cx="7283600" cy="20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4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0CE07-0FEB-21EC-C3CB-1EDDB183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10C7FB-7152-B6F7-4EB1-D097674CF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3" r="2397" b="1424"/>
          <a:stretch/>
        </p:blipFill>
        <p:spPr>
          <a:xfrm>
            <a:off x="1165452" y="1690688"/>
            <a:ext cx="9159648" cy="4667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429669-A175-A1A3-592D-C1A47D9CB692}"/>
              </a:ext>
            </a:extLst>
          </p:cNvPr>
          <p:cNvSpPr txBox="1"/>
          <p:nvPr/>
        </p:nvSpPr>
        <p:spPr>
          <a:xfrm>
            <a:off x="163791" y="4024313"/>
            <a:ext cx="93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Double DQN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6E97C2-33FE-E2E5-CCD8-05B2966E6CD0}"/>
              </a:ext>
            </a:extLst>
          </p:cNvPr>
          <p:cNvCxnSpPr>
            <a:stCxn id="6" idx="3"/>
          </p:cNvCxnSpPr>
          <p:nvPr/>
        </p:nvCxnSpPr>
        <p:spPr>
          <a:xfrm flipV="1">
            <a:off x="1097019" y="4347478"/>
            <a:ext cx="45156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9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C3E97-F641-2A90-06B7-B799D4C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BF9C5-3637-0215-8FB3-4936907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Double DQN</a:t>
            </a:r>
            <a:endParaRPr lang="en-US" altLang="ko-KR" dirty="0"/>
          </a:p>
          <a:p>
            <a:r>
              <a:rPr lang="en-US" altLang="ko-KR" sz="2800" dirty="0"/>
              <a:t>Prioritized Experience Replay(PER)</a:t>
            </a:r>
            <a:endParaRPr lang="en-US" altLang="ko-KR" dirty="0"/>
          </a:p>
          <a:p>
            <a:r>
              <a:rPr lang="en-US" altLang="ko-KR" sz="2800" dirty="0"/>
              <a:t>Dueling DQN</a:t>
            </a:r>
            <a:endParaRPr lang="en-US" altLang="ko-KR" dirty="0"/>
          </a:p>
          <a:p>
            <a:r>
              <a:rPr lang="en-US" altLang="ko-KR" sz="2800" dirty="0"/>
              <a:t>Code Ex.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64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CB9F-0163-5FB0-FF5B-266B94DF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D785D4-7CC3-9DAD-E2FB-22C2BF1C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29" y="2088723"/>
            <a:ext cx="10970341" cy="4404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78BF21-A5EA-3AB2-A8A3-23F0B63D3777}"/>
              </a:ext>
            </a:extLst>
          </p:cNvPr>
          <p:cNvSpPr txBox="1"/>
          <p:nvPr/>
        </p:nvSpPr>
        <p:spPr>
          <a:xfrm>
            <a:off x="2066332" y="2340744"/>
            <a:ext cx="235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Fast learning speed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29BCC-DEE5-8E78-A60A-EF8E7ECA55B2}"/>
              </a:ext>
            </a:extLst>
          </p:cNvPr>
          <p:cNvSpPr txBox="1"/>
          <p:nvPr/>
        </p:nvSpPr>
        <p:spPr>
          <a:xfrm>
            <a:off x="7587145" y="2403173"/>
            <a:ext cx="235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Fast learning speed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9E0ED-AE76-1967-B0E2-E201028565E2}"/>
              </a:ext>
            </a:extLst>
          </p:cNvPr>
          <p:cNvSpPr txBox="1"/>
          <p:nvPr/>
        </p:nvSpPr>
        <p:spPr>
          <a:xfrm>
            <a:off x="3133133" y="6197283"/>
            <a:ext cx="16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Double DQN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074A8-C814-FFF2-F1C9-5F923350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58A651-09A0-F644-5F83-5CDE1D841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00" y="1738620"/>
            <a:ext cx="7929023" cy="475425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9E1899-7A3F-3E0D-A1F7-D6219D475D26}"/>
              </a:ext>
            </a:extLst>
          </p:cNvPr>
          <p:cNvCxnSpPr>
            <a:cxnSpLocks/>
          </p:cNvCxnSpPr>
          <p:nvPr/>
        </p:nvCxnSpPr>
        <p:spPr>
          <a:xfrm>
            <a:off x="2064572" y="3089671"/>
            <a:ext cx="64888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B3EDDC-E01F-13A0-245E-7D2D54719270}"/>
              </a:ext>
            </a:extLst>
          </p:cNvPr>
          <p:cNvSpPr txBox="1"/>
          <p:nvPr/>
        </p:nvSpPr>
        <p:spPr>
          <a:xfrm>
            <a:off x="9158749" y="2628006"/>
            <a:ext cx="2433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One transition data must be sampled at least once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3FC6ED-0856-3E97-BC14-BF24D34214F4}"/>
              </a:ext>
            </a:extLst>
          </p:cNvPr>
          <p:cNvCxnSpPr>
            <a:cxnSpLocks/>
          </p:cNvCxnSpPr>
          <p:nvPr/>
        </p:nvCxnSpPr>
        <p:spPr>
          <a:xfrm>
            <a:off x="4645742" y="5837787"/>
            <a:ext cx="29496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4DDE12-AE25-41C3-FCE2-952316F9B8AA}"/>
              </a:ext>
            </a:extLst>
          </p:cNvPr>
          <p:cNvSpPr txBox="1"/>
          <p:nvPr/>
        </p:nvSpPr>
        <p:spPr>
          <a:xfrm>
            <a:off x="8981098" y="4910392"/>
            <a:ext cx="2965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Once the buffer is full, a new sample input makes the td error array shifted, and assigned a max error value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4C773E3-3C5E-DD80-1B54-4EB392CE4862}"/>
              </a:ext>
            </a:extLst>
          </p:cNvPr>
          <p:cNvCxnSpPr>
            <a:cxnSpLocks/>
          </p:cNvCxnSpPr>
          <p:nvPr/>
        </p:nvCxnSpPr>
        <p:spPr>
          <a:xfrm>
            <a:off x="2600632" y="6093426"/>
            <a:ext cx="51422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22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BE8AEE2-57E7-5755-B998-14E361B12015}"/>
              </a:ext>
            </a:extLst>
          </p:cNvPr>
          <p:cNvGrpSpPr/>
          <p:nvPr/>
        </p:nvGrpSpPr>
        <p:grpSpPr>
          <a:xfrm>
            <a:off x="1297858" y="648803"/>
            <a:ext cx="9272889" cy="5973798"/>
            <a:chOff x="1578078" y="463856"/>
            <a:chExt cx="8511747" cy="54834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41B6DA3-5601-F49C-2AAD-91A165369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7602"/>
            <a:stretch/>
          </p:blipFill>
          <p:spPr>
            <a:xfrm>
              <a:off x="1578078" y="463856"/>
              <a:ext cx="8511747" cy="412289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63972E0-D895-2A74-F982-E8A92153BC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930" b="11933"/>
            <a:stretch/>
          </p:blipFill>
          <p:spPr>
            <a:xfrm>
              <a:off x="1578078" y="5013245"/>
              <a:ext cx="8511747" cy="934065"/>
            </a:xfrm>
            <a:prstGeom prst="rect">
              <a:avLst/>
            </a:prstGeom>
          </p:spPr>
        </p:pic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E759E3-3621-F888-ED93-2C495DFA3B88}"/>
              </a:ext>
            </a:extLst>
          </p:cNvPr>
          <p:cNvCxnSpPr>
            <a:cxnSpLocks/>
          </p:cNvCxnSpPr>
          <p:nvPr/>
        </p:nvCxnSpPr>
        <p:spPr>
          <a:xfrm>
            <a:off x="3235146" y="2249012"/>
            <a:ext cx="26991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42F4DE-C0CB-418E-C4EA-D599DCB5977A}"/>
              </a:ext>
            </a:extLst>
          </p:cNvPr>
          <p:cNvSpPr txBox="1"/>
          <p:nvPr/>
        </p:nvSpPr>
        <p:spPr>
          <a:xfrm>
            <a:off x="2094271" y="518802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5D469A-4CF1-7DBF-8708-CDD143FA2B2F}"/>
              </a:ext>
            </a:extLst>
          </p:cNvPr>
          <p:cNvSpPr txBox="1"/>
          <p:nvPr/>
        </p:nvSpPr>
        <p:spPr>
          <a:xfrm>
            <a:off x="6669022" y="2473854"/>
            <a:ext cx="243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ranks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963ED44-B175-FF40-60E7-40278E217C63}"/>
              </a:ext>
            </a:extLst>
          </p:cNvPr>
          <p:cNvCxnSpPr>
            <a:cxnSpLocks/>
          </p:cNvCxnSpPr>
          <p:nvPr/>
        </p:nvCxnSpPr>
        <p:spPr>
          <a:xfrm>
            <a:off x="6981306" y="2444280"/>
            <a:ext cx="904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F73733-EBB4-2B4B-8CB4-A9A6F4DA90C3}"/>
              </a:ext>
            </a:extLst>
          </p:cNvPr>
          <p:cNvCxnSpPr>
            <a:cxnSpLocks/>
          </p:cNvCxnSpPr>
          <p:nvPr/>
        </p:nvCxnSpPr>
        <p:spPr>
          <a:xfrm>
            <a:off x="3363333" y="3820967"/>
            <a:ext cx="32132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34E8A8D-B72C-BC7A-4327-D231F28457E8}"/>
              </a:ext>
            </a:extLst>
          </p:cNvPr>
          <p:cNvCxnSpPr>
            <a:cxnSpLocks/>
          </p:cNvCxnSpPr>
          <p:nvPr/>
        </p:nvCxnSpPr>
        <p:spPr>
          <a:xfrm>
            <a:off x="2684206" y="2689316"/>
            <a:ext cx="39848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19DF50-6AA2-7667-4930-ECD6946B8783}"/>
              </a:ext>
            </a:extLst>
          </p:cNvPr>
          <p:cNvSpPr txBox="1"/>
          <p:nvPr/>
        </p:nvSpPr>
        <p:spPr>
          <a:xfrm>
            <a:off x="7433423" y="1979022"/>
            <a:ext cx="243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index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E9C746F-2884-E889-358D-E22D4FAE776F}"/>
              </a:ext>
            </a:extLst>
          </p:cNvPr>
          <p:cNvCxnSpPr>
            <a:cxnSpLocks/>
          </p:cNvCxnSpPr>
          <p:nvPr/>
        </p:nvCxnSpPr>
        <p:spPr>
          <a:xfrm>
            <a:off x="6669022" y="3136685"/>
            <a:ext cx="29616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864D62-FA59-D08E-356E-408639F40F64}"/>
              </a:ext>
            </a:extLst>
          </p:cNvPr>
          <p:cNvSpPr txBox="1"/>
          <p:nvPr/>
        </p:nvSpPr>
        <p:spPr>
          <a:xfrm>
            <a:off x="9713207" y="2843186"/>
            <a:ext cx="132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p_sample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85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D855B0-CF03-A53D-1380-B34B3F9C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Dueling DQN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4A8D28B-7F05-F7EE-A0F5-0DF61FDD0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39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B4BADB2-FA38-B300-E68D-41660557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BE68B-8C11-8E09-D7B6-DCF601E9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2698"/>
          </a:xfrm>
        </p:spPr>
        <p:txBody>
          <a:bodyPr/>
          <a:lstStyle/>
          <a:p>
            <a:r>
              <a:rPr lang="en-US" altLang="ko-KR" dirty="0"/>
              <a:t>Proposed a new NN architecture that fits RL</a:t>
            </a:r>
          </a:p>
          <a:p>
            <a:r>
              <a:rPr lang="en-US" altLang="ko-KR" dirty="0"/>
              <a:t>NN that outputs both value and advantage function</a:t>
            </a:r>
          </a:p>
          <a:p>
            <a:r>
              <a:rPr lang="en-US" altLang="ko-KR" dirty="0"/>
              <a:t>A(s, a) = Q(s, a) – V(s)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23EE348-5B03-A837-BE67-C48CA2E361D3}"/>
              </a:ext>
            </a:extLst>
          </p:cNvPr>
          <p:cNvSpPr txBox="1">
            <a:spLocks/>
          </p:cNvSpPr>
          <p:nvPr/>
        </p:nvSpPr>
        <p:spPr>
          <a:xfrm>
            <a:off x="6518787" y="5859565"/>
            <a:ext cx="3770672" cy="126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Representation that separates the advantage from value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D534E9-E600-1B41-F4EB-D95439264C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</a:extLst>
          </a:blip>
          <a:srcRect t="50000"/>
          <a:stretch/>
        </p:blipFill>
        <p:spPr>
          <a:xfrm>
            <a:off x="6304168" y="3908323"/>
            <a:ext cx="4559380" cy="16489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D5B210-0B2C-C299-3E0F-6D1002089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</a:extLst>
          </a:blip>
          <a:srcRect b="50000"/>
          <a:stretch/>
        </p:blipFill>
        <p:spPr>
          <a:xfrm>
            <a:off x="1035175" y="3908323"/>
            <a:ext cx="4559380" cy="164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06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D7AB4F0-3A4D-5D57-9C85-3B09EC87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43DB3E-FA7D-5951-3801-E296B6D6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284" y="1825625"/>
            <a:ext cx="7091516" cy="4351338"/>
          </a:xfrm>
        </p:spPr>
        <p:txBody>
          <a:bodyPr/>
          <a:lstStyle/>
          <a:p>
            <a:r>
              <a:rPr lang="en-US" altLang="ko-KR" dirty="0"/>
              <a:t>Saliency map tells which part of the input has more affects on output</a:t>
            </a:r>
          </a:p>
          <a:p>
            <a:r>
              <a:rPr lang="en-US" altLang="ko-KR" dirty="0"/>
              <a:t>Value network focuses on where a new car comes and the score</a:t>
            </a:r>
          </a:p>
          <a:p>
            <a:r>
              <a:rPr lang="en-US" altLang="ko-KR" dirty="0"/>
              <a:t>Advantage network focuses one nearby in-front cars </a:t>
            </a:r>
          </a:p>
          <a:p>
            <a:pPr lvl="1"/>
            <a:r>
              <a:rPr lang="en-US" altLang="ko-KR" dirty="0"/>
              <a:t>It focuses nowhere if there’s no car around</a:t>
            </a:r>
          </a:p>
          <a:p>
            <a:pPr lvl="1"/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 advantage!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BFD425-C9A1-72B2-D9E4-CA8D22123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71" y="1660869"/>
            <a:ext cx="3362940" cy="46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56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24185B-0787-D648-6E87-8F94CF5F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D8CD66D-10A6-6C0E-66BA-68E718B9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Only actions in parts of states have bigger impact on return, therefore no need to calculate Q for every states.</a:t>
            </a:r>
          </a:p>
          <a:p>
            <a:r>
              <a:rPr lang="en-US" altLang="ko-KR" dirty="0"/>
              <a:t>(e.g., state where a collision is probable)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architecture can be adapted Q-learning, SARSA, etc.,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484869-828A-EE3D-125C-4108E2ED75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</a:extLst>
          </a:blip>
          <a:srcRect t="50000"/>
          <a:stretch/>
        </p:blipFill>
        <p:spPr>
          <a:xfrm>
            <a:off x="3251251" y="3539612"/>
            <a:ext cx="4559380" cy="164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1BC59-E8EB-D10B-DB87-6931FCB1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C58E1-C2C8-D1CC-FFAE-351104A9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b="0" dirty="0"/>
              <a:t>Advantage conditions: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4">
                <a:extLst>
                  <a:ext uri="{FF2B5EF4-FFF2-40B4-BE49-F238E27FC236}">
                    <a16:creationId xmlns:a16="http://schemas.microsoft.com/office/drawing/2014/main" id="{4E042D62-51CF-4BC9-9202-DF2B09FDE4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8936" y="5599419"/>
                <a:ext cx="5214169" cy="4379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2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V(s)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60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600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ko-KR" altLang="en-US" sz="260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sz="2600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600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sz="2600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sz="2600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2600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600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600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600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600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600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2600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600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600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600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600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∗)</m:t>
                        </m:r>
                      </m:e>
                    </m:nary>
                  </m:oMath>
                </a14:m>
                <a:endParaRPr lang="en-US" altLang="ko-KR" sz="2600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내용 개체 틀 4">
                <a:extLst>
                  <a:ext uri="{FF2B5EF4-FFF2-40B4-BE49-F238E27FC236}">
                    <a16:creationId xmlns:a16="http://schemas.microsoft.com/office/drawing/2014/main" id="{4E042D62-51CF-4BC9-9202-DF2B09FD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936" y="5599419"/>
                <a:ext cx="5214169" cy="437996"/>
              </a:xfrm>
              <a:prstGeom prst="rect">
                <a:avLst/>
              </a:prstGeom>
              <a:blipFill>
                <a:blip r:embed="rId3"/>
                <a:stretch>
                  <a:fillRect l="-2103" t="-22535" b="-394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1ED45-D606-13DF-49C0-0D0A01D84BEC}"/>
                  </a:ext>
                </a:extLst>
              </p:cNvPr>
              <p:cNvSpPr txBox="1"/>
              <p:nvPr/>
            </p:nvSpPr>
            <p:spPr>
              <a:xfrm>
                <a:off x="966633" y="2533495"/>
                <a:ext cx="6332585" cy="2577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𝑎𝑑𝑣𝑎𝑛𝑡𝑎𝑔𝑒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 0: </m:t>
                              </m:r>
                            </m:e>
                            <m:e>
                              <m:r>
                                <a:rPr lang="en-US" altLang="ko-KR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ko-KR" altLang="en-US" sz="2600" i="1" baseline="-2500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𝑎𝑑𝑣𝑎𝑛𝑡𝑎𝑔𝑒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𝑑𝑒𝑡𝑒𝑟𝑚𝑖𝑛𝑠𝑖𝑡𝑖𝑐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𝑝𝑜𝑙𝑖𝑐𝑦</m:t>
                              </m:r>
                              <m:d>
                                <m:dPr>
                                  <m:ctrlPr>
                                    <a:rPr lang="en-US" altLang="ko-K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ko-KR" sz="26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2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ko-KR" sz="2600" b="0" i="1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r>
                                    <a:rPr lang="en-US" altLang="ko-KR" sz="2600" b="0" i="1" smtClean="0">
                                      <a:latin typeface="Cambria Math" panose="02040503050406030204" pitchFamily="18" charset="0"/>
                                    </a:rPr>
                                    <m:t>𝑎𝑟𝑔𝑚𝑎𝑥</m:t>
                                  </m:r>
                                  <m:r>
                                    <a:rPr lang="en-US" altLang="ko-KR" sz="2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600" b="0" i="1" smtClean="0">
                                      <a:latin typeface="Cambria Math" panose="02040503050406030204" pitchFamily="18" charset="0"/>
                                    </a:rPr>
                                    <m:t>𝑝𝑜𝑙𝑖𝑐𝑦</m:t>
                                  </m:r>
                                </m:e>
                              </m:d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</a:rPr>
                                <m:t> 0  </m:t>
                              </m:r>
                            </m:e>
                            <m:e>
                              <m:r>
                                <a:rPr lang="en-US" altLang="ko-KR" sz="2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ko-KR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sz="2600" i="1" baseline="300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d>
                              <m:r>
                                <a:rPr lang="en-US" altLang="ko-KR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ko-KR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sz="2600" i="1" baseline="300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d>
                              <m:r>
                                <a:rPr lang="en-US" altLang="ko-KR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ko-KR" sz="2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600" dirty="0"/>
              </a:p>
              <a:p>
                <a:pPr/>
                <a:endParaRPr lang="ko-KR" altLang="en-US" sz="2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1ED45-D606-13DF-49C0-0D0A01D84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3" y="2533495"/>
                <a:ext cx="6332585" cy="2577052"/>
              </a:xfrm>
              <a:prstGeom prst="rect">
                <a:avLst/>
              </a:prstGeom>
              <a:blipFill>
                <a:blip r:embed="rId4"/>
                <a:stretch>
                  <a:fillRect r="-52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B0FB8B7-9C4F-3054-8801-21B03D6699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8936" y="4963256"/>
                <a:ext cx="6281588" cy="4379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2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Argmax policy: a*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60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60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600" b="0" i="0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ko-KR" sz="2600" i="0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2600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600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altLang="ko-KR" sz="2600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2600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600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600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600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600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2600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600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2600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B0FB8B7-9C4F-3054-8801-21B03D66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936" y="4963256"/>
                <a:ext cx="6281588" cy="437996"/>
              </a:xfrm>
              <a:prstGeom prst="rect">
                <a:avLst/>
              </a:prstGeom>
              <a:blipFill>
                <a:blip r:embed="rId5"/>
                <a:stretch>
                  <a:fillRect l="-1746" t="-20833" b="-3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983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1BC59-E8EB-D10B-DB87-6931FCB1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8AC58E1-C2C8-D1CC-FFAE-351104A9D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Simple Q(s, a;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) = V(s;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) +  A(s, a;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) may output Q, but V and A may not be grounded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Non-identifiability problem: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To fix, use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argmax policy’s advantage: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Q(s, a;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) = V(s;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) + 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(A(s, a;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)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ko-KR" b="0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or Q(s, a;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) = V(s;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+  (A(s, a;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nary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8AC58E1-C2C8-D1CC-FFAE-351104A9D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1305" r="-2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B2F161-0E60-2A18-2546-A1A152A84981}"/>
                  </a:ext>
                </a:extLst>
              </p:cNvPr>
              <p:cNvSpPr txBox="1"/>
              <p:nvPr/>
            </p:nvSpPr>
            <p:spPr>
              <a:xfrm>
                <a:off x="2512142" y="3089098"/>
                <a:ext cx="71677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 Q(s, a;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) = (V(s;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)-c) +  (A(s, a;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 dirty="0"/>
                  <a:t>)+c)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B2F161-0E60-2A18-2546-A1A152A84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142" y="3089098"/>
                <a:ext cx="7167716" cy="461665"/>
              </a:xfrm>
              <a:prstGeom prst="rect">
                <a:avLst/>
              </a:prstGeom>
              <a:blipFill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639B947-CD89-023E-2CC9-7FABDD82D138}"/>
              </a:ext>
            </a:extLst>
          </p:cNvPr>
          <p:cNvCxnSpPr/>
          <p:nvPr/>
        </p:nvCxnSpPr>
        <p:spPr>
          <a:xfrm>
            <a:off x="5604387" y="5014450"/>
            <a:ext cx="54569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7C5B94D8-246E-85F0-46A0-442F408D15C8}"/>
              </a:ext>
            </a:extLst>
          </p:cNvPr>
          <p:cNvSpPr txBox="1">
            <a:spLocks/>
          </p:cNvSpPr>
          <p:nvPr/>
        </p:nvSpPr>
        <p:spPr>
          <a:xfrm>
            <a:off x="7069394" y="5149388"/>
            <a:ext cx="3770672" cy="277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This is zero if a is a*</a:t>
            </a:r>
          </a:p>
        </p:txBody>
      </p:sp>
    </p:spTree>
    <p:extLst>
      <p:ext uri="{BB962C8B-B14F-4D97-AF65-F5344CB8AC3E}">
        <p14:creationId xmlns:p14="http://schemas.microsoft.com/office/powerpoint/2010/main" val="2702537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B786A-66E7-65F9-1724-CC47775F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D490D-C465-A2DA-0371-26DB3E390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dirty="0"/>
              <a:t>Learning is fast because policy evaluation is fast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policy evaluation is fast because dueling agent learn V and adv. 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Action-values that have little influence on env. are close to V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A2C0DD-AFA5-CB36-C9BF-E6C13278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35" y="3618118"/>
            <a:ext cx="7120117" cy="25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9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D855B0-CF03-A53D-1380-B34B3F9C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 DQN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4A8D28B-7F05-F7EE-A0F5-0DF61FDD0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37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B786A-66E7-65F9-1724-CC47775F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D490D-C465-A2DA-0371-26DB3E390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9D41E2-CD0B-1C84-56DD-CF29D3DDD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227515"/>
            <a:ext cx="5208280" cy="2465361"/>
          </a:xfrm>
          <a:prstGeom prst="rect">
            <a:avLst/>
          </a:prstGeom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AD169930-B9C5-A4E2-F127-83A56F755CE6}"/>
              </a:ext>
            </a:extLst>
          </p:cNvPr>
          <p:cNvSpPr txBox="1">
            <a:spLocks/>
          </p:cNvSpPr>
          <p:nvPr/>
        </p:nvSpPr>
        <p:spPr>
          <a:xfrm>
            <a:off x="77786" y="5172330"/>
            <a:ext cx="1138085" cy="45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Double DQN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8BBC2B-2355-9C97-B957-1C6897A4D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87"/>
          <a:stretch/>
        </p:blipFill>
        <p:spPr>
          <a:xfrm>
            <a:off x="6297203" y="365125"/>
            <a:ext cx="5619494" cy="6127750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BBDDA045-B28C-7561-5439-F74FEABFE893}"/>
              </a:ext>
            </a:extLst>
          </p:cNvPr>
          <p:cNvSpPr txBox="1">
            <a:spLocks/>
          </p:cNvSpPr>
          <p:nvPr/>
        </p:nvSpPr>
        <p:spPr>
          <a:xfrm>
            <a:off x="10215715" y="2978865"/>
            <a:ext cx="1494504" cy="575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Improvement in 43 games (/57)  </a:t>
            </a:r>
          </a:p>
        </p:txBody>
      </p:sp>
    </p:spTree>
    <p:extLst>
      <p:ext uri="{BB962C8B-B14F-4D97-AF65-F5344CB8AC3E}">
        <p14:creationId xmlns:p14="http://schemas.microsoft.com/office/powerpoint/2010/main" val="371171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DC30C-BCF7-3F78-2B02-EE6CA410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DB59A5-EFD8-B3F5-5A63-C3FB8A632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41"/>
          <a:stretch/>
        </p:blipFill>
        <p:spPr>
          <a:xfrm>
            <a:off x="2848673" y="1302708"/>
            <a:ext cx="7504695" cy="481787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6C9A30-2FB8-D398-D0B1-A695412309BA}"/>
              </a:ext>
            </a:extLst>
          </p:cNvPr>
          <p:cNvCxnSpPr/>
          <p:nvPr/>
        </p:nvCxnSpPr>
        <p:spPr>
          <a:xfrm>
            <a:off x="3598606" y="3834582"/>
            <a:ext cx="32741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30C3AD0-743B-2C69-6B12-1DEA3CEED100}"/>
              </a:ext>
            </a:extLst>
          </p:cNvPr>
          <p:cNvCxnSpPr/>
          <p:nvPr/>
        </p:nvCxnSpPr>
        <p:spPr>
          <a:xfrm>
            <a:off x="3721510" y="5019369"/>
            <a:ext cx="32741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8F19C92-673F-5D4D-3A34-51ECE839DD65}"/>
              </a:ext>
            </a:extLst>
          </p:cNvPr>
          <p:cNvCxnSpPr>
            <a:cxnSpLocks/>
          </p:cNvCxnSpPr>
          <p:nvPr/>
        </p:nvCxnSpPr>
        <p:spPr>
          <a:xfrm>
            <a:off x="6872748" y="5771537"/>
            <a:ext cx="3982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C7D303E-4825-4967-0145-4DF9A6D5AF48}"/>
              </a:ext>
            </a:extLst>
          </p:cNvPr>
          <p:cNvCxnSpPr>
            <a:cxnSpLocks/>
          </p:cNvCxnSpPr>
          <p:nvPr/>
        </p:nvCxnSpPr>
        <p:spPr>
          <a:xfrm>
            <a:off x="6872748" y="4581834"/>
            <a:ext cx="10028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9363EB-D915-B25C-A511-F3B12F49F38F}"/>
              </a:ext>
            </a:extLst>
          </p:cNvPr>
          <p:cNvCxnSpPr>
            <a:cxnSpLocks/>
          </p:cNvCxnSpPr>
          <p:nvPr/>
        </p:nvCxnSpPr>
        <p:spPr>
          <a:xfrm>
            <a:off x="5869857" y="3200402"/>
            <a:ext cx="1814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819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DC30C-BCF7-3F78-2B02-EE6CA410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4C78EB-24F8-E982-B9FE-F87E088EA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916" y="3619832"/>
            <a:ext cx="7094101" cy="28730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C76F49-800A-0DB0-DFAD-B69349B74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456"/>
          <a:stretch/>
        </p:blipFill>
        <p:spPr>
          <a:xfrm>
            <a:off x="2966659" y="521044"/>
            <a:ext cx="7504695" cy="2901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3F79FB-F5A8-894F-41B2-32C4DB718E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844"/>
          <a:stretch/>
        </p:blipFill>
        <p:spPr>
          <a:xfrm>
            <a:off x="2966658" y="1265420"/>
            <a:ext cx="7504695" cy="1542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B72A7-A57E-ACBB-1F27-1F0962E339AE}"/>
              </a:ext>
            </a:extLst>
          </p:cNvPr>
          <p:cNvSpPr txBox="1"/>
          <p:nvPr/>
        </p:nvSpPr>
        <p:spPr>
          <a:xfrm>
            <a:off x="4055806" y="81116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A22E03-FEFC-6F49-03E7-0416E683B247}"/>
              </a:ext>
            </a:extLst>
          </p:cNvPr>
          <p:cNvCxnSpPr>
            <a:cxnSpLocks/>
          </p:cNvCxnSpPr>
          <p:nvPr/>
        </p:nvCxnSpPr>
        <p:spPr>
          <a:xfrm>
            <a:off x="3729234" y="2470239"/>
            <a:ext cx="64888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7051AF8-6077-0446-BF83-55A3A2D4DC91}"/>
              </a:ext>
            </a:extLst>
          </p:cNvPr>
          <p:cNvCxnSpPr>
            <a:cxnSpLocks/>
          </p:cNvCxnSpPr>
          <p:nvPr/>
        </p:nvCxnSpPr>
        <p:spPr>
          <a:xfrm>
            <a:off x="3729234" y="5358582"/>
            <a:ext cx="43842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1F665E1-0CEB-0686-56EF-13F5445CDF43}"/>
              </a:ext>
            </a:extLst>
          </p:cNvPr>
          <p:cNvCxnSpPr>
            <a:cxnSpLocks/>
          </p:cNvCxnSpPr>
          <p:nvPr/>
        </p:nvCxnSpPr>
        <p:spPr>
          <a:xfrm>
            <a:off x="3729234" y="5648868"/>
            <a:ext cx="50373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041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5777D78-0698-9F7C-AE67-80EE4881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Ex.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84F61F-A61B-F16B-B047-26D78C4C7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13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64F03-CDDB-51C2-064B-8E93EFFF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Ex.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7D3AB-2928-D339-C1A3-23B5816B7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State: </a:t>
            </a:r>
          </a:p>
          <a:p>
            <a:pPr marL="0" indent="0">
              <a:buNone/>
            </a:pPr>
            <a:r>
              <a:rPr lang="en-US" altLang="ko-KR" dirty="0"/>
              <a:t>  (cart position, cart velocity, pole angle, pole angular velocity)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Action:</a:t>
            </a:r>
          </a:p>
          <a:p>
            <a:pPr marL="0" indent="0">
              <a:buNone/>
            </a:pPr>
            <a:r>
              <a:rPr lang="en-US" altLang="ko-KR" dirty="0"/>
              <a:t>  (push car left, push car right)</a:t>
            </a:r>
          </a:p>
          <a:p>
            <a:endParaRPr lang="en-US" altLang="ko-KR" dirty="0"/>
          </a:p>
          <a:p>
            <a:r>
              <a:rPr lang="en-US" altLang="ko-KR" dirty="0"/>
              <a:t>Reward:</a:t>
            </a:r>
          </a:p>
          <a:p>
            <a:pPr marL="0" indent="0">
              <a:buNone/>
            </a:pPr>
            <a:r>
              <a:rPr lang="en-US" altLang="ko-KR" dirty="0"/>
              <a:t>  +1 for every step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5C505F-B5D2-E4B6-8E35-67A8A28EA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7"/>
          <a:stretch/>
        </p:blipFill>
        <p:spPr>
          <a:xfrm>
            <a:off x="7163019" y="3749489"/>
            <a:ext cx="4419382" cy="242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22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1448-5848-102D-32AD-205F01C2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Ex.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E751A-4869-A35D-A638-FD1753A50F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libraries:</a:t>
            </a:r>
          </a:p>
          <a:p>
            <a:pPr lvl="1"/>
            <a:r>
              <a:rPr lang="en-US" altLang="ko-KR" dirty="0"/>
              <a:t>gym==0.25.1</a:t>
            </a:r>
          </a:p>
          <a:p>
            <a:pPr lvl="1"/>
            <a:r>
              <a:rPr lang="en-US" altLang="ko-KR" dirty="0"/>
              <a:t>ale-</a:t>
            </a:r>
            <a:r>
              <a:rPr lang="en-US" altLang="ko-KR" dirty="0" err="1"/>
              <a:t>py</a:t>
            </a:r>
            <a:r>
              <a:rPr lang="en-US" altLang="ko-KR" dirty="0"/>
              <a:t>==0.7.5</a:t>
            </a:r>
          </a:p>
          <a:p>
            <a:pPr lvl="1"/>
            <a:r>
              <a:rPr lang="en-US" altLang="ko-KR" dirty="0"/>
              <a:t>torch==2.0.0 (cpu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tensorboard==2.13.0</a:t>
            </a:r>
          </a:p>
          <a:p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7425B16-152F-1A6F-F628-DFD09EFD64F9}"/>
              </a:ext>
            </a:extLst>
          </p:cNvPr>
          <p:cNvSpPr txBox="1">
            <a:spLocks/>
          </p:cNvSpPr>
          <p:nvPr/>
        </p:nvSpPr>
        <p:spPr>
          <a:xfrm>
            <a:off x="6172200" y="1690688"/>
            <a:ext cx="5181600" cy="240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Code files:</a:t>
            </a:r>
          </a:p>
          <a:p>
            <a:pPr lvl="1"/>
            <a:r>
              <a:rPr lang="en-US" altLang="ko-KR" dirty="0"/>
              <a:t>Configuration.py</a:t>
            </a:r>
          </a:p>
          <a:p>
            <a:pPr lvl="1"/>
            <a:r>
              <a:rPr lang="en-US" altLang="ko-KR" dirty="0"/>
              <a:t>double_dqn_agent.py</a:t>
            </a:r>
          </a:p>
          <a:p>
            <a:pPr lvl="1"/>
            <a:r>
              <a:rPr lang="en-US" altLang="ko-KR" dirty="0"/>
              <a:t>eval.py</a:t>
            </a:r>
          </a:p>
          <a:p>
            <a:pPr lvl="1"/>
            <a:r>
              <a:rPr lang="en-US" altLang="ko-KR" dirty="0"/>
              <a:t>utils.py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060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1448-5848-102D-32AD-205F01C2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Ex.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E751A-4869-A35D-A638-FD1753A50F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libraries:</a:t>
            </a:r>
          </a:p>
          <a:p>
            <a:pPr lvl="1"/>
            <a:r>
              <a:rPr lang="en-US" altLang="ko-KR" dirty="0"/>
              <a:t>gym==0.25.1</a:t>
            </a:r>
          </a:p>
          <a:p>
            <a:pPr lvl="1"/>
            <a:r>
              <a:rPr lang="en-US" altLang="ko-KR" dirty="0"/>
              <a:t>ale-</a:t>
            </a:r>
            <a:r>
              <a:rPr lang="en-US" altLang="ko-KR" dirty="0" err="1"/>
              <a:t>py</a:t>
            </a:r>
            <a:r>
              <a:rPr lang="en-US" altLang="ko-KR" dirty="0"/>
              <a:t>==0.7.5</a:t>
            </a:r>
          </a:p>
          <a:p>
            <a:pPr lvl="1"/>
            <a:r>
              <a:rPr lang="en-US" altLang="ko-KR" dirty="0"/>
              <a:t>torch==2.0.0 (cpu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tensorboard==2.13.0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1CBDCC-BB2D-3551-4965-AFBA3A95F5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Code files:</a:t>
            </a:r>
          </a:p>
          <a:p>
            <a:pPr lvl="1"/>
            <a:r>
              <a:rPr lang="en-US" altLang="ko-KR" dirty="0"/>
              <a:t>Configuration.py</a:t>
            </a:r>
          </a:p>
          <a:p>
            <a:pPr lvl="1"/>
            <a:r>
              <a:rPr lang="en-US" altLang="ko-KR" dirty="0"/>
              <a:t>per_agent.py</a:t>
            </a:r>
          </a:p>
          <a:p>
            <a:pPr lvl="1"/>
            <a:r>
              <a:rPr lang="en-US" altLang="ko-KR" dirty="0"/>
              <a:t>eval.py</a:t>
            </a:r>
          </a:p>
          <a:p>
            <a:pPr lvl="1"/>
            <a:r>
              <a:rPr lang="en-US" altLang="ko-KR" dirty="0"/>
              <a:t>utils.py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122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1448-5848-102D-32AD-205F01C2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Ex.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E751A-4869-A35D-A638-FD1753A50F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libraries:</a:t>
            </a:r>
          </a:p>
          <a:p>
            <a:pPr lvl="1"/>
            <a:r>
              <a:rPr lang="en-US" altLang="ko-KR" dirty="0"/>
              <a:t>gym==0.25.1</a:t>
            </a:r>
          </a:p>
          <a:p>
            <a:pPr lvl="1"/>
            <a:r>
              <a:rPr lang="en-US" altLang="ko-KR" dirty="0"/>
              <a:t>ale-</a:t>
            </a:r>
            <a:r>
              <a:rPr lang="en-US" altLang="ko-KR" dirty="0" err="1"/>
              <a:t>py</a:t>
            </a:r>
            <a:r>
              <a:rPr lang="en-US" altLang="ko-KR" dirty="0"/>
              <a:t>==0.7.5</a:t>
            </a:r>
          </a:p>
          <a:p>
            <a:pPr lvl="1"/>
            <a:r>
              <a:rPr lang="en-US" altLang="ko-KR" dirty="0"/>
              <a:t>torch==2.0.0 (cpu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tensorboard==2.13.0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1CBDCC-BB2D-3551-4965-AFBA3A95F5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Code files:</a:t>
            </a:r>
          </a:p>
          <a:p>
            <a:pPr lvl="1"/>
            <a:r>
              <a:rPr lang="en-US" altLang="ko-KR" dirty="0"/>
              <a:t>Configuration.py</a:t>
            </a:r>
          </a:p>
          <a:p>
            <a:pPr lvl="1"/>
            <a:r>
              <a:rPr lang="en-US" altLang="ko-KR" dirty="0"/>
              <a:t>Dueling_dqn_agent.py</a:t>
            </a:r>
          </a:p>
          <a:p>
            <a:pPr lvl="1"/>
            <a:r>
              <a:rPr lang="en-US" altLang="ko-KR" dirty="0"/>
              <a:t>eval.py</a:t>
            </a:r>
          </a:p>
          <a:p>
            <a:pPr lvl="1"/>
            <a:r>
              <a:rPr lang="en-US" altLang="ko-KR" dirty="0"/>
              <a:t>utils.py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47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CA8617F-4E7B-C8E8-0CB1-846B67C5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9D6D93-632E-EEAF-99E3-85A01007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Q-learning overestimates action-value:</a:t>
            </a:r>
          </a:p>
          <a:p>
            <a:pPr lvl="1"/>
            <a:r>
              <a:rPr lang="en-US" altLang="ko-KR" dirty="0"/>
              <a:t>Overestimation happens in the earlier stage of training </a:t>
            </a:r>
          </a:p>
          <a:p>
            <a:pPr marL="457200" lvl="1" indent="0">
              <a:buNone/>
            </a:pPr>
            <a:r>
              <a:rPr lang="en-US" altLang="ko-KR" dirty="0"/>
              <a:t>  (when action-value is not accurate)</a:t>
            </a:r>
          </a:p>
          <a:p>
            <a:pPr lvl="1"/>
            <a:r>
              <a:rPr lang="en-US" altLang="ko-KR" dirty="0"/>
              <a:t>Overestimation may help exploration, but</a:t>
            </a:r>
          </a:p>
          <a:p>
            <a:pPr lvl="1"/>
            <a:r>
              <a:rPr lang="en-US" altLang="ko-KR" dirty="0"/>
              <a:t>Overestimation may be non-uniform throughout all action</a:t>
            </a:r>
          </a:p>
          <a:p>
            <a:pPr marL="457200" lvl="1" indent="0">
              <a:buNone/>
            </a:pPr>
            <a:r>
              <a:rPr lang="en-US" altLang="ko-KR" dirty="0"/>
              <a:t>  (Change optimal action accidentally)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DQN is degraded by Overestimation problem </a:t>
            </a:r>
          </a:p>
          <a:p>
            <a:pPr marL="0" indent="0">
              <a:buNone/>
            </a:pPr>
            <a:r>
              <a:rPr lang="en-US" altLang="ko-KR" dirty="0"/>
              <a:t>  (sub-optimal policy)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12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DF31C-CB7E-BC40-E6DC-3A2A83AA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Overestimation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7CBCCA-2C52-75FD-B1A6-626CB2800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Q-learning updates using the target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func>
                      <m:func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’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'.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’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Note both argmax action a' and Q value are computed by the same action value function</a:t>
                </a:r>
              </a:p>
              <a:p>
                <a:pPr lvl="1"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Overestimated action-values are accumulated: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st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at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) &lt;-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st</m:t>
                            </m:r>
                            <m:r>
                              <m:rPr>
                                <m:nor/>
                              </m:rPr>
                              <a:rPr lang="en-US" altLang="ko-KR" baseline="-25000" dirty="0"/>
                              <m:t>+1, 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at</m:t>
                            </m:r>
                            <m:r>
                              <m:rPr>
                                <m:nor/>
                              </m:rPr>
                              <a:rPr lang="en-US" altLang="ko-KR" baseline="-25000" dirty="0"/>
                              <m:t>+1),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&lt;</m:t>
                            </m:r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… &lt;-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sT</m:t>
                            </m:r>
                            <m:r>
                              <m:rPr>
                                <m:nor/>
                              </m:rPr>
                              <a:rPr lang="en-US" altLang="ko-KR" baseline="-25000" dirty="0"/>
                              <m:t>-1, 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aT</m:t>
                            </m:r>
                            <m:r>
                              <m:rPr>
                                <m:nor/>
                              </m:rPr>
                              <a:rPr lang="en-US" altLang="ko-KR" baseline="-25000" dirty="0"/>
                              <m:t>-1)</m:t>
                            </m:r>
                            <m:r>
                              <m:rPr>
                                <m:nor/>
                              </m:rPr>
                              <a:rPr lang="ko-KR" altLang="en-US" dirty="0"/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 baseline="-25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 baseline="-25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sk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 baseline="-250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7CBCCA-2C52-75FD-B1A6-626CB2800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 r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95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18CD9-4474-FA10-7808-98557CF5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Double Q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35D94B-13AF-F9DD-3697-1CF820F519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696" y="1825625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Double Q-learning solves overestimation by separating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action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value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function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getting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target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action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value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function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getting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argmax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action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y</a:t>
                </a:r>
                <a:r>
                  <a:rPr lang="en-US" altLang="ko-KR" baseline="-25000" dirty="0"/>
                  <a:t>t</a:t>
                </a:r>
                <a:r>
                  <a:rPr lang="en-US" altLang="ko-KR" baseline="30000" dirty="0"/>
                  <a:t>Q</a:t>
                </a:r>
                <a:r>
                  <a:rPr lang="en-US" altLang="ko-KR" dirty="0"/>
                  <a:t> = r</a:t>
                </a:r>
                <a:r>
                  <a:rPr lang="en-US" altLang="ko-KR" baseline="-25000" dirty="0"/>
                  <a:t>t+1</a:t>
                </a:r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Q(s</a:t>
                </a:r>
                <a:r>
                  <a:rPr lang="en-US" altLang="ko-KR" baseline="-25000" dirty="0"/>
                  <a:t>t+1</a:t>
                </a:r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baseline="-250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 baseline="-25000">
                                <a:latin typeface="Cambria Math" panose="02040503050406030204" pitchFamily="18" charset="0"/>
                              </a:rPr>
                              <m:t>+1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baseline="-250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 baseline="-2500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baseline="-250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 baseline="-25000">
                                <a:latin typeface="Cambria Math" panose="02040503050406030204" pitchFamily="18" charset="0"/>
                              </a:rPr>
                              <m:t>+1;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i="1" baseline="-25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  </a:t>
                </a:r>
                <a:r>
                  <a:rPr lang="en-US" altLang="ko-KR" dirty="0"/>
                  <a:t>y</a:t>
                </a:r>
                <a:r>
                  <a:rPr lang="en-US" altLang="ko-KR" baseline="-25000" dirty="0"/>
                  <a:t>t</a:t>
                </a:r>
                <a:r>
                  <a:rPr lang="en-US" altLang="ko-KR" baseline="30000" dirty="0"/>
                  <a:t>Q</a:t>
                </a:r>
                <a:r>
                  <a:rPr lang="en-US" altLang="ko-KR" dirty="0"/>
                  <a:t> = r</a:t>
                </a:r>
                <a:r>
                  <a:rPr lang="en-US" altLang="ko-KR" baseline="-25000" dirty="0"/>
                  <a:t>t+1</a:t>
                </a:r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Q(s</a:t>
                </a:r>
                <a:r>
                  <a:rPr lang="en-US" altLang="ko-KR" baseline="-25000" dirty="0"/>
                  <a:t>t+1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baseline="-2500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baseline="-25000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baseline="-25000" smtClean="0">
                                <a:latin typeface="Cambria Math" panose="02040503050406030204" pitchFamily="18" charset="0"/>
                              </a:rPr>
                              <m:t>+1; 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baseline="-2500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Even if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overestimates (overestimated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),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there’s no overestimation if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does not overestimate at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 baseline="-250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must be statistically independent</a:t>
                </a:r>
                <a:endParaRPr lang="ko-KR" altLang="en-US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35D94B-13AF-F9DD-3697-1CF820F519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696" y="1825625"/>
                <a:ext cx="10515600" cy="4351338"/>
              </a:xfrm>
              <a:blipFill>
                <a:blip r:embed="rId2"/>
                <a:stretch>
                  <a:fillRect l="-754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74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A43C07-A0E3-D9E6-5F8D-ED1B9479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218" y="2083274"/>
            <a:ext cx="5767224" cy="21983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BDAAE9-5820-306D-1B3B-8DAF15BF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Double Q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EB300F-62E3-E739-38E8-27371FE12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Overestimation get worse as the number of actions increase: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Reusing the target network for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 baseline="-2500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will reduce the resource: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y</a:t>
                </a:r>
                <a:r>
                  <a:rPr lang="en-US" altLang="ko-KR" baseline="-25000" dirty="0"/>
                  <a:t>t</a:t>
                </a:r>
                <a:r>
                  <a:rPr lang="en-US" altLang="ko-KR" baseline="30000" dirty="0"/>
                  <a:t>Double DQN</a:t>
                </a:r>
                <a:r>
                  <a:rPr lang="en-US" altLang="ko-KR" dirty="0"/>
                  <a:t> = r</a:t>
                </a:r>
                <a:r>
                  <a:rPr lang="en-US" altLang="ko-KR" baseline="-25000" dirty="0"/>
                  <a:t>t+1</a:t>
                </a:r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Q(s</a:t>
                </a:r>
                <a:r>
                  <a:rPr lang="en-US" altLang="ko-KR" baseline="-25000" dirty="0"/>
                  <a:t>t+1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baseline="-2500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baseline="-25000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baseline="-25000" smtClean="0">
                                <a:latin typeface="Cambria Math" panose="02040503050406030204" pitchFamily="18" charset="0"/>
                              </a:rPr>
                              <m:t>+1; 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baseline="-2500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baseline="3000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b="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baseline="-2500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baseline="3000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dirty="0"/>
                  <a:t>: parameter of the target network (past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)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EB300F-62E3-E739-38E8-27371FE12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081" b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FD0C0C-3740-AEF0-84FC-5B3C582458C8}"/>
                  </a:ext>
                </a:extLst>
              </p:cNvPr>
              <p:cNvSpPr txBox="1"/>
              <p:nvPr/>
            </p:nvSpPr>
            <p:spPr>
              <a:xfrm>
                <a:off x="2580968" y="2569019"/>
                <a:ext cx="269895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where m is the number of actions, </a:t>
                </a:r>
              </a:p>
              <a:p>
                <a:r>
                  <a:rPr lang="en-US" altLang="ko-KR" sz="2000" dirty="0"/>
                  <a:t>uniform random noise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2000" dirty="0"/>
                  <a:t>]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FD0C0C-3740-AEF0-84FC-5B3C58245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68" y="2569019"/>
                <a:ext cx="2698955" cy="1323439"/>
              </a:xfrm>
              <a:prstGeom prst="rect">
                <a:avLst/>
              </a:prstGeom>
              <a:blipFill>
                <a:blip r:embed="rId4"/>
                <a:stretch>
                  <a:fillRect l="-2257" t="-2294" b="-6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0FA113-0887-CA00-C2DA-B153619768EE}"/>
                  </a:ext>
                </a:extLst>
              </p:cNvPr>
              <p:cNvSpPr txBox="1"/>
              <p:nvPr/>
            </p:nvSpPr>
            <p:spPr>
              <a:xfrm>
                <a:off x="1243483" y="2785598"/>
                <a:ext cx="932202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𝛾𝜖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0FA113-0887-CA00-C2DA-B15361976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483" y="2785598"/>
                <a:ext cx="932202" cy="675698"/>
              </a:xfrm>
              <a:prstGeom prst="rect">
                <a:avLst/>
              </a:prstGeom>
              <a:blipFill>
                <a:blip r:embed="rId5"/>
                <a:stretch>
                  <a:fillRect r="-13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9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5DDAC-4B36-B23A-A5B4-07380197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9803A6-6925-97BA-FFC5-3D855EA5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93" y="1509713"/>
            <a:ext cx="10115307" cy="2693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50F4E9-A40B-7F37-422B-9B7697FBC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90358"/>
            <a:ext cx="5234296" cy="17025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1D31CC-7581-3623-F5A2-3D22CEDC5B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43"/>
          <a:stretch/>
        </p:blipFill>
        <p:spPr>
          <a:xfrm>
            <a:off x="6549191" y="4790358"/>
            <a:ext cx="4757601" cy="17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EBA7E-4133-8BE5-6835-2CD60C5F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47844-0967-4561-5A83-189AE149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Mean and media performance comparison over 49 games starting after several no-ops: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Mean and media performance comparison over 49 games with agent starting after human playing: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3652C8-8E94-6FF1-E134-A97A16AB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087" y="2675731"/>
            <a:ext cx="4155819" cy="1325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B8F6E2-B8DA-851E-F32F-FC0D4C5A4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10"/>
          <a:stretch/>
        </p:blipFill>
        <p:spPr>
          <a:xfrm>
            <a:off x="2987778" y="5153189"/>
            <a:ext cx="7005331" cy="14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9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7044</TotalTime>
  <Words>1148</Words>
  <Application>Microsoft Office PowerPoint</Application>
  <PresentationFormat>와이드스크린</PresentationFormat>
  <Paragraphs>195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Cambria Math</vt:lpstr>
      <vt:lpstr>Wingdings</vt:lpstr>
      <vt:lpstr>Office 테마</vt:lpstr>
      <vt:lpstr>10강.DQN Variants</vt:lpstr>
      <vt:lpstr>Contents</vt:lpstr>
      <vt:lpstr>Double DQN</vt:lpstr>
      <vt:lpstr>Overview</vt:lpstr>
      <vt:lpstr>Problem: Overestimation</vt:lpstr>
      <vt:lpstr>Solution: Double Q </vt:lpstr>
      <vt:lpstr>Solution: Double Q </vt:lpstr>
      <vt:lpstr>Results </vt:lpstr>
      <vt:lpstr>Results</vt:lpstr>
      <vt:lpstr>Results</vt:lpstr>
      <vt:lpstr>Code</vt:lpstr>
      <vt:lpstr>Code</vt:lpstr>
      <vt:lpstr>Prioritized Experience Replay(PER)</vt:lpstr>
      <vt:lpstr>Overview</vt:lpstr>
      <vt:lpstr>Overview</vt:lpstr>
      <vt:lpstr>Method</vt:lpstr>
      <vt:lpstr>Method</vt:lpstr>
      <vt:lpstr>Results</vt:lpstr>
      <vt:lpstr>Results</vt:lpstr>
      <vt:lpstr>PowerPoint 프레젠테이션</vt:lpstr>
      <vt:lpstr>Code</vt:lpstr>
      <vt:lpstr>PowerPoint 프레젠테이션</vt:lpstr>
      <vt:lpstr>Dueling DQN</vt:lpstr>
      <vt:lpstr>Overview</vt:lpstr>
      <vt:lpstr>Overview </vt:lpstr>
      <vt:lpstr>Method</vt:lpstr>
      <vt:lpstr>Method</vt:lpstr>
      <vt:lpstr>Method</vt:lpstr>
      <vt:lpstr>Results</vt:lpstr>
      <vt:lpstr>Results</vt:lpstr>
      <vt:lpstr>Code</vt:lpstr>
      <vt:lpstr>Code</vt:lpstr>
      <vt:lpstr>Code Ex.</vt:lpstr>
      <vt:lpstr>Code Ex. Environment</vt:lpstr>
      <vt:lpstr>Code Ex. </vt:lpstr>
      <vt:lpstr>Code Ex. </vt:lpstr>
      <vt:lpstr>Code Ex.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DQN Variants</dc:title>
  <dc:creator>박진</dc:creator>
  <cp:lastModifiedBy>박진</cp:lastModifiedBy>
  <cp:revision>9</cp:revision>
  <dcterms:created xsi:type="dcterms:W3CDTF">2024-05-16T05:46:32Z</dcterms:created>
  <dcterms:modified xsi:type="dcterms:W3CDTF">2024-05-21T03:46:25Z</dcterms:modified>
</cp:coreProperties>
</file>