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harts/chart1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4"/>
  </p:notesMasterIdLst>
  <p:sldIdLst>
    <p:sldId id="256" r:id="rId2"/>
    <p:sldId id="257" r:id="rId3"/>
    <p:sldId id="258" r:id="rId4"/>
    <p:sldId id="259" r:id="rId5"/>
    <p:sldId id="260" r:id="rId6"/>
    <p:sldId id="261" r:id="rId7"/>
    <p:sldId id="262" r:id="rId8"/>
    <p:sldId id="295" r:id="rId9"/>
    <p:sldId id="264" r:id="rId10"/>
    <p:sldId id="296" r:id="rId11"/>
    <p:sldId id="266" r:id="rId12"/>
    <p:sldId id="267" r:id="rId13"/>
    <p:sldId id="268" r:id="rId14"/>
    <p:sldId id="269" r:id="rId15"/>
    <p:sldId id="270" r:id="rId16"/>
    <p:sldId id="292" r:id="rId17"/>
    <p:sldId id="271" r:id="rId18"/>
    <p:sldId id="297" r:id="rId19"/>
    <p:sldId id="272" r:id="rId20"/>
    <p:sldId id="273" r:id="rId21"/>
    <p:sldId id="274" r:id="rId22"/>
    <p:sldId id="275" r:id="rId23"/>
    <p:sldId id="276" r:id="rId24"/>
    <p:sldId id="277" r:id="rId25"/>
    <p:sldId id="278" r:id="rId26"/>
    <p:sldId id="298" r:id="rId27"/>
    <p:sldId id="279" r:id="rId28"/>
    <p:sldId id="293" r:id="rId29"/>
    <p:sldId id="280" r:id="rId30"/>
    <p:sldId id="281" r:id="rId31"/>
    <p:sldId id="294" r:id="rId32"/>
    <p:sldId id="282" r:id="rId33"/>
    <p:sldId id="283" r:id="rId34"/>
    <p:sldId id="284" r:id="rId35"/>
    <p:sldId id="285" r:id="rId36"/>
    <p:sldId id="286" r:id="rId37"/>
    <p:sldId id="287" r:id="rId38"/>
    <p:sldId id="288" r:id="rId39"/>
    <p:sldId id="289" r:id="rId40"/>
    <p:sldId id="29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defPPr>
    <a:lvl1pPr marL="0" marR="0" indent="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1pPr>
    <a:lvl2pPr marL="0" marR="0" indent="2286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2pPr>
    <a:lvl3pPr marL="0" marR="0" indent="4572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3pPr>
    <a:lvl4pPr marL="0" marR="0" indent="6858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4pPr>
    <a:lvl5pPr marL="0" marR="0" indent="9144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5pPr>
    <a:lvl6pPr marL="0" marR="0" indent="11430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6pPr>
    <a:lvl7pPr marL="0" marR="0" indent="13716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7pPr>
    <a:lvl8pPr marL="0" marR="0" indent="16002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8pPr>
    <a:lvl9pPr marL="0" marR="0" indent="182880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lvl9pPr>
  </p:defaultTextStyle>
  <p:extLst>
    <p:ext uri="{EFAFB233-063F-42B5-8137-9DF3F51BA10A}">
      <p15:sldGuideLst xmlns="" xmlns:p15="http://schemas.microsoft.com/office/powerpoint/2012/main">
        <p15:guide id="1" orient="horz" pos="4319">
          <p15:clr>
            <a:srgbClr val="A4A3A4"/>
          </p15:clr>
        </p15:guide>
        <p15:guide id="2" pos="7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DA8426"/>
    <a:srgbClr val="F1600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4C3C2611-4C71-4FC5-86AE-919BDF0F9419}" styleName="">
    <a:wholeTbl>
      <a:tcTxStyle b="off" i="off">
        <a:font>
          <a:latin typeface="Helvetica Light"/>
          <a:ea typeface="Helvetica Light"/>
          <a:cs typeface="Helvetica Light"/>
        </a:font>
        <a:srgbClr val="000000"/>
      </a:tcTxStyle>
      <a:tcStyle>
        <a:tcBdr>
          <a:left>
            <a:ln w="12700" cap="flat">
              <a:noFill/>
              <a:miter/>
            </a:ln>
          </a:left>
          <a:right>
            <a:ln w="12700" cap="flat">
              <a:noFill/>
              <a:miter/>
            </a:ln>
          </a:right>
          <a:top>
            <a:ln w="12700" cap="flat">
              <a:noFill/>
              <a:miter/>
            </a:ln>
          </a:top>
          <a:bottom>
            <a:ln w="12700" cap="flat">
              <a:noFill/>
              <a:miter/>
            </a:ln>
          </a:bottom>
          <a:insideH>
            <a:ln w="12700" cap="flat">
              <a:noFill/>
              <a:miter/>
            </a:ln>
          </a:insideH>
          <a:insideV>
            <a:ln w="12700" cap="flat">
              <a:noFill/>
              <a:miter/>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a:ln>
          </a:left>
          <a:right>
            <a:ln w="3175" cap="flat">
              <a:noFill/>
              <a:miter/>
            </a:ln>
          </a:right>
          <a:top>
            <a:ln w="12700" cap="flat">
              <a:noFill/>
              <a:miter/>
            </a:ln>
          </a:top>
          <a:bottom>
            <a:ln w="12700" cap="flat">
              <a:noFill/>
              <a:miter/>
            </a:ln>
          </a:bottom>
          <a:insideH>
            <a:ln w="12700" cap="flat">
              <a:noFill/>
              <a:miter/>
            </a:ln>
          </a:insideH>
          <a:insideV>
            <a:ln w="3175" cap="flat">
              <a:noFill/>
              <a:miter/>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a:ln>
          </a:left>
          <a:right>
            <a:ln w="12700" cap="flat">
              <a:noFill/>
              <a:miter/>
            </a:ln>
          </a:right>
          <a:top>
            <a:ln w="3175" cap="flat">
              <a:solidFill>
                <a:srgbClr val="3797C6"/>
              </a:solidFill>
              <a:prstDash val="solid"/>
              <a:miter/>
            </a:ln>
          </a:top>
          <a:bottom>
            <a:ln w="12700" cap="flat">
              <a:noFill/>
              <a:miter/>
            </a:ln>
          </a:bottom>
          <a:insideH>
            <a:ln w="3175" cap="flat">
              <a:noFill/>
              <a:miter/>
            </a:ln>
          </a:insideH>
          <a:insideV>
            <a:ln w="12700" cap="flat">
              <a:noFill/>
              <a:miter/>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a:ln>
          </a:left>
          <a:right>
            <a:ln w="12700" cap="flat">
              <a:noFill/>
              <a:miter/>
            </a:ln>
          </a:right>
          <a:top>
            <a:ln w="12700" cap="flat">
              <a:noFill/>
              <a:miter/>
            </a:ln>
          </a:top>
          <a:bottom>
            <a:ln w="3175" cap="flat">
              <a:noFill/>
              <a:miter/>
            </a:ln>
          </a:bottom>
          <a:insideH>
            <a:ln w="3175" cap="flat">
              <a:noFill/>
              <a:miter/>
            </a:ln>
          </a:insideH>
          <a:insideV>
            <a:ln w="12700" cap="flat">
              <a:noFill/>
              <a:miter/>
            </a:ln>
          </a:insideV>
        </a:tcBdr>
        <a:fill>
          <a:solidFill>
            <a:schemeClr val="accent1"/>
          </a:solidFill>
        </a:fill>
      </a:tcStyle>
    </a:firstRow>
  </a:tblStyle>
  <a:tblStyle styleId="{EEE7283C-3CF3-47DC-8721-378D4A62B228}" styleName="">
    <a:wholeTbl>
      <a:tcTxStyle b="off" i="off">
        <a:font>
          <a:latin typeface="Helvetica Light"/>
          <a:ea typeface="Helvetica Light"/>
          <a:cs typeface="Helvetica Light"/>
        </a:font>
        <a:srgbClr val="000000"/>
      </a:tcTxStyle>
      <a:tcStyle>
        <a:tcBdr>
          <a:left>
            <a:ln w="3175" cap="flat">
              <a:solidFill>
                <a:srgbClr val="5D5D5D"/>
              </a:solidFill>
              <a:miter/>
            </a:ln>
          </a:left>
          <a:right>
            <a:ln w="3175" cap="flat">
              <a:solidFill>
                <a:srgbClr val="5D5D5D"/>
              </a:solidFill>
              <a:miter/>
            </a:ln>
          </a:right>
          <a:top>
            <a:ln w="3175" cap="flat">
              <a:solidFill>
                <a:srgbClr val="5D5D5D"/>
              </a:solidFill>
              <a:miter/>
            </a:ln>
          </a:top>
          <a:bottom>
            <a:ln w="3175" cap="flat">
              <a:solidFill>
                <a:srgbClr val="5D5D5D"/>
              </a:solidFill>
              <a:miter/>
            </a:ln>
          </a:bottom>
          <a:insideH>
            <a:ln w="3175" cap="flat">
              <a:solidFill>
                <a:srgbClr val="5D5D5D"/>
              </a:solidFill>
              <a:miter/>
            </a:ln>
          </a:insideH>
          <a:insideV>
            <a:ln w="3175" cap="flat">
              <a:solidFill>
                <a:srgbClr val="5D5D5D"/>
              </a:solidFill>
              <a:miter/>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a:ln>
          </a:left>
          <a:right>
            <a:ln w="3175" cap="flat">
              <a:solidFill>
                <a:srgbClr val="5D5D5D"/>
              </a:solidFill>
              <a:prstDash val="solid"/>
              <a:miter/>
            </a:ln>
          </a:right>
          <a:top>
            <a:ln w="3175" cap="flat">
              <a:solidFill>
                <a:srgbClr val="5D5D5D"/>
              </a:solidFill>
              <a:prstDash val="solid"/>
              <a:miter/>
            </a:ln>
          </a:top>
          <a:bottom>
            <a:ln w="3175" cap="flat">
              <a:solidFill>
                <a:srgbClr val="5D5D5D"/>
              </a:solidFill>
              <a:prstDash val="solid"/>
              <a:miter/>
            </a:ln>
          </a:bottom>
          <a:insideH>
            <a:ln w="3175" cap="flat">
              <a:solidFill>
                <a:srgbClr val="5D5D5D"/>
              </a:solidFill>
              <a:prstDash val="solid"/>
              <a:miter/>
            </a:ln>
          </a:insideH>
          <a:insideV>
            <a:ln w="3175" cap="flat">
              <a:solidFill>
                <a:srgbClr val="5D5D5D"/>
              </a:solidFill>
              <a:prstDash val="solid"/>
              <a:miter/>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a:ln>
          </a:left>
          <a:right>
            <a:ln w="3175" cap="flat">
              <a:solidFill>
                <a:srgbClr val="5D5D5D"/>
              </a:solidFill>
              <a:prstDash val="solid"/>
              <a:miter/>
            </a:ln>
          </a:right>
          <a:top>
            <a:ln w="3175" cap="flat">
              <a:solidFill>
                <a:srgbClr val="5D5D5D"/>
              </a:solidFill>
              <a:prstDash val="solid"/>
              <a:miter/>
            </a:ln>
          </a:top>
          <a:bottom>
            <a:ln w="3175" cap="flat">
              <a:solidFill>
                <a:srgbClr val="5D5D5D"/>
              </a:solidFill>
              <a:prstDash val="solid"/>
              <a:miter/>
            </a:ln>
          </a:bottom>
          <a:insideH>
            <a:ln w="3175" cap="flat">
              <a:solidFill>
                <a:srgbClr val="5D5D5D"/>
              </a:solidFill>
              <a:prstDash val="solid"/>
              <a:miter/>
            </a:ln>
          </a:insideH>
          <a:insideV>
            <a:ln w="3175" cap="flat">
              <a:solidFill>
                <a:srgbClr val="5D5D5D"/>
              </a:solidFill>
              <a:prstDash val="solid"/>
              <a:miter/>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a:ln>
          </a:left>
          <a:right>
            <a:ln w="3175" cap="flat">
              <a:solidFill>
                <a:srgbClr val="5D5D5D"/>
              </a:solidFill>
              <a:prstDash val="solid"/>
              <a:miter/>
            </a:ln>
          </a:right>
          <a:top>
            <a:ln w="3175" cap="flat">
              <a:solidFill>
                <a:srgbClr val="5D5D5D"/>
              </a:solidFill>
              <a:prstDash val="solid"/>
              <a:miter/>
            </a:ln>
          </a:top>
          <a:bottom>
            <a:ln w="3175" cap="flat">
              <a:solidFill>
                <a:srgbClr val="5D5D5D"/>
              </a:solidFill>
              <a:prstDash val="solid"/>
              <a:miter/>
            </a:ln>
          </a:bottom>
          <a:insideH>
            <a:ln w="3175" cap="flat">
              <a:solidFill>
                <a:srgbClr val="5D5D5D"/>
              </a:solidFill>
              <a:prstDash val="solid"/>
              <a:miter/>
            </a:ln>
          </a:insideH>
          <a:insideV>
            <a:ln w="3175" cap="flat">
              <a:solidFill>
                <a:srgbClr val="5D5D5D"/>
              </a:solidFill>
              <a:prstDash val="solid"/>
              <a:miter/>
            </a:ln>
          </a:insideV>
        </a:tcBdr>
        <a:fill>
          <a:solidFill>
            <a:srgbClr val="97764E"/>
          </a:solidFill>
        </a:fill>
      </a:tcStyle>
    </a:firstRow>
  </a:tblStyle>
  <a:tblStyle styleId="{2708684C-4D16-4618-839F-0558EEFCDFE6}" styleName="">
    <a:wholeTbl>
      <a:tcTxStyle b="off" i="off">
        <a:font>
          <a:latin typeface="Helvetica Light"/>
          <a:ea typeface="Helvetica Light"/>
          <a:cs typeface="Helvetica Light"/>
        </a:font>
        <a:srgbClr val="000000"/>
      </a:tcTxStyle>
      <a:tcStyle>
        <a:tcBdr>
          <a:left>
            <a:ln w="3175" cap="flat">
              <a:solidFill>
                <a:srgbClr val="000000"/>
              </a:solidFill>
              <a:miter/>
            </a:ln>
          </a:left>
          <a:right>
            <a:ln w="3175" cap="flat">
              <a:solidFill>
                <a:srgbClr val="000000"/>
              </a:solidFill>
              <a:miter/>
            </a:ln>
          </a:right>
          <a:top>
            <a:ln w="3175" cap="flat">
              <a:solidFill>
                <a:srgbClr val="000000"/>
              </a:solidFill>
              <a:miter/>
            </a:ln>
          </a:top>
          <a:bottom>
            <a:ln w="3175" cap="flat">
              <a:solidFill>
                <a:srgbClr val="000000"/>
              </a:solidFill>
              <a:miter/>
            </a:ln>
          </a:bottom>
          <a:insideH>
            <a:ln w="3175" cap="flat">
              <a:solidFill>
                <a:srgbClr val="000000"/>
              </a:solidFill>
              <a:miter/>
            </a:ln>
          </a:insideH>
          <a:insideV>
            <a:ln w="3175" cap="flat">
              <a:solidFill>
                <a:srgbClr val="000000"/>
              </a:solidFill>
              <a:miter/>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a:ln>
          </a:left>
          <a:right>
            <a:ln w="3175" cap="flat">
              <a:solidFill>
                <a:srgbClr val="000000"/>
              </a:solidFill>
              <a:prstDash val="solid"/>
              <a:miter/>
            </a:ln>
          </a:right>
          <a:top>
            <a:ln w="3175" cap="flat">
              <a:solidFill>
                <a:srgbClr val="000000"/>
              </a:solidFill>
              <a:miter/>
            </a:ln>
          </a:top>
          <a:bottom>
            <a:ln w="3175" cap="flat">
              <a:solidFill>
                <a:srgbClr val="000000"/>
              </a:solidFill>
              <a:miter/>
            </a:ln>
          </a:bottom>
          <a:insideH>
            <a:ln w="3175" cap="flat">
              <a:solidFill>
                <a:srgbClr val="000000"/>
              </a:solidFill>
              <a:miter/>
            </a:ln>
          </a:insideH>
          <a:insideV>
            <a:ln w="3175" cap="flat">
              <a:solidFill>
                <a:srgbClr val="000000"/>
              </a:solidFill>
              <a:miter/>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miter/>
            </a:ln>
          </a:left>
          <a:right>
            <a:ln w="3175" cap="flat">
              <a:solidFill>
                <a:srgbClr val="000000"/>
              </a:solidFill>
              <a:miter/>
            </a:ln>
          </a:right>
          <a:top>
            <a:ln w="3175" cap="flat">
              <a:solidFill>
                <a:srgbClr val="000000"/>
              </a:solidFill>
              <a:prstDash val="solid"/>
              <a:miter/>
            </a:ln>
          </a:top>
          <a:bottom>
            <a:ln w="12700" cap="flat">
              <a:noFill/>
              <a:miter/>
            </a:ln>
          </a:bottom>
          <a:insideH>
            <a:ln w="3175" cap="flat">
              <a:solidFill>
                <a:srgbClr val="000000"/>
              </a:solidFill>
              <a:miter/>
            </a:ln>
          </a:insideH>
          <a:insideV>
            <a:ln w="3175" cap="flat">
              <a:solidFill>
                <a:srgbClr val="000000"/>
              </a:solidFill>
              <a:miter/>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miter/>
            </a:ln>
          </a:left>
          <a:right>
            <a:ln w="3175" cap="flat">
              <a:solidFill>
                <a:srgbClr val="000000"/>
              </a:solidFill>
              <a:miter/>
            </a:ln>
          </a:right>
          <a:top>
            <a:ln w="12700" cap="flat">
              <a:noFill/>
              <a:miter/>
            </a:ln>
          </a:top>
          <a:bottom>
            <a:ln w="3175" cap="flat">
              <a:solidFill>
                <a:srgbClr val="000000"/>
              </a:solidFill>
              <a:prstDash val="solid"/>
              <a:miter/>
            </a:ln>
          </a:bottom>
          <a:insideH>
            <a:ln w="3175" cap="flat">
              <a:solidFill>
                <a:srgbClr val="000000"/>
              </a:solidFill>
              <a:miter/>
            </a:ln>
          </a:insideH>
          <a:insideV>
            <a:ln w="3175" cap="flat">
              <a:solidFill>
                <a:srgbClr val="000000"/>
              </a:solidFill>
              <a:miter/>
            </a:ln>
          </a:insideV>
        </a:tcBdr>
        <a:fill>
          <a:noFill/>
        </a:fill>
      </a:tcStyle>
    </a:firstRow>
  </a:tblStyle>
  <a:tblStyle styleId="{33BA23B1-9221-436E-865A-0063620EA4FD}" styleName="">
    <a:wholeTbl>
      <a:tcTxStyle b="off" i="off">
        <a:font>
          <a:latin typeface="Helvetica Light"/>
          <a:ea typeface="Helvetica Light"/>
          <a:cs typeface="Helvetica Light"/>
        </a:font>
        <a:srgbClr val="000000"/>
      </a:tcTxStyle>
      <a:tcStyle>
        <a:tcBdr>
          <a:left>
            <a:ln w="3175" cap="flat">
              <a:solidFill>
                <a:srgbClr val="FFFFFF"/>
              </a:solidFill>
              <a:prstDash val="solid"/>
              <a:miter/>
            </a:ln>
          </a:left>
          <a:right>
            <a:ln w="3175" cap="flat">
              <a:solidFill>
                <a:srgbClr val="FFFFFF"/>
              </a:solidFill>
              <a:prstDash val="solid"/>
              <a:miter/>
            </a:ln>
          </a:right>
          <a:top>
            <a:ln w="3175" cap="flat">
              <a:solidFill>
                <a:srgbClr val="FFFFFF"/>
              </a:solidFill>
              <a:prstDash val="solid"/>
              <a:miter/>
            </a:ln>
          </a:top>
          <a:bottom>
            <a:ln w="3175" cap="flat">
              <a:solidFill>
                <a:srgbClr val="FFFFFF"/>
              </a:solidFill>
              <a:prstDash val="solid"/>
              <a:miter/>
            </a:ln>
          </a:bottom>
          <a:insideH>
            <a:ln w="3175" cap="flat">
              <a:solidFill>
                <a:srgbClr val="FFFFFF"/>
              </a:solidFill>
              <a:prstDash val="solid"/>
              <a:miter/>
            </a:ln>
          </a:insideH>
          <a:insideV>
            <a:ln w="3175" cap="flat">
              <a:solidFill>
                <a:srgbClr val="FFFFFF"/>
              </a:solidFill>
              <a:prstDash val="solid"/>
              <a:miter/>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a:ln>
          </a:left>
          <a:right>
            <a:ln w="3175" cap="flat">
              <a:solidFill>
                <a:srgbClr val="FFFFFF"/>
              </a:solidFill>
              <a:prstDash val="solid"/>
              <a:miter/>
            </a:ln>
          </a:right>
          <a:top>
            <a:ln w="3175" cap="flat">
              <a:solidFill>
                <a:srgbClr val="FFFFFF"/>
              </a:solidFill>
              <a:prstDash val="solid"/>
              <a:miter/>
            </a:ln>
          </a:top>
          <a:bottom>
            <a:ln w="3175" cap="flat">
              <a:solidFill>
                <a:srgbClr val="FFFFFF"/>
              </a:solidFill>
              <a:prstDash val="solid"/>
              <a:miter/>
            </a:ln>
          </a:bottom>
          <a:insideH>
            <a:ln w="3175" cap="flat">
              <a:solidFill>
                <a:srgbClr val="FFFFFF"/>
              </a:solidFill>
              <a:prstDash val="solid"/>
              <a:miter/>
            </a:ln>
          </a:insideH>
          <a:insideV>
            <a:ln w="3175" cap="flat">
              <a:solidFill>
                <a:srgbClr val="FFFFFF"/>
              </a:solidFill>
              <a:prstDash val="solid"/>
              <a:miter/>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a:ln>
          </a:left>
          <a:right>
            <a:ln w="3175" cap="flat">
              <a:solidFill>
                <a:srgbClr val="FFFFFF"/>
              </a:solidFill>
              <a:prstDash val="solid"/>
              <a:miter/>
            </a:ln>
          </a:right>
          <a:top>
            <a:ln w="3175" cap="flat">
              <a:solidFill>
                <a:srgbClr val="FFFFFF"/>
              </a:solidFill>
              <a:prstDash val="solid"/>
              <a:miter/>
            </a:ln>
          </a:top>
          <a:bottom>
            <a:ln w="3175" cap="flat">
              <a:solidFill>
                <a:srgbClr val="FFFFFF"/>
              </a:solidFill>
              <a:prstDash val="solid"/>
              <a:miter/>
            </a:ln>
          </a:bottom>
          <a:insideH>
            <a:ln w="3175" cap="flat">
              <a:solidFill>
                <a:srgbClr val="FFFFFF"/>
              </a:solidFill>
              <a:prstDash val="solid"/>
              <a:miter/>
            </a:ln>
          </a:insideH>
          <a:insideV>
            <a:ln w="3175" cap="flat">
              <a:solidFill>
                <a:srgbClr val="FFFFFF"/>
              </a:solidFill>
              <a:prstDash val="solid"/>
              <a:miter/>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a:ln>
          </a:left>
          <a:right>
            <a:ln w="3175" cap="flat">
              <a:solidFill>
                <a:srgbClr val="FFFFFF"/>
              </a:solidFill>
              <a:prstDash val="solid"/>
              <a:miter/>
            </a:ln>
          </a:right>
          <a:top>
            <a:ln w="3175" cap="flat">
              <a:solidFill>
                <a:srgbClr val="FFFFFF"/>
              </a:solidFill>
              <a:prstDash val="solid"/>
              <a:miter/>
            </a:ln>
          </a:top>
          <a:bottom>
            <a:ln w="3175" cap="flat">
              <a:solidFill>
                <a:srgbClr val="FFFFFF"/>
              </a:solidFill>
              <a:prstDash val="solid"/>
              <a:miter/>
            </a:ln>
          </a:bottom>
          <a:insideH>
            <a:ln w="3175" cap="flat">
              <a:solidFill>
                <a:srgbClr val="FFFFFF"/>
              </a:solidFill>
              <a:prstDash val="solid"/>
              <a:miter/>
            </a:ln>
          </a:insideH>
          <a:insideV>
            <a:ln w="3175" cap="flat">
              <a:solidFill>
                <a:srgbClr val="FFFFFF"/>
              </a:solidFill>
              <a:prstDash val="solid"/>
              <a:miter/>
            </a:ln>
          </a:insideV>
        </a:tcBdr>
        <a:fill>
          <a:solidFill>
            <a:srgbClr val="767C85"/>
          </a:solidFill>
        </a:fill>
      </a:tcStyle>
    </a:firstRow>
  </a:tblStyle>
  <a:tblStyle styleId="{CF821DB8-F4EB-4A41-A1BA-3FCAFE7338EE}" styleName="">
    <a:wholeTbl>
      <a:tcTxStyle b="off" i="off">
        <a:font>
          <a:latin typeface="Helvetica Light"/>
          <a:ea typeface="Helvetica Light"/>
          <a:cs typeface="Helvetica Light"/>
        </a:font>
        <a:srgbClr val="000000"/>
      </a:tcTxStyle>
      <a:tcStyle>
        <a:tcBdr>
          <a:left>
            <a:ln w="3175" cap="flat">
              <a:solidFill>
                <a:srgbClr val="000000"/>
              </a:solidFill>
              <a:prstDash val="solid"/>
              <a:miter/>
            </a:ln>
          </a:left>
          <a:right>
            <a:ln w="3175" cap="flat">
              <a:solidFill>
                <a:srgbClr val="000000"/>
              </a:solidFill>
              <a:prstDash val="solid"/>
              <a:miter/>
            </a:ln>
          </a:right>
          <a:top>
            <a:ln w="3175" cap="flat">
              <a:solidFill>
                <a:srgbClr val="000000"/>
              </a:solidFill>
              <a:prstDash val="solid"/>
              <a:miter/>
            </a:ln>
          </a:top>
          <a:bottom>
            <a:ln w="3175" cap="flat">
              <a:solidFill>
                <a:srgbClr val="000000"/>
              </a:solidFill>
              <a:prstDash val="solid"/>
              <a:miter/>
            </a:ln>
          </a:bottom>
          <a:insideH>
            <a:ln w="3175" cap="flat">
              <a:solidFill>
                <a:srgbClr val="000000"/>
              </a:solidFill>
              <a:prstDash val="solid"/>
              <a:miter/>
            </a:ln>
          </a:insideH>
          <a:insideV>
            <a:ln w="3175" cap="flat">
              <a:solidFill>
                <a:srgbClr val="000000"/>
              </a:solidFill>
              <a:prstDash val="solid"/>
              <a:miter/>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a:ln>
          </a:left>
          <a:right>
            <a:ln w="3175" cap="flat">
              <a:solidFill>
                <a:srgbClr val="000000"/>
              </a:solidFill>
              <a:prstDash val="solid"/>
              <a:miter/>
            </a:ln>
          </a:right>
          <a:top>
            <a:ln w="3175" cap="flat">
              <a:solidFill>
                <a:srgbClr val="000000"/>
              </a:solidFill>
              <a:prstDash val="solid"/>
              <a:miter/>
            </a:ln>
          </a:top>
          <a:bottom>
            <a:ln w="3175" cap="flat">
              <a:solidFill>
                <a:srgbClr val="000000"/>
              </a:solidFill>
              <a:prstDash val="solid"/>
              <a:miter/>
            </a:ln>
          </a:bottom>
          <a:insideH>
            <a:ln w="3175" cap="flat">
              <a:solidFill>
                <a:srgbClr val="000000"/>
              </a:solidFill>
              <a:prstDash val="solid"/>
              <a:miter/>
            </a:ln>
          </a:insideH>
          <a:insideV>
            <a:ln w="3175" cap="flat">
              <a:solidFill>
                <a:srgbClr val="000000"/>
              </a:solidFill>
              <a:prstDash val="solid"/>
              <a:miter/>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a:ln>
          </a:left>
          <a:right>
            <a:ln w="3175" cap="flat">
              <a:solidFill>
                <a:srgbClr val="000000"/>
              </a:solidFill>
              <a:prstDash val="solid"/>
              <a:miter/>
            </a:ln>
          </a:right>
          <a:top>
            <a:ln w="3175" cap="flat">
              <a:solidFill>
                <a:srgbClr val="000000"/>
              </a:solidFill>
              <a:prstDash val="solid"/>
              <a:miter/>
            </a:ln>
          </a:top>
          <a:bottom>
            <a:ln w="3175" cap="flat">
              <a:solidFill>
                <a:srgbClr val="000000"/>
              </a:solidFill>
              <a:prstDash val="solid"/>
              <a:miter/>
            </a:ln>
          </a:bottom>
          <a:insideH>
            <a:ln w="3175" cap="flat">
              <a:solidFill>
                <a:srgbClr val="000000"/>
              </a:solidFill>
              <a:prstDash val="solid"/>
              <a:miter/>
            </a:ln>
          </a:insideH>
          <a:insideV>
            <a:ln w="3175" cap="flat">
              <a:solidFill>
                <a:srgbClr val="000000"/>
              </a:solidFill>
              <a:prstDash val="solid"/>
              <a:miter/>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a:ln>
          </a:left>
          <a:right>
            <a:ln w="3175" cap="flat">
              <a:solidFill>
                <a:srgbClr val="000000"/>
              </a:solidFill>
              <a:prstDash val="solid"/>
              <a:miter/>
            </a:ln>
          </a:right>
          <a:top>
            <a:ln w="3175" cap="flat">
              <a:solidFill>
                <a:srgbClr val="000000"/>
              </a:solidFill>
              <a:prstDash val="solid"/>
              <a:miter/>
            </a:ln>
          </a:top>
          <a:bottom>
            <a:ln w="3175" cap="flat">
              <a:solidFill>
                <a:srgbClr val="000000"/>
              </a:solidFill>
              <a:prstDash val="solid"/>
              <a:miter/>
            </a:ln>
          </a:bottom>
          <a:insideH>
            <a:ln w="3175" cap="flat">
              <a:solidFill>
                <a:srgbClr val="000000"/>
              </a:solidFill>
              <a:prstDash val="solid"/>
              <a:miter/>
            </a:ln>
          </a:insideH>
          <a:insideV>
            <a:ln w="3175" cap="flat">
              <a:solidFill>
                <a:srgbClr val="000000"/>
              </a:solidFill>
              <a:prstDash val="solid"/>
              <a:miter/>
            </a:ln>
          </a:insideV>
        </a:tcBdr>
        <a:fill>
          <a:solidFill>
            <a:srgbClr val="5E7790"/>
          </a:solidFill>
        </a:fill>
      </a:tcStyle>
    </a:firstRow>
  </a:tblStyle>
  <a:tblStyle styleId="{C7B018BB-80A7-4F77-B60F-C8B233D01FF8}" styleName="">
    <a:wholeTbl>
      <a:tcTxStyle b="off" i="off">
        <a:font>
          <a:latin typeface="Helvetica Light"/>
          <a:ea typeface="Helvetica Light"/>
          <a:cs typeface="Helvetica Light"/>
        </a:font>
        <a:srgbClr val="000000"/>
      </a:tcTxStyle>
      <a:tcStyle>
        <a:tcBdr>
          <a:left>
            <a:ln w="3175" cap="flat">
              <a:solidFill>
                <a:srgbClr val="B8B8B8"/>
              </a:solidFill>
              <a:prstDash val="solid"/>
              <a:miter/>
            </a:ln>
          </a:left>
          <a:right>
            <a:ln w="3175" cap="flat">
              <a:solidFill>
                <a:srgbClr val="B8B8B8"/>
              </a:solidFill>
              <a:prstDash val="solid"/>
              <a:miter/>
            </a:ln>
          </a:right>
          <a:top>
            <a:ln w="3175" cap="flat">
              <a:solidFill>
                <a:srgbClr val="B8B8B8"/>
              </a:solidFill>
              <a:prstDash val="solid"/>
              <a:miter/>
            </a:ln>
          </a:top>
          <a:bottom>
            <a:ln w="3175" cap="flat">
              <a:solidFill>
                <a:srgbClr val="B8B8B8"/>
              </a:solidFill>
              <a:prstDash val="solid"/>
              <a:miter/>
            </a:ln>
          </a:bottom>
          <a:insideH>
            <a:ln w="3175" cap="flat">
              <a:solidFill>
                <a:srgbClr val="B8B8B8"/>
              </a:solidFill>
              <a:prstDash val="solid"/>
              <a:miter/>
            </a:ln>
          </a:insideH>
          <a:insideV>
            <a:ln w="3175" cap="flat">
              <a:solidFill>
                <a:srgbClr val="B8B8B8"/>
              </a:solidFill>
              <a:prstDash val="solid"/>
              <a:miter/>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a:ln>
          </a:left>
          <a:right>
            <a:ln w="3175" cap="flat">
              <a:solidFill>
                <a:srgbClr val="606060"/>
              </a:solidFill>
              <a:prstDash val="solid"/>
              <a:miter/>
            </a:ln>
          </a:right>
          <a:top>
            <a:ln w="3175" cap="flat">
              <a:solidFill>
                <a:srgbClr val="606060"/>
              </a:solidFill>
              <a:prstDash val="solid"/>
              <a:miter/>
            </a:ln>
          </a:top>
          <a:bottom>
            <a:ln w="3175" cap="flat">
              <a:solidFill>
                <a:srgbClr val="606060"/>
              </a:solidFill>
              <a:prstDash val="solid"/>
              <a:miter/>
            </a:ln>
          </a:bottom>
          <a:insideH>
            <a:ln w="3175" cap="flat">
              <a:solidFill>
                <a:srgbClr val="606060"/>
              </a:solidFill>
              <a:prstDash val="solid"/>
              <a:miter/>
            </a:ln>
          </a:insideH>
          <a:insideV>
            <a:ln w="3175" cap="flat">
              <a:solidFill>
                <a:srgbClr val="606060"/>
              </a:solidFill>
              <a:prstDash val="solid"/>
              <a:miter/>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a:ln>
          </a:left>
          <a:right>
            <a:ln w="3175" cap="flat">
              <a:solidFill>
                <a:srgbClr val="B8B8B8"/>
              </a:solidFill>
              <a:prstDash val="solid"/>
              <a:miter/>
            </a:ln>
          </a:right>
          <a:top>
            <a:ln w="12700" cap="flat">
              <a:solidFill>
                <a:srgbClr val="606060"/>
              </a:solidFill>
              <a:prstDash val="solid"/>
              <a:miter/>
            </a:ln>
          </a:top>
          <a:bottom>
            <a:ln w="3175" cap="flat">
              <a:solidFill>
                <a:srgbClr val="606060"/>
              </a:solidFill>
              <a:prstDash val="solid"/>
              <a:miter/>
            </a:ln>
          </a:bottom>
          <a:insideH>
            <a:ln w="3175" cap="flat">
              <a:solidFill>
                <a:srgbClr val="B8B8B8"/>
              </a:solidFill>
              <a:prstDash val="solid"/>
              <a:miter/>
            </a:ln>
          </a:insideH>
          <a:insideV>
            <a:ln w="3175" cap="flat">
              <a:solidFill>
                <a:srgbClr val="B8B8B8"/>
              </a:solidFill>
              <a:prstDash val="solid"/>
              <a:miter/>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a:ln>
          </a:left>
          <a:right>
            <a:ln w="3175" cap="flat">
              <a:solidFill>
                <a:srgbClr val="606060"/>
              </a:solidFill>
              <a:prstDash val="solid"/>
              <a:miter/>
            </a:ln>
          </a:right>
          <a:top>
            <a:ln w="3175" cap="flat">
              <a:solidFill>
                <a:srgbClr val="606060"/>
              </a:solidFill>
              <a:prstDash val="solid"/>
              <a:miter/>
            </a:ln>
          </a:top>
          <a:bottom>
            <a:ln w="3175" cap="flat">
              <a:solidFill>
                <a:srgbClr val="606060"/>
              </a:solidFill>
              <a:prstDash val="solid"/>
              <a:miter/>
            </a:ln>
          </a:bottom>
          <a:insideH>
            <a:ln w="3175" cap="flat">
              <a:solidFill>
                <a:srgbClr val="606060"/>
              </a:solidFill>
              <a:prstDash val="solid"/>
              <a:miter/>
            </a:ln>
          </a:insideH>
          <a:insideV>
            <a:ln w="3175" cap="flat">
              <a:solidFill>
                <a:srgbClr val="606060"/>
              </a:solidFill>
              <a:prstDash val="solid"/>
              <a:miter/>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67" autoAdjust="0"/>
  </p:normalViewPr>
  <p:slideViewPr>
    <p:cSldViewPr snapToGrid="0" snapToObjects="1">
      <p:cViewPr>
        <p:scale>
          <a:sx n="30" d="100"/>
          <a:sy n="30" d="100"/>
        </p:scale>
        <p:origin x="-1068" y="-264"/>
      </p:cViewPr>
      <p:guideLst>
        <p:guide orient="horz" pos="4319"/>
        <p:guide pos="7679"/>
      </p:guideLst>
    </p:cSldViewPr>
  </p:slideViewPr>
  <p:outlineViewPr>
    <p:cViewPr>
      <p:scale>
        <a:sx n="33" d="100"/>
        <a:sy n="33" d="100"/>
      </p:scale>
      <p:origin x="0" y="-2664"/>
    </p:cViewPr>
  </p:outlineViewPr>
  <p:notesTextViewPr>
    <p:cViewPr>
      <p:scale>
        <a:sx n="100" d="100"/>
        <a:sy n="100" d="100"/>
      </p:scale>
      <p:origin x="0" y="0"/>
    </p:cViewPr>
  </p:notesTextViewPr>
  <p:sorterViewPr>
    <p:cViewPr>
      <p:scale>
        <a:sx n="100" d="100"/>
        <a:sy n="100" d="100"/>
      </p:scale>
      <p:origin x="0" y="-2714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____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____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____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____1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____9.xlsx"/></Relationships>
</file>

<file path=ppt/charts/chart1.xml><?xml version="1.0" encoding="utf-8"?>
<c:chartSpace xmlns:c="http://schemas.openxmlformats.org/drawingml/2006/chart" xmlns:a="http://schemas.openxmlformats.org/drawingml/2006/main" xmlns:r="http://schemas.openxmlformats.org/officeDocument/2006/relationships">
  <c:lang val="ko-KR"/>
  <c:roundedCorners val="1"/>
  <c:style val="7"/>
  <c:chart>
    <c:autoTitleDeleted val="1"/>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3C63-49F8-BA1A-8992DF470704}"/>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ko-KR"/>
  <c:roundedCorners val="1"/>
  <c:style val="6"/>
  <c:chart>
    <c:autoTitleDeleted val="1"/>
    <c:plotArea>
      <c:layout/>
      <c:doughnutChart>
        <c:varyColors val="1"/>
        <c:firstSliceAng val="0"/>
        <c:holeSize val="65"/>
      </c:doughnutChart>
    </c:plotArea>
    <c:plotVisOnly val="1"/>
    <c:dispBlanksAs val="zero"/>
    <c:showDLblsOverMax val="1"/>
  </c:chart>
  <c:txPr>
    <a:bodyPr/>
    <a:lstStyle/>
    <a:p>
      <a:pPr>
        <a:defRPr sz="1800"/>
      </a:pPr>
      <a:endParaRPr lang="ko-KR"/>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ko-KR"/>
  <c:roundedCorners val="1"/>
  <c:style val="7"/>
  <c:chart>
    <c:autoTitleDeleted val="1"/>
    <c:plotArea>
      <c:layout>
        <c:manualLayout>
          <c:layoutTarget val="inner"/>
          <c:xMode val="edge"/>
          <c:yMode val="edge"/>
          <c:x val="0.18474891925323433"/>
          <c:y val="4.1585295772811524E-2"/>
          <c:w val="0.65910030486603444"/>
          <c:h val="0.95841470422718844"/>
        </c:manualLayout>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8.2000000000000011</c:v>
                </c:pt>
                <c:pt idx="1">
                  <c:v>1.8</c:v>
                </c:pt>
              </c:numCache>
            </c:numRef>
          </c:val>
          <c:extLst xmlns:c16r2="http://schemas.microsoft.com/office/drawing/2015/06/chart">
            <c:ext xmlns:c16="http://schemas.microsoft.com/office/drawing/2014/chart" uri="{C3380CC4-5D6E-409C-BE32-E72D297353CC}">
              <c16:uniqueId val="{00000000-7A9D-41FB-9F46-F22D097B28A1}"/>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ko-KR"/>
  <c:roundedCorners val="1"/>
  <c:style val="18"/>
  <c:chart>
    <c:autoTitleDeleted val="1"/>
    <c:plotArea>
      <c:layout>
        <c:manualLayout>
          <c:layoutTarget val="inner"/>
          <c:xMode val="edge"/>
          <c:yMode val="edge"/>
          <c:x val="5.0000000000000062E-3"/>
          <c:y val="5.0000000000000062E-3"/>
          <c:w val="0.99"/>
          <c:h val="0.98749999999999949"/>
        </c:manualLayout>
      </c:layout>
      <c:pieChart>
        <c:varyColors val="1"/>
        <c:ser>
          <c:idx val="0"/>
          <c:order val="0"/>
          <c:tx>
            <c:strRef>
              <c:f>Sheet1!$A$2</c:f>
              <c:strCache>
                <c:ptCount val="1"/>
                <c:pt idx="0">
                  <c:v>Region 1</c:v>
                </c:pt>
              </c:strCache>
            </c:strRef>
          </c:tx>
          <c:spPr>
            <a:solidFill>
              <a:srgbClr val="03C0FE"/>
            </a:solidFill>
            <a:ln w="12700" cap="flat">
              <a:noFill/>
              <a:miter lim="400000"/>
            </a:ln>
            <a:effectLst/>
          </c:spPr>
          <c:dPt>
            <c:idx val="1"/>
            <c:spPr>
              <a:solidFill>
                <a:srgbClr val="F4F5F7"/>
              </a:solidFill>
              <a:ln w="12700" cap="flat">
                <a:noFill/>
                <a:miter lim="400000"/>
              </a:ln>
              <a:effectLst/>
            </c:spPr>
            <c:extLst xmlns:c16r2="http://schemas.microsoft.com/office/drawing/2015/06/chart">
              <c:ext xmlns:c16="http://schemas.microsoft.com/office/drawing/2014/chart" uri="{C3380CC4-5D6E-409C-BE32-E72D297353CC}">
                <c16:uniqueId val="{00000001-699A-4E54-BF5F-02E09840C43D}"/>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xmlns:c16r2="http://schemas.microsoft.com/office/drawing/2015/06/chart">
            <c:ext xmlns:c16="http://schemas.microsoft.com/office/drawing/2014/chart" uri="{C3380CC4-5D6E-409C-BE32-E72D297353CC}">
              <c16:uniqueId val="{00000002-699A-4E54-BF5F-02E09840C43D}"/>
            </c:ext>
          </c:extLst>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ko-KR"/>
  <c:roundedCorners val="1"/>
  <c:style val="18"/>
  <c:chart>
    <c:autoTitleDeleted val="1"/>
    <c:plotArea>
      <c:layout>
        <c:manualLayout>
          <c:layoutTarget val="inner"/>
          <c:xMode val="edge"/>
          <c:yMode val="edge"/>
          <c:x val="5.0000000000000062E-3"/>
          <c:y val="5.0000000000000062E-3"/>
          <c:w val="0.99"/>
          <c:h val="0.98749999999999949"/>
        </c:manualLayout>
      </c:layout>
      <c:pieChart>
        <c:varyColors val="1"/>
        <c:ser>
          <c:idx val="0"/>
          <c:order val="0"/>
          <c:tx>
            <c:strRef>
              <c:f>Sheet1!$A$2</c:f>
              <c:strCache>
                <c:ptCount val="1"/>
                <c:pt idx="0">
                  <c:v>Region 1</c:v>
                </c:pt>
              </c:strCache>
            </c:strRef>
          </c:tx>
          <c:spPr>
            <a:solidFill>
              <a:srgbClr val="03C0FE"/>
            </a:solidFill>
            <a:ln w="12700" cap="flat">
              <a:noFill/>
              <a:miter lim="400000"/>
            </a:ln>
            <a:effectLst/>
          </c:spPr>
          <c:dPt>
            <c:idx val="1"/>
            <c:spPr>
              <a:solidFill>
                <a:srgbClr val="F4F5F7"/>
              </a:solidFill>
              <a:ln w="12700" cap="flat">
                <a:noFill/>
                <a:miter lim="400000"/>
              </a:ln>
              <a:effectLst/>
            </c:spPr>
            <c:extLst xmlns:c16r2="http://schemas.microsoft.com/office/drawing/2015/06/chart">
              <c:ext xmlns:c16="http://schemas.microsoft.com/office/drawing/2014/chart" uri="{C3380CC4-5D6E-409C-BE32-E72D297353CC}">
                <c16:uniqueId val="{00000001-D0C2-49FA-A0EC-807E966695DE}"/>
              </c:ext>
            </c:extLst>
          </c:dPt>
          <c:cat>
            <c:strRef>
              <c:f>Sheet1!$B$1:$C$1</c:f>
              <c:strCache>
                <c:ptCount val="2"/>
                <c:pt idx="0">
                  <c:v>April</c:v>
                </c:pt>
                <c:pt idx="1">
                  <c:v>May</c:v>
                </c:pt>
              </c:strCache>
            </c:strRef>
          </c:cat>
          <c:val>
            <c:numRef>
              <c:f>Sheet1!$B$2:$C$2</c:f>
              <c:numCache>
                <c:formatCode>General</c:formatCode>
                <c:ptCount val="2"/>
                <c:pt idx="0">
                  <c:v>80</c:v>
                </c:pt>
                <c:pt idx="1">
                  <c:v>20</c:v>
                </c:pt>
              </c:numCache>
            </c:numRef>
          </c:val>
          <c:extLst xmlns:c16r2="http://schemas.microsoft.com/office/drawing/2015/06/chart">
            <c:ext xmlns:c16="http://schemas.microsoft.com/office/drawing/2014/chart" uri="{C3380CC4-5D6E-409C-BE32-E72D297353CC}">
              <c16:uniqueId val="{00000002-D0C2-49FA-A0EC-807E966695DE}"/>
            </c:ext>
          </c:extLst>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ko-KR"/>
  <c:roundedCorners val="1"/>
  <c:style val="7"/>
  <c:chart>
    <c:autoTitleDeleted val="1"/>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5.4</c:v>
                </c:pt>
                <c:pt idx="1">
                  <c:v>3.2</c:v>
                </c:pt>
              </c:numCache>
            </c:numRef>
          </c:val>
          <c:extLst xmlns:c16r2="http://schemas.microsoft.com/office/drawing/2015/06/chart">
            <c:ext xmlns:c16="http://schemas.microsoft.com/office/drawing/2014/chart" uri="{C3380CC4-5D6E-409C-BE32-E72D297353CC}">
              <c16:uniqueId val="{00000000-E23C-45CC-AD58-9BEC8F834264}"/>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ko-KR"/>
  <c:roundedCorners val="1"/>
  <c:style val="7"/>
  <c:chart>
    <c:autoTitleDeleted val="1"/>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0.5</c:v>
                </c:pt>
                <c:pt idx="1">
                  <c:v>0.5</c:v>
                </c:pt>
              </c:numCache>
            </c:numRef>
          </c:val>
          <c:extLst xmlns:c16r2="http://schemas.microsoft.com/office/drawing/2015/06/chart">
            <c:ext xmlns:c16="http://schemas.microsoft.com/office/drawing/2014/chart" uri="{C3380CC4-5D6E-409C-BE32-E72D297353CC}">
              <c16:uniqueId val="{00000000-28AD-427A-B062-BFE7A7A11217}"/>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ko-KR"/>
  <c:roundedCorners val="1"/>
  <c:style val="7"/>
  <c:chart>
    <c:autoTitleDeleted val="1"/>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4.5</c:v>
                </c:pt>
                <c:pt idx="1">
                  <c:v>5.5</c:v>
                </c:pt>
              </c:numCache>
            </c:numRef>
          </c:val>
          <c:extLst xmlns:c16r2="http://schemas.microsoft.com/office/drawing/2015/06/chart">
            <c:ext xmlns:c16="http://schemas.microsoft.com/office/drawing/2014/chart" uri="{C3380CC4-5D6E-409C-BE32-E72D297353CC}">
              <c16:uniqueId val="{00000000-B3CF-4DFE-B847-318C8E33062B}"/>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ko-KR"/>
  <c:roundedCorners val="1"/>
  <c:style val="7"/>
  <c:chart>
    <c:autoTitleDeleted val="1"/>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4.7</c:v>
                </c:pt>
                <c:pt idx="1">
                  <c:v>4.7</c:v>
                </c:pt>
              </c:numCache>
            </c:numRef>
          </c:val>
          <c:extLst xmlns:c16r2="http://schemas.microsoft.com/office/drawing/2015/06/chart">
            <c:ext xmlns:c16="http://schemas.microsoft.com/office/drawing/2014/chart" uri="{C3380CC4-5D6E-409C-BE32-E72D297353CC}">
              <c16:uniqueId val="{00000000-B33F-4211-A9DC-8626CC048764}"/>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ko-KR"/>
  <c:roundedCorners val="1"/>
  <c:style val="7"/>
  <c:chart>
    <c:autoTitleDeleted val="1"/>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3.3</c:v>
                </c:pt>
                <c:pt idx="1">
                  <c:v>6.7</c:v>
                </c:pt>
              </c:numCache>
            </c:numRef>
          </c:val>
          <c:extLst xmlns:c16r2="http://schemas.microsoft.com/office/drawing/2015/06/chart">
            <c:ext xmlns:c16="http://schemas.microsoft.com/office/drawing/2014/chart" uri="{C3380CC4-5D6E-409C-BE32-E72D297353CC}">
              <c16:uniqueId val="{00000000-61DC-4879-966E-8A31F76C3261}"/>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ko-KR"/>
  <c:roundedCorners val="1"/>
  <c:style val="6"/>
  <c:chart>
    <c:autoTitleDeleted val="1"/>
    <c:plotArea>
      <c:layout/>
      <c:doughnutChart>
        <c:varyColors val="1"/>
        <c:ser>
          <c:idx val="0"/>
          <c:order val="0"/>
          <c:tx>
            <c:strRef>
              <c:f>Sheet1!$B$1</c:f>
              <c:strCache>
                <c:ptCount val="1"/>
                <c:pt idx="0">
                  <c:v>Sales</c:v>
                </c:pt>
              </c:strCache>
            </c:strRef>
          </c:tx>
          <c:dPt>
            <c:idx val="0"/>
            <c:spPr>
              <a:solidFill>
                <a:srgbClr val="B63520"/>
              </a:solidFill>
            </c:spPr>
            <c:extLst xmlns:c16r2="http://schemas.microsoft.com/office/drawing/2015/06/chart">
              <c:ext xmlns:c16="http://schemas.microsoft.com/office/drawing/2014/chart" uri="{C3380CC4-5D6E-409C-BE32-E72D297353CC}">
                <c16:uniqueId val="{00000001-DCA7-471F-A208-84796A3ED8A7}"/>
              </c:ext>
            </c:extLst>
          </c:dPt>
          <c:dPt>
            <c:idx val="1"/>
            <c:spPr>
              <a:solidFill>
                <a:schemeClr val="accent4">
                  <a:lumMod val="60000"/>
                  <a:lumOff val="40000"/>
                </a:schemeClr>
              </a:solidFill>
            </c:spPr>
            <c:extLst xmlns:c16r2="http://schemas.microsoft.com/office/drawing/2015/06/chart">
              <c:ext xmlns:c16="http://schemas.microsoft.com/office/drawing/2014/chart" uri="{C3380CC4-5D6E-409C-BE32-E72D297353CC}">
                <c16:uniqueId val="{00000003-DCA7-471F-A208-84796A3ED8A7}"/>
              </c:ext>
            </c:extLst>
          </c:dPt>
          <c:cat>
            <c:strRef>
              <c:f>Sheet1!$A$2:$A$3</c:f>
              <c:strCache>
                <c:ptCount val="2"/>
                <c:pt idx="0">
                  <c:v>1st Qtr</c:v>
                </c:pt>
                <c:pt idx="1">
                  <c:v>2nd Qtr</c:v>
                </c:pt>
              </c:strCache>
            </c:strRef>
          </c:cat>
          <c:val>
            <c:numRef>
              <c:f>Sheet1!$B$2:$B$3</c:f>
              <c:numCache>
                <c:formatCode>General</c:formatCode>
                <c:ptCount val="2"/>
                <c:pt idx="0">
                  <c:v>6.8</c:v>
                </c:pt>
                <c:pt idx="1">
                  <c:v>3.2</c:v>
                </c:pt>
              </c:numCache>
            </c:numRef>
          </c:val>
          <c:extLst xmlns:c16r2="http://schemas.microsoft.com/office/drawing/2015/06/chart">
            <c:ext xmlns:c16="http://schemas.microsoft.com/office/drawing/2014/chart" uri="{C3380CC4-5D6E-409C-BE32-E72D297353CC}">
              <c16:uniqueId val="{00000004-DCA7-471F-A208-84796A3ED8A7}"/>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ko-KR"/>
  <c:roundedCorners val="1"/>
  <c:style val="6"/>
  <c:chart>
    <c:autoTitleDeleted val="1"/>
    <c:plotArea>
      <c:layout/>
      <c:doughnutChart>
        <c:varyColors val="1"/>
        <c:ser>
          <c:idx val="0"/>
          <c:order val="0"/>
          <c:tx>
            <c:strRef>
              <c:f>Sheet1!$B$1</c:f>
              <c:strCache>
                <c:ptCount val="1"/>
                <c:pt idx="0">
                  <c:v>Sales</c:v>
                </c:pt>
              </c:strCache>
            </c:strRef>
          </c:tx>
          <c:dPt>
            <c:idx val="0"/>
            <c:spPr>
              <a:solidFill>
                <a:srgbClr val="B63520"/>
              </a:solidFill>
            </c:spPr>
            <c:extLst xmlns:c16r2="http://schemas.microsoft.com/office/drawing/2015/06/chart">
              <c:ext xmlns:c16="http://schemas.microsoft.com/office/drawing/2014/chart" uri="{C3380CC4-5D6E-409C-BE32-E72D297353CC}">
                <c16:uniqueId val="{00000001-4379-4E73-BDE3-3EB2A9642CEF}"/>
              </c:ext>
            </c:extLst>
          </c:dPt>
          <c:dPt>
            <c:idx val="1"/>
            <c:spPr>
              <a:solidFill>
                <a:schemeClr val="accent4">
                  <a:lumMod val="60000"/>
                  <a:lumOff val="40000"/>
                </a:schemeClr>
              </a:solidFill>
            </c:spPr>
            <c:extLst xmlns:c16r2="http://schemas.microsoft.com/office/drawing/2015/06/chart">
              <c:ext xmlns:c16="http://schemas.microsoft.com/office/drawing/2014/chart" uri="{C3380CC4-5D6E-409C-BE32-E72D297353CC}">
                <c16:uniqueId val="{00000003-4379-4E73-BDE3-3EB2A9642CEF}"/>
              </c:ext>
            </c:extLst>
          </c:dPt>
          <c:cat>
            <c:strRef>
              <c:f>Sheet1!$A$2:$A$3</c:f>
              <c:strCache>
                <c:ptCount val="2"/>
                <c:pt idx="0">
                  <c:v>1st Qtr</c:v>
                </c:pt>
                <c:pt idx="1">
                  <c:v>2nd Qtr</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4-4379-4E73-BDE3-3EB2A9642CEF}"/>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ko-KR"/>
  <c:roundedCorners val="1"/>
  <c:style val="6"/>
  <c:chart>
    <c:autoTitleDeleted val="1"/>
    <c:plotArea>
      <c:layout/>
      <c:doughnutChart>
        <c:varyColors val="1"/>
        <c:ser>
          <c:idx val="0"/>
          <c:order val="0"/>
          <c:tx>
            <c:strRef>
              <c:f>Sheet1!$B$1</c:f>
              <c:strCache>
                <c:ptCount val="1"/>
                <c:pt idx="0">
                  <c:v>Sales</c:v>
                </c:pt>
              </c:strCache>
            </c:strRef>
          </c:tx>
          <c:dPt>
            <c:idx val="0"/>
            <c:spPr>
              <a:solidFill>
                <a:srgbClr val="B63520"/>
              </a:solidFill>
            </c:spPr>
            <c:extLst xmlns:c16r2="http://schemas.microsoft.com/office/drawing/2015/06/chart">
              <c:ext xmlns:c16="http://schemas.microsoft.com/office/drawing/2014/chart" uri="{C3380CC4-5D6E-409C-BE32-E72D297353CC}">
                <c16:uniqueId val="{00000001-4DC0-4BB5-9AD8-6C7A20E69EF1}"/>
              </c:ext>
            </c:extLst>
          </c:dPt>
          <c:dPt>
            <c:idx val="1"/>
            <c:spPr>
              <a:solidFill>
                <a:schemeClr val="accent4">
                  <a:lumMod val="60000"/>
                  <a:lumOff val="40000"/>
                </a:schemeClr>
              </a:solidFill>
            </c:spPr>
            <c:extLst xmlns:c16r2="http://schemas.microsoft.com/office/drawing/2015/06/chart">
              <c:ext xmlns:c16="http://schemas.microsoft.com/office/drawing/2014/chart" uri="{C3380CC4-5D6E-409C-BE32-E72D297353CC}">
                <c16:uniqueId val="{00000003-4DC0-4BB5-9AD8-6C7A20E69EF1}"/>
              </c:ext>
            </c:extLst>
          </c:dPt>
          <c:cat>
            <c:strRef>
              <c:f>Sheet1!$A$2:$A$3</c:f>
              <c:strCache>
                <c:ptCount val="2"/>
                <c:pt idx="0">
                  <c:v>1st Qtr</c:v>
                </c:pt>
                <c:pt idx="1">
                  <c:v>2nd Qtr</c:v>
                </c:pt>
              </c:strCache>
            </c:strRef>
          </c:cat>
          <c:val>
            <c:numRef>
              <c:f>Sheet1!$B$2:$B$3</c:f>
              <c:numCache>
                <c:formatCode>General</c:formatCode>
                <c:ptCount val="2"/>
                <c:pt idx="0">
                  <c:v>8.2000000000000011</c:v>
                </c:pt>
                <c:pt idx="1">
                  <c:v>1.8</c:v>
                </c:pt>
              </c:numCache>
            </c:numRef>
          </c:val>
          <c:extLst xmlns:c16r2="http://schemas.microsoft.com/office/drawing/2015/06/chart">
            <c:ext xmlns:c16="http://schemas.microsoft.com/office/drawing/2014/chart" uri="{C3380CC4-5D6E-409C-BE32-E72D297353CC}">
              <c16:uniqueId val="{00000004-4DC0-4BB5-9AD8-6C7A20E69EF1}"/>
            </c:ext>
          </c:extLst>
        </c:ser>
        <c:firstSliceAng val="0"/>
        <c:holeSize val="65"/>
      </c:doughnutChart>
    </c:plotArea>
    <c:plotVisOnly val="1"/>
    <c:dispBlanksAs val="zero"/>
    <c:showDLblsOverMax val="1"/>
  </c:chart>
  <c:txPr>
    <a:bodyPr/>
    <a:lstStyle/>
    <a:p>
      <a:pPr>
        <a:defRPr sz="1800"/>
      </a:pPr>
      <a:endParaRPr lang="ko-KR"/>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noTextEdit="1"/>
          </p:cNvSpPr>
          <p:nvPr>
            <p:ph type="sldImg"/>
          </p:nvPr>
        </p:nvSpPr>
        <p:spPr>
          <a:xfrm>
            <a:off x="1143000" y="685800"/>
            <a:ext cx="4572000" cy="3429000"/>
          </a:xfrm>
          <a:prstGeom prst="rect">
            <a:avLst/>
          </a:prstGeom>
        </p:spPr>
        <p:txBody>
          <a:bodyPr/>
          <a:lstStyle/>
          <a:p>
            <a:pPr lvl="0">
              <a:defRPr lang="ko-KR" altLang="en-US"/>
            </a:pPr>
            <a:endParaRPr lang="ko-KR"/>
          </a:p>
        </p:txBody>
      </p:sp>
      <p:sp>
        <p:nvSpPr>
          <p:cNvPr id="53" name="Shape 53"/>
          <p:cNvSpPr>
            <a:spLocks noGrp="1"/>
          </p:cNvSpPr>
          <p:nvPr>
            <p:ph type="body" sz="quarter" idx="1"/>
          </p:nvPr>
        </p:nvSpPr>
        <p:spPr>
          <a:xfrm>
            <a:off x="914400" y="4343400"/>
            <a:ext cx="5029200" cy="4114800"/>
          </a:xfrm>
          <a:prstGeom prst="rect">
            <a:avLst/>
          </a:prstGeom>
        </p:spPr>
        <p:txBody>
          <a:bodyPr/>
          <a:lstStyle/>
          <a:p>
            <a:pPr lvl="0">
              <a:defRPr lang="ko-KR" altLang="en-US"/>
            </a:pPr>
            <a:endParaRPr lang="ko-KR"/>
          </a:p>
        </p:txBody>
      </p:sp>
    </p:spTree>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defRPr lang="ko-KR" altLang="en-US"/>
            </a:pPr>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lvl="0">
              <a:defRPr lang="ko-KR" altLang="en-US"/>
            </a:pPr>
            <a:fld id="{B68D2766-C49B-4C1A-9FEE-6F146754B02B}" type="slidenum">
              <a:rPr lang="en-US"/>
              <a:pPr lvl="0">
                <a:defRPr lang="ko-KR" altLang="en-US"/>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defRPr lang="ko-KR" altLang="en-US"/>
            </a:pPr>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lvl="0">
              <a:defRPr lang="ko-KR" altLang="en-US"/>
            </a:pPr>
            <a:fld id="{B68D2766-C49B-4C1A-9FEE-6F146754B02B}" type="slidenum">
              <a:rPr lang="en-US"/>
              <a:pPr lvl="0">
                <a:defRPr lang="ko-KR" altLang="en-US"/>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 name="Shape 16"/>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73800" y="3810000"/>
            <a:ext cx="12056533" cy="6781800"/>
          </a:xfrm>
          <a:prstGeom prst="rect">
            <a:avLst/>
          </a:prstGeom>
        </p:spPr>
        <p:txBody>
          <a:bodyPr/>
          <a:lstStyle>
            <a:lvl1pPr marL="0" indent="0">
              <a:buNone/>
              <a:defRPr/>
            </a:lvl1pPr>
          </a:lstStyle>
          <a:p>
            <a:endParaRPr lang="en-US" dirty="0"/>
          </a:p>
        </p:txBody>
      </p:sp>
      <p:sp>
        <p:nvSpPr>
          <p:cNvPr id="6" name="Slide Number Placeholder 5"/>
          <p:cNvSpPr txBox="1">
            <a:spLocks/>
          </p:cNvSpPr>
          <p:nvPr userDrawn="1"/>
        </p:nvSpPr>
        <p:spPr>
          <a:xfrm>
            <a:off x="23042300" y="12602321"/>
            <a:ext cx="685934" cy="386603"/>
          </a:xfrm>
          <a:prstGeom prst="rect">
            <a:avLst/>
          </a:prstGeom>
        </p:spPr>
        <p:txBody>
          <a:bodyPr/>
          <a:lstStyle>
            <a:defPPr>
              <a:defRPr lang="en-US"/>
            </a:defPPr>
            <a:lvl1pPr marL="0" algn="l" defTabSz="1828526" rtl="0" eaLnBrk="1" latinLnBrk="0" hangingPunct="1">
              <a:defRPr sz="3599" kern="1200">
                <a:solidFill>
                  <a:schemeClr val="tx1"/>
                </a:solidFill>
                <a:latin typeface="+mn-lt"/>
                <a:ea typeface="+mn-ea"/>
                <a:cs typeface="+mn-cs"/>
              </a:defRPr>
            </a:lvl1pPr>
            <a:lvl2pPr marL="914263" algn="l" defTabSz="1828526" rtl="0" eaLnBrk="1" latinLnBrk="0" hangingPunct="1">
              <a:defRPr sz="3599" kern="1200">
                <a:solidFill>
                  <a:schemeClr val="tx1"/>
                </a:solidFill>
                <a:latin typeface="+mn-lt"/>
                <a:ea typeface="+mn-ea"/>
                <a:cs typeface="+mn-cs"/>
              </a:defRPr>
            </a:lvl2pPr>
            <a:lvl3pPr marL="1828526" algn="l" defTabSz="1828526" rtl="0" eaLnBrk="1" latinLnBrk="0" hangingPunct="1">
              <a:defRPr sz="3599" kern="1200">
                <a:solidFill>
                  <a:schemeClr val="tx1"/>
                </a:solidFill>
                <a:latin typeface="+mn-lt"/>
                <a:ea typeface="+mn-ea"/>
                <a:cs typeface="+mn-cs"/>
              </a:defRPr>
            </a:lvl3pPr>
            <a:lvl4pPr marL="2742789" algn="l" defTabSz="1828526" rtl="0" eaLnBrk="1" latinLnBrk="0" hangingPunct="1">
              <a:defRPr sz="3599" kern="1200">
                <a:solidFill>
                  <a:schemeClr val="tx1"/>
                </a:solidFill>
                <a:latin typeface="+mn-lt"/>
                <a:ea typeface="+mn-ea"/>
                <a:cs typeface="+mn-cs"/>
              </a:defRPr>
            </a:lvl4pPr>
            <a:lvl5pPr marL="3657051" algn="l" defTabSz="1828526" rtl="0" eaLnBrk="1" latinLnBrk="0" hangingPunct="1">
              <a:defRPr sz="3599" kern="1200">
                <a:solidFill>
                  <a:schemeClr val="tx1"/>
                </a:solidFill>
                <a:latin typeface="+mn-lt"/>
                <a:ea typeface="+mn-ea"/>
                <a:cs typeface="+mn-cs"/>
              </a:defRPr>
            </a:lvl5pPr>
            <a:lvl6pPr marL="4571314" algn="l" defTabSz="1828526" rtl="0" eaLnBrk="1" latinLnBrk="0" hangingPunct="1">
              <a:defRPr sz="3599" kern="1200">
                <a:solidFill>
                  <a:schemeClr val="tx1"/>
                </a:solidFill>
                <a:latin typeface="+mn-lt"/>
                <a:ea typeface="+mn-ea"/>
                <a:cs typeface="+mn-cs"/>
              </a:defRPr>
            </a:lvl6pPr>
            <a:lvl7pPr marL="5485577" algn="l" defTabSz="1828526" rtl="0" eaLnBrk="1" latinLnBrk="0" hangingPunct="1">
              <a:defRPr sz="3599" kern="1200">
                <a:solidFill>
                  <a:schemeClr val="tx1"/>
                </a:solidFill>
                <a:latin typeface="+mn-lt"/>
                <a:ea typeface="+mn-ea"/>
                <a:cs typeface="+mn-cs"/>
              </a:defRPr>
            </a:lvl7pPr>
            <a:lvl8pPr marL="6399840" algn="l" defTabSz="1828526" rtl="0" eaLnBrk="1" latinLnBrk="0" hangingPunct="1">
              <a:defRPr sz="3599" kern="1200">
                <a:solidFill>
                  <a:schemeClr val="tx1"/>
                </a:solidFill>
                <a:latin typeface="+mn-lt"/>
                <a:ea typeface="+mn-ea"/>
                <a:cs typeface="+mn-cs"/>
              </a:defRPr>
            </a:lvl8pPr>
            <a:lvl9pPr marL="7314103" algn="l" defTabSz="1828526" rtl="0" eaLnBrk="1" latinLnBrk="0" hangingPunct="1">
              <a:defRPr sz="3599"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pPr/>
              <a:t>‹#›</a:t>
            </a:fld>
            <a:endParaRPr lang="en-US" sz="2400" baseline="0" dirty="0">
              <a:solidFill>
                <a:schemeClr val="accent1"/>
              </a:solidFill>
              <a:latin typeface="Poppins Light" charset="0"/>
            </a:endParaRPr>
          </a:p>
        </p:txBody>
      </p:sp>
      <p:sp>
        <p:nvSpPr>
          <p:cNvPr id="7" name="Rectangle 6"/>
          <p:cNvSpPr/>
          <p:nvPr userDrawn="1"/>
        </p:nvSpPr>
        <p:spPr>
          <a:xfrm>
            <a:off x="19847904" y="12591988"/>
            <a:ext cx="3092776" cy="396936"/>
          </a:xfrm>
          <a:prstGeom prst="rect">
            <a:avLst/>
          </a:prstGeom>
          <a:noFill/>
        </p:spPr>
        <p:txBody>
          <a:bodyPr wrap="square">
            <a:spAutoFit/>
          </a:bodyPr>
          <a:lstStyle/>
          <a:p>
            <a:r>
              <a:rPr lang="en-US" sz="2000" dirty="0" err="1">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extLst>
      <p:ext uri="{BB962C8B-B14F-4D97-AF65-F5344CB8AC3E}">
        <p14:creationId xmlns="" xmlns:p14="http://schemas.microsoft.com/office/powerpoint/2010/main" val="125267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Images +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863408" y="3401616"/>
            <a:ext cx="5040560" cy="6781800"/>
          </a:xfrm>
          <a:prstGeom prst="rect">
            <a:avLst/>
          </a:prstGeom>
        </p:spPr>
        <p:txBody>
          <a:bodyPr/>
          <a:lstStyle>
            <a:lvl1pPr marL="0" indent="0">
              <a:buNone/>
              <a:defRPr/>
            </a:lvl1pPr>
          </a:lstStyle>
          <a:p>
            <a:endParaRPr lang="en-US" dirty="0"/>
          </a:p>
        </p:txBody>
      </p:sp>
      <p:sp>
        <p:nvSpPr>
          <p:cNvPr id="7" name="Picture Placeholder 3"/>
          <p:cNvSpPr>
            <a:spLocks noGrp="1"/>
          </p:cNvSpPr>
          <p:nvPr>
            <p:ph type="pic" sz="quarter" idx="11"/>
          </p:nvPr>
        </p:nvSpPr>
        <p:spPr>
          <a:xfrm>
            <a:off x="12452647" y="3425571"/>
            <a:ext cx="5040560" cy="6781800"/>
          </a:xfrm>
          <a:prstGeom prst="rect">
            <a:avLst/>
          </a:prstGeom>
        </p:spPr>
        <p:txBody>
          <a:bodyPr/>
          <a:lstStyle>
            <a:lvl1pPr marL="0" indent="0">
              <a:buNone/>
              <a:defRPr/>
            </a:lvl1pPr>
          </a:lstStyle>
          <a:p>
            <a:endParaRPr lang="en-US" dirty="0"/>
          </a:p>
        </p:txBody>
      </p:sp>
      <p:sp>
        <p:nvSpPr>
          <p:cNvPr id="8" name="Picture Placeholder 3"/>
          <p:cNvSpPr>
            <a:spLocks noGrp="1"/>
          </p:cNvSpPr>
          <p:nvPr>
            <p:ph type="pic" sz="quarter" idx="12"/>
          </p:nvPr>
        </p:nvSpPr>
        <p:spPr>
          <a:xfrm>
            <a:off x="18001740" y="3401616"/>
            <a:ext cx="5040560" cy="6781800"/>
          </a:xfrm>
          <a:prstGeom prst="rect">
            <a:avLst/>
          </a:prstGeom>
        </p:spPr>
        <p:txBody>
          <a:bodyPr/>
          <a:lstStyle>
            <a:lvl1pPr marL="0" indent="0">
              <a:buNone/>
              <a:defRPr/>
            </a:lvl1pPr>
          </a:lstStyle>
          <a:p>
            <a:endParaRPr lang="en-US" dirty="0"/>
          </a:p>
        </p:txBody>
      </p:sp>
      <p:sp>
        <p:nvSpPr>
          <p:cNvPr id="9" name="Picture Placeholder 3"/>
          <p:cNvSpPr>
            <a:spLocks noGrp="1"/>
          </p:cNvSpPr>
          <p:nvPr>
            <p:ph type="pic" sz="quarter" idx="13"/>
          </p:nvPr>
        </p:nvSpPr>
        <p:spPr>
          <a:xfrm>
            <a:off x="1367892" y="3401616"/>
            <a:ext cx="5040560" cy="6781800"/>
          </a:xfrm>
          <a:prstGeom prst="rect">
            <a:avLst/>
          </a:prstGeom>
        </p:spPr>
        <p:txBody>
          <a:bodyPr/>
          <a:lstStyle>
            <a:lvl1pPr marL="0" indent="0">
              <a:buNone/>
              <a:defRPr/>
            </a:lvl1pPr>
          </a:lstStyle>
          <a:p>
            <a:endParaRPr lang="en-US" dirty="0"/>
          </a:p>
        </p:txBody>
      </p:sp>
      <p:sp>
        <p:nvSpPr>
          <p:cNvPr id="10" name="Slide Number Placeholder 5"/>
          <p:cNvSpPr txBox="1">
            <a:spLocks/>
          </p:cNvSpPr>
          <p:nvPr userDrawn="1"/>
        </p:nvSpPr>
        <p:spPr>
          <a:xfrm>
            <a:off x="23042300" y="12602321"/>
            <a:ext cx="685934" cy="386603"/>
          </a:xfrm>
          <a:prstGeom prst="rect">
            <a:avLst/>
          </a:prstGeom>
        </p:spPr>
        <p:txBody>
          <a:bodyPr/>
          <a:lstStyle>
            <a:defPPr>
              <a:defRPr lang="en-US"/>
            </a:defPPr>
            <a:lvl1pPr marL="0" algn="l" defTabSz="1828526" rtl="0" eaLnBrk="1" latinLnBrk="0" hangingPunct="1">
              <a:defRPr sz="3599" kern="1200">
                <a:solidFill>
                  <a:schemeClr val="tx1"/>
                </a:solidFill>
                <a:latin typeface="+mn-lt"/>
                <a:ea typeface="+mn-ea"/>
                <a:cs typeface="+mn-cs"/>
              </a:defRPr>
            </a:lvl1pPr>
            <a:lvl2pPr marL="914263" algn="l" defTabSz="1828526" rtl="0" eaLnBrk="1" latinLnBrk="0" hangingPunct="1">
              <a:defRPr sz="3599" kern="1200">
                <a:solidFill>
                  <a:schemeClr val="tx1"/>
                </a:solidFill>
                <a:latin typeface="+mn-lt"/>
                <a:ea typeface="+mn-ea"/>
                <a:cs typeface="+mn-cs"/>
              </a:defRPr>
            </a:lvl2pPr>
            <a:lvl3pPr marL="1828526" algn="l" defTabSz="1828526" rtl="0" eaLnBrk="1" latinLnBrk="0" hangingPunct="1">
              <a:defRPr sz="3599" kern="1200">
                <a:solidFill>
                  <a:schemeClr val="tx1"/>
                </a:solidFill>
                <a:latin typeface="+mn-lt"/>
                <a:ea typeface="+mn-ea"/>
                <a:cs typeface="+mn-cs"/>
              </a:defRPr>
            </a:lvl3pPr>
            <a:lvl4pPr marL="2742789" algn="l" defTabSz="1828526" rtl="0" eaLnBrk="1" latinLnBrk="0" hangingPunct="1">
              <a:defRPr sz="3599" kern="1200">
                <a:solidFill>
                  <a:schemeClr val="tx1"/>
                </a:solidFill>
                <a:latin typeface="+mn-lt"/>
                <a:ea typeface="+mn-ea"/>
                <a:cs typeface="+mn-cs"/>
              </a:defRPr>
            </a:lvl4pPr>
            <a:lvl5pPr marL="3657051" algn="l" defTabSz="1828526" rtl="0" eaLnBrk="1" latinLnBrk="0" hangingPunct="1">
              <a:defRPr sz="3599" kern="1200">
                <a:solidFill>
                  <a:schemeClr val="tx1"/>
                </a:solidFill>
                <a:latin typeface="+mn-lt"/>
                <a:ea typeface="+mn-ea"/>
                <a:cs typeface="+mn-cs"/>
              </a:defRPr>
            </a:lvl5pPr>
            <a:lvl6pPr marL="4571314" algn="l" defTabSz="1828526" rtl="0" eaLnBrk="1" latinLnBrk="0" hangingPunct="1">
              <a:defRPr sz="3599" kern="1200">
                <a:solidFill>
                  <a:schemeClr val="tx1"/>
                </a:solidFill>
                <a:latin typeface="+mn-lt"/>
                <a:ea typeface="+mn-ea"/>
                <a:cs typeface="+mn-cs"/>
              </a:defRPr>
            </a:lvl6pPr>
            <a:lvl7pPr marL="5485577" algn="l" defTabSz="1828526" rtl="0" eaLnBrk="1" latinLnBrk="0" hangingPunct="1">
              <a:defRPr sz="3599" kern="1200">
                <a:solidFill>
                  <a:schemeClr val="tx1"/>
                </a:solidFill>
                <a:latin typeface="+mn-lt"/>
                <a:ea typeface="+mn-ea"/>
                <a:cs typeface="+mn-cs"/>
              </a:defRPr>
            </a:lvl7pPr>
            <a:lvl8pPr marL="6399840" algn="l" defTabSz="1828526" rtl="0" eaLnBrk="1" latinLnBrk="0" hangingPunct="1">
              <a:defRPr sz="3599" kern="1200">
                <a:solidFill>
                  <a:schemeClr val="tx1"/>
                </a:solidFill>
                <a:latin typeface="+mn-lt"/>
                <a:ea typeface="+mn-ea"/>
                <a:cs typeface="+mn-cs"/>
              </a:defRPr>
            </a:lvl8pPr>
            <a:lvl9pPr marL="7314103" algn="l" defTabSz="1828526" rtl="0" eaLnBrk="1" latinLnBrk="0" hangingPunct="1">
              <a:defRPr sz="3599"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pPr/>
              <a:t>‹#›</a:t>
            </a:fld>
            <a:endParaRPr lang="en-US" sz="2400" baseline="0" dirty="0">
              <a:solidFill>
                <a:schemeClr val="accent1"/>
              </a:solidFill>
              <a:latin typeface="Poppins Light" charset="0"/>
            </a:endParaRPr>
          </a:p>
        </p:txBody>
      </p:sp>
      <p:sp>
        <p:nvSpPr>
          <p:cNvPr id="11" name="Rectangle 10"/>
          <p:cNvSpPr/>
          <p:nvPr userDrawn="1"/>
        </p:nvSpPr>
        <p:spPr>
          <a:xfrm>
            <a:off x="19847904" y="12591988"/>
            <a:ext cx="3092776" cy="396936"/>
          </a:xfrm>
          <a:prstGeom prst="rect">
            <a:avLst/>
          </a:prstGeom>
          <a:noFill/>
        </p:spPr>
        <p:txBody>
          <a:bodyPr wrap="square">
            <a:spAutoFit/>
          </a:bodyPr>
          <a:lstStyle/>
          <a:p>
            <a:r>
              <a:rPr lang="en-US" sz="2000" dirty="0" err="1">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extLst>
      <p:ext uri="{BB962C8B-B14F-4D97-AF65-F5344CB8AC3E}">
        <p14:creationId xmlns="" xmlns:p14="http://schemas.microsoft.com/office/powerpoint/2010/main" val="466056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ock phot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BDDF1154-7D6A-CB4F-95B2-F284D155275B}" type="slidenum">
              <a:rPr lang="en-US" altLang="en-US"/>
              <a:pPr/>
              <a:t>‹#›</a:t>
            </a:fld>
            <a:endParaRPr lang="en-US" altLang="en-US"/>
          </a:p>
        </p:txBody>
      </p:sp>
      <p:sp>
        <p:nvSpPr>
          <p:cNvPr id="7" name="Picture Placeholder 6"/>
          <p:cNvSpPr>
            <a:spLocks noGrp="1"/>
          </p:cNvSpPr>
          <p:nvPr>
            <p:ph type="pic" sz="quarter" idx="11"/>
          </p:nvPr>
        </p:nvSpPr>
        <p:spPr>
          <a:xfrm>
            <a:off x="2309813" y="4515255"/>
            <a:ext cx="4879290" cy="3207390"/>
          </a:xfrm>
          <a:prstGeom prst="roundRect">
            <a:avLst>
              <a:gd name="adj" fmla="val 3441"/>
            </a:avLst>
          </a:prstGeom>
        </p:spPr>
        <p:txBody>
          <a:bodyPr/>
          <a:lstStyle/>
          <a:p>
            <a:endParaRPr lang="en-US"/>
          </a:p>
        </p:txBody>
      </p:sp>
      <p:sp>
        <p:nvSpPr>
          <p:cNvPr id="21" name="Picture Placeholder 6"/>
          <p:cNvSpPr>
            <a:spLocks noGrp="1"/>
          </p:cNvSpPr>
          <p:nvPr>
            <p:ph type="pic" sz="quarter" idx="12"/>
          </p:nvPr>
        </p:nvSpPr>
        <p:spPr>
          <a:xfrm>
            <a:off x="7326619" y="4515255"/>
            <a:ext cx="4879290" cy="3207390"/>
          </a:xfrm>
          <a:prstGeom prst="roundRect">
            <a:avLst>
              <a:gd name="adj" fmla="val 3441"/>
            </a:avLst>
          </a:prstGeom>
        </p:spPr>
        <p:txBody>
          <a:bodyPr/>
          <a:lstStyle/>
          <a:p>
            <a:endParaRPr lang="en-US"/>
          </a:p>
        </p:txBody>
      </p:sp>
      <p:sp>
        <p:nvSpPr>
          <p:cNvPr id="22" name="Picture Placeholder 6"/>
          <p:cNvSpPr>
            <a:spLocks noGrp="1"/>
          </p:cNvSpPr>
          <p:nvPr>
            <p:ph type="pic" sz="quarter" idx="13"/>
          </p:nvPr>
        </p:nvSpPr>
        <p:spPr>
          <a:xfrm>
            <a:off x="12343425" y="4515255"/>
            <a:ext cx="4879290" cy="3207390"/>
          </a:xfrm>
          <a:prstGeom prst="roundRect">
            <a:avLst>
              <a:gd name="adj" fmla="val 3441"/>
            </a:avLst>
          </a:prstGeom>
        </p:spPr>
        <p:txBody>
          <a:bodyPr/>
          <a:lstStyle/>
          <a:p>
            <a:endParaRPr lang="en-US"/>
          </a:p>
        </p:txBody>
      </p:sp>
      <p:sp>
        <p:nvSpPr>
          <p:cNvPr id="23" name="Picture Placeholder 6"/>
          <p:cNvSpPr>
            <a:spLocks noGrp="1"/>
          </p:cNvSpPr>
          <p:nvPr>
            <p:ph type="pic" sz="quarter" idx="14"/>
          </p:nvPr>
        </p:nvSpPr>
        <p:spPr>
          <a:xfrm>
            <a:off x="17360231" y="4515255"/>
            <a:ext cx="4879290" cy="3207390"/>
          </a:xfrm>
          <a:prstGeom prst="roundRect">
            <a:avLst>
              <a:gd name="adj" fmla="val 3441"/>
            </a:avLst>
          </a:prstGeom>
        </p:spPr>
        <p:txBody>
          <a:bodyPr/>
          <a:lstStyle/>
          <a:p>
            <a:endParaRPr lang="en-US"/>
          </a:p>
        </p:txBody>
      </p:sp>
      <p:sp>
        <p:nvSpPr>
          <p:cNvPr id="24" name="Picture Placeholder 6"/>
          <p:cNvSpPr>
            <a:spLocks noGrp="1"/>
          </p:cNvSpPr>
          <p:nvPr>
            <p:ph type="pic" sz="quarter" idx="15"/>
          </p:nvPr>
        </p:nvSpPr>
        <p:spPr>
          <a:xfrm>
            <a:off x="2309813" y="7828072"/>
            <a:ext cx="4879290" cy="3207390"/>
          </a:xfrm>
          <a:prstGeom prst="roundRect">
            <a:avLst>
              <a:gd name="adj" fmla="val 3441"/>
            </a:avLst>
          </a:prstGeom>
        </p:spPr>
        <p:txBody>
          <a:bodyPr/>
          <a:lstStyle/>
          <a:p>
            <a:endParaRPr lang="en-US"/>
          </a:p>
        </p:txBody>
      </p:sp>
      <p:sp>
        <p:nvSpPr>
          <p:cNvPr id="25" name="Picture Placeholder 6"/>
          <p:cNvSpPr>
            <a:spLocks noGrp="1"/>
          </p:cNvSpPr>
          <p:nvPr>
            <p:ph type="pic" sz="quarter" idx="16"/>
          </p:nvPr>
        </p:nvSpPr>
        <p:spPr>
          <a:xfrm>
            <a:off x="7326619" y="7828072"/>
            <a:ext cx="4879290" cy="3207390"/>
          </a:xfrm>
          <a:prstGeom prst="roundRect">
            <a:avLst>
              <a:gd name="adj" fmla="val 3441"/>
            </a:avLst>
          </a:prstGeom>
        </p:spPr>
        <p:txBody>
          <a:bodyPr/>
          <a:lstStyle/>
          <a:p>
            <a:endParaRPr lang="en-US"/>
          </a:p>
        </p:txBody>
      </p:sp>
      <p:sp>
        <p:nvSpPr>
          <p:cNvPr id="26" name="Picture Placeholder 6"/>
          <p:cNvSpPr>
            <a:spLocks noGrp="1"/>
          </p:cNvSpPr>
          <p:nvPr>
            <p:ph type="pic" sz="quarter" idx="17"/>
          </p:nvPr>
        </p:nvSpPr>
        <p:spPr>
          <a:xfrm>
            <a:off x="12343425" y="7828072"/>
            <a:ext cx="4879290" cy="3207390"/>
          </a:xfrm>
          <a:prstGeom prst="roundRect">
            <a:avLst>
              <a:gd name="adj" fmla="val 3441"/>
            </a:avLst>
          </a:prstGeom>
        </p:spPr>
        <p:txBody>
          <a:bodyPr/>
          <a:lstStyle/>
          <a:p>
            <a:endParaRPr lang="en-US"/>
          </a:p>
        </p:txBody>
      </p:sp>
      <p:sp>
        <p:nvSpPr>
          <p:cNvPr id="27" name="Picture Placeholder 6"/>
          <p:cNvSpPr>
            <a:spLocks noGrp="1"/>
          </p:cNvSpPr>
          <p:nvPr>
            <p:ph type="pic" sz="quarter" idx="18"/>
          </p:nvPr>
        </p:nvSpPr>
        <p:spPr>
          <a:xfrm>
            <a:off x="17360231" y="7828072"/>
            <a:ext cx="4879290" cy="3207390"/>
          </a:xfrm>
          <a:prstGeom prst="roundRect">
            <a:avLst>
              <a:gd name="adj" fmla="val 3441"/>
            </a:avLst>
          </a:prstGeom>
        </p:spPr>
        <p:txBody>
          <a:bodyPr/>
          <a:lstStyle/>
          <a:p>
            <a:endParaRPr lang="en-US"/>
          </a:p>
        </p:txBody>
      </p:sp>
    </p:spTree>
    <p:extLst>
      <p:ext uri="{BB962C8B-B14F-4D97-AF65-F5344CB8AC3E}">
        <p14:creationId xmlns="" xmlns:p14="http://schemas.microsoft.com/office/powerpoint/2010/main" val="211211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23042300" y="12602321"/>
            <a:ext cx="685934" cy="386603"/>
          </a:xfrm>
          <a:prstGeom prst="rect">
            <a:avLst/>
          </a:prstGeom>
        </p:spPr>
        <p:txBody>
          <a:bodyPr/>
          <a:lstStyle>
            <a:defPPr>
              <a:defRPr lang="en-US"/>
            </a:defPPr>
            <a:lvl1pPr marL="0" algn="l" defTabSz="1828526" rtl="0" eaLnBrk="1" latinLnBrk="0" hangingPunct="1">
              <a:defRPr sz="3599" kern="1200">
                <a:solidFill>
                  <a:schemeClr val="tx1"/>
                </a:solidFill>
                <a:latin typeface="+mn-lt"/>
                <a:ea typeface="+mn-ea"/>
                <a:cs typeface="+mn-cs"/>
              </a:defRPr>
            </a:lvl1pPr>
            <a:lvl2pPr marL="914263" algn="l" defTabSz="1828526" rtl="0" eaLnBrk="1" latinLnBrk="0" hangingPunct="1">
              <a:defRPr sz="3599" kern="1200">
                <a:solidFill>
                  <a:schemeClr val="tx1"/>
                </a:solidFill>
                <a:latin typeface="+mn-lt"/>
                <a:ea typeface="+mn-ea"/>
                <a:cs typeface="+mn-cs"/>
              </a:defRPr>
            </a:lvl2pPr>
            <a:lvl3pPr marL="1828526" algn="l" defTabSz="1828526" rtl="0" eaLnBrk="1" latinLnBrk="0" hangingPunct="1">
              <a:defRPr sz="3599" kern="1200">
                <a:solidFill>
                  <a:schemeClr val="tx1"/>
                </a:solidFill>
                <a:latin typeface="+mn-lt"/>
                <a:ea typeface="+mn-ea"/>
                <a:cs typeface="+mn-cs"/>
              </a:defRPr>
            </a:lvl3pPr>
            <a:lvl4pPr marL="2742789" algn="l" defTabSz="1828526" rtl="0" eaLnBrk="1" latinLnBrk="0" hangingPunct="1">
              <a:defRPr sz="3599" kern="1200">
                <a:solidFill>
                  <a:schemeClr val="tx1"/>
                </a:solidFill>
                <a:latin typeface="+mn-lt"/>
                <a:ea typeface="+mn-ea"/>
                <a:cs typeface="+mn-cs"/>
              </a:defRPr>
            </a:lvl4pPr>
            <a:lvl5pPr marL="3657051" algn="l" defTabSz="1828526" rtl="0" eaLnBrk="1" latinLnBrk="0" hangingPunct="1">
              <a:defRPr sz="3599" kern="1200">
                <a:solidFill>
                  <a:schemeClr val="tx1"/>
                </a:solidFill>
                <a:latin typeface="+mn-lt"/>
                <a:ea typeface="+mn-ea"/>
                <a:cs typeface="+mn-cs"/>
              </a:defRPr>
            </a:lvl5pPr>
            <a:lvl6pPr marL="4571314" algn="l" defTabSz="1828526" rtl="0" eaLnBrk="1" latinLnBrk="0" hangingPunct="1">
              <a:defRPr sz="3599" kern="1200">
                <a:solidFill>
                  <a:schemeClr val="tx1"/>
                </a:solidFill>
                <a:latin typeface="+mn-lt"/>
                <a:ea typeface="+mn-ea"/>
                <a:cs typeface="+mn-cs"/>
              </a:defRPr>
            </a:lvl6pPr>
            <a:lvl7pPr marL="5485577" algn="l" defTabSz="1828526" rtl="0" eaLnBrk="1" latinLnBrk="0" hangingPunct="1">
              <a:defRPr sz="3599" kern="1200">
                <a:solidFill>
                  <a:schemeClr val="tx1"/>
                </a:solidFill>
                <a:latin typeface="+mn-lt"/>
                <a:ea typeface="+mn-ea"/>
                <a:cs typeface="+mn-cs"/>
              </a:defRPr>
            </a:lvl7pPr>
            <a:lvl8pPr marL="6399840" algn="l" defTabSz="1828526" rtl="0" eaLnBrk="1" latinLnBrk="0" hangingPunct="1">
              <a:defRPr sz="3599" kern="1200">
                <a:solidFill>
                  <a:schemeClr val="tx1"/>
                </a:solidFill>
                <a:latin typeface="+mn-lt"/>
                <a:ea typeface="+mn-ea"/>
                <a:cs typeface="+mn-cs"/>
              </a:defRPr>
            </a:lvl8pPr>
            <a:lvl9pPr marL="7314103" algn="l" defTabSz="1828526" rtl="0" eaLnBrk="1" latinLnBrk="0" hangingPunct="1">
              <a:defRPr sz="3599" kern="1200">
                <a:solidFill>
                  <a:schemeClr val="tx1"/>
                </a:solidFill>
                <a:latin typeface="+mn-lt"/>
                <a:ea typeface="+mn-ea"/>
                <a:cs typeface="+mn-cs"/>
              </a:defRPr>
            </a:lvl9pPr>
          </a:lstStyle>
          <a:p>
            <a:fld id="{DF913B61-BB4D-AD42-BE2D-7D251B7C8B2F}" type="slidenum">
              <a:rPr lang="en-US" sz="2400" baseline="0" smtClean="0">
                <a:solidFill>
                  <a:schemeClr val="accent1"/>
                </a:solidFill>
                <a:latin typeface="Poppins Light" charset="0"/>
              </a:rPr>
              <a:pPr/>
              <a:t>‹#›</a:t>
            </a:fld>
            <a:endParaRPr lang="en-US" sz="2400" baseline="0" dirty="0">
              <a:solidFill>
                <a:schemeClr val="accent1"/>
              </a:solidFill>
              <a:latin typeface="Poppins Light" charset="0"/>
            </a:endParaRPr>
          </a:p>
        </p:txBody>
      </p:sp>
      <p:sp>
        <p:nvSpPr>
          <p:cNvPr id="5" name="Rectangle 4"/>
          <p:cNvSpPr/>
          <p:nvPr userDrawn="1"/>
        </p:nvSpPr>
        <p:spPr>
          <a:xfrm>
            <a:off x="19847904" y="12591988"/>
            <a:ext cx="3092776" cy="396936"/>
          </a:xfrm>
          <a:prstGeom prst="rect">
            <a:avLst/>
          </a:prstGeom>
          <a:noFill/>
        </p:spPr>
        <p:txBody>
          <a:bodyPr wrap="square">
            <a:spAutoFit/>
          </a:bodyPr>
          <a:lstStyle/>
          <a:p>
            <a:r>
              <a:rPr lang="en-US" sz="2000" dirty="0" err="1">
                <a:solidFill>
                  <a:schemeClr val="accent2"/>
                </a:solidFill>
                <a:latin typeface="Poppins Light" charset="0"/>
                <a:ea typeface="Poppins Light" charset="0"/>
                <a:cs typeface="Poppins Light" charset="0"/>
              </a:rPr>
              <a:t>www.yourwebsite.com</a:t>
            </a:r>
            <a:endParaRPr lang="en-US" sz="2000" dirty="0">
              <a:solidFill>
                <a:schemeClr val="accent2"/>
              </a:solidFill>
              <a:latin typeface="Poppins Light" charset="0"/>
              <a:ea typeface="Poppins Light" charset="0"/>
              <a:cs typeface="Poppins Light" charset="0"/>
            </a:endParaRPr>
          </a:p>
        </p:txBody>
      </p:sp>
    </p:spTree>
    <p:extLst>
      <p:ext uri="{BB962C8B-B14F-4D97-AF65-F5344CB8AC3E}">
        <p14:creationId xmlns="" xmlns:p14="http://schemas.microsoft.com/office/powerpoint/2010/main" val="21248959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dark bg">
    <p:bg>
      <p:bgPr>
        <a:solidFill>
          <a:srgbClr val="393941"/>
        </a:solidFill>
        <a:effectLst/>
      </p:bgPr>
    </p:bg>
    <p:spTree>
      <p:nvGrpSpPr>
        <p:cNvPr id="1" name=""/>
        <p:cNvGrpSpPr/>
        <p:nvPr/>
      </p:nvGrpSpPr>
      <p:grpSpPr>
        <a:xfrm>
          <a:off x="0" y="0"/>
          <a:ext cx="0" cy="0"/>
          <a:chOff x="0" y="0"/>
          <a:chExt cx="0" cy="0"/>
        </a:xfrm>
      </p:grpSpPr>
      <p:sp>
        <p:nvSpPr>
          <p:cNvPr id="23" name="Shape 23"/>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3" name="Picture Placeholder 2"/>
          <p:cNvSpPr>
            <a:spLocks noGrp="1"/>
          </p:cNvSpPr>
          <p:nvPr>
            <p:ph type="pic" sz="quarter" idx="10"/>
          </p:nvPr>
        </p:nvSpPr>
        <p:spPr>
          <a:xfrm>
            <a:off x="3616325" y="3515043"/>
            <a:ext cx="2906713" cy="2906712"/>
          </a:xfrm>
        </p:spPr>
        <p:txBody>
          <a:bodyPr/>
          <a:lstStyle/>
          <a:p>
            <a:endParaRPr lang="en-US"/>
          </a:p>
        </p:txBody>
      </p:sp>
      <p:sp>
        <p:nvSpPr>
          <p:cNvPr id="7" name="Picture Placeholder 2"/>
          <p:cNvSpPr>
            <a:spLocks noGrp="1"/>
          </p:cNvSpPr>
          <p:nvPr>
            <p:ph type="pic" sz="quarter" idx="11"/>
          </p:nvPr>
        </p:nvSpPr>
        <p:spPr>
          <a:xfrm>
            <a:off x="7162165" y="3515043"/>
            <a:ext cx="2906713" cy="2906712"/>
          </a:xfrm>
        </p:spPr>
        <p:txBody>
          <a:bodyPr/>
          <a:lstStyle/>
          <a:p>
            <a:endParaRPr lang="en-US"/>
          </a:p>
        </p:txBody>
      </p:sp>
      <p:sp>
        <p:nvSpPr>
          <p:cNvPr id="8" name="Picture Placeholder 2"/>
          <p:cNvSpPr>
            <a:spLocks noGrp="1"/>
          </p:cNvSpPr>
          <p:nvPr>
            <p:ph type="pic" sz="quarter" idx="12"/>
          </p:nvPr>
        </p:nvSpPr>
        <p:spPr>
          <a:xfrm>
            <a:off x="10708005" y="3515043"/>
            <a:ext cx="2906713" cy="2906712"/>
          </a:xfrm>
        </p:spPr>
        <p:txBody>
          <a:bodyPr/>
          <a:lstStyle/>
          <a:p>
            <a:endParaRPr lang="en-US"/>
          </a:p>
        </p:txBody>
      </p:sp>
      <p:sp>
        <p:nvSpPr>
          <p:cNvPr id="9" name="Picture Placeholder 2"/>
          <p:cNvSpPr>
            <a:spLocks noGrp="1"/>
          </p:cNvSpPr>
          <p:nvPr>
            <p:ph type="pic" sz="quarter" idx="13"/>
          </p:nvPr>
        </p:nvSpPr>
        <p:spPr>
          <a:xfrm>
            <a:off x="14253845" y="3515043"/>
            <a:ext cx="2906713" cy="2906712"/>
          </a:xfrm>
        </p:spPr>
        <p:txBody>
          <a:bodyPr/>
          <a:lstStyle/>
          <a:p>
            <a:endParaRPr lang="en-US"/>
          </a:p>
        </p:txBody>
      </p:sp>
      <p:sp>
        <p:nvSpPr>
          <p:cNvPr id="10" name="Picture Placeholder 2"/>
          <p:cNvSpPr>
            <a:spLocks noGrp="1"/>
          </p:cNvSpPr>
          <p:nvPr>
            <p:ph type="pic" sz="quarter" idx="14"/>
          </p:nvPr>
        </p:nvSpPr>
        <p:spPr>
          <a:xfrm>
            <a:off x="17799685" y="3515043"/>
            <a:ext cx="2906713" cy="2906712"/>
          </a:xfrm>
        </p:spPr>
        <p:txBody>
          <a:bodyPr/>
          <a:lstStyle/>
          <a:p>
            <a:endParaRPr lang="en-US"/>
          </a:p>
        </p:txBody>
      </p:sp>
      <p:sp>
        <p:nvSpPr>
          <p:cNvPr id="11" name="Picture Placeholder 2"/>
          <p:cNvSpPr>
            <a:spLocks noGrp="1"/>
          </p:cNvSpPr>
          <p:nvPr>
            <p:ph type="pic" sz="quarter" idx="15"/>
          </p:nvPr>
        </p:nvSpPr>
        <p:spPr>
          <a:xfrm>
            <a:off x="3616325" y="7060883"/>
            <a:ext cx="2906713" cy="2906712"/>
          </a:xfrm>
        </p:spPr>
        <p:txBody>
          <a:bodyPr/>
          <a:lstStyle/>
          <a:p>
            <a:endParaRPr lang="en-US"/>
          </a:p>
        </p:txBody>
      </p:sp>
      <p:sp>
        <p:nvSpPr>
          <p:cNvPr id="12" name="Picture Placeholder 2"/>
          <p:cNvSpPr>
            <a:spLocks noGrp="1"/>
          </p:cNvSpPr>
          <p:nvPr>
            <p:ph type="pic" sz="quarter" idx="16"/>
          </p:nvPr>
        </p:nvSpPr>
        <p:spPr>
          <a:xfrm>
            <a:off x="7162165" y="7060883"/>
            <a:ext cx="2906713" cy="2906712"/>
          </a:xfrm>
        </p:spPr>
        <p:txBody>
          <a:bodyPr/>
          <a:lstStyle/>
          <a:p>
            <a:endParaRPr lang="en-US"/>
          </a:p>
        </p:txBody>
      </p:sp>
      <p:sp>
        <p:nvSpPr>
          <p:cNvPr id="13" name="Picture Placeholder 2"/>
          <p:cNvSpPr>
            <a:spLocks noGrp="1"/>
          </p:cNvSpPr>
          <p:nvPr>
            <p:ph type="pic" sz="quarter" idx="17"/>
          </p:nvPr>
        </p:nvSpPr>
        <p:spPr>
          <a:xfrm>
            <a:off x="10708005" y="7060883"/>
            <a:ext cx="2906713" cy="2906712"/>
          </a:xfrm>
        </p:spPr>
        <p:txBody>
          <a:bodyPr/>
          <a:lstStyle/>
          <a:p>
            <a:endParaRPr lang="en-US"/>
          </a:p>
        </p:txBody>
      </p:sp>
      <p:sp>
        <p:nvSpPr>
          <p:cNvPr id="14" name="Picture Placeholder 2"/>
          <p:cNvSpPr>
            <a:spLocks noGrp="1"/>
          </p:cNvSpPr>
          <p:nvPr>
            <p:ph type="pic" sz="quarter" idx="18"/>
          </p:nvPr>
        </p:nvSpPr>
        <p:spPr>
          <a:xfrm>
            <a:off x="14253845" y="7060883"/>
            <a:ext cx="2906713" cy="2906712"/>
          </a:xfrm>
        </p:spPr>
        <p:txBody>
          <a:bodyPr/>
          <a:lstStyle/>
          <a:p>
            <a:endParaRPr lang="en-US"/>
          </a:p>
        </p:txBody>
      </p:sp>
      <p:sp>
        <p:nvSpPr>
          <p:cNvPr id="15" name="Picture Placeholder 2"/>
          <p:cNvSpPr>
            <a:spLocks noGrp="1"/>
          </p:cNvSpPr>
          <p:nvPr>
            <p:ph type="pic" sz="quarter" idx="19"/>
          </p:nvPr>
        </p:nvSpPr>
        <p:spPr>
          <a:xfrm>
            <a:off x="17799685" y="7060883"/>
            <a:ext cx="2906713" cy="2906712"/>
          </a:xfrm>
        </p:spPr>
        <p:txBody>
          <a:bodyPr/>
          <a:lstStyle/>
          <a:p>
            <a:endParaRPr lang="en-US"/>
          </a:p>
        </p:txBody>
      </p:sp>
    </p:spTree>
    <p:extLst>
      <p:ext uri="{BB962C8B-B14F-4D97-AF65-F5344CB8AC3E}">
        <p14:creationId xmlns="" xmlns:p14="http://schemas.microsoft.com/office/powerpoint/2010/main" val="81385590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Subtitle copy 1">
    <p:bg>
      <p:bgPr>
        <a:solidFill>
          <a:srgbClr val="393941"/>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lvl1pPr>
              <a:defRPr>
                <a:solidFill>
                  <a:srgbClr val="F4F5F7"/>
                </a:solidFill>
              </a:defRPr>
            </a:lvl1pPr>
          </a:lstStyle>
          <a:p>
            <a:r>
              <a:t>Title Text</a:t>
            </a:r>
          </a:p>
        </p:txBody>
      </p:sp>
      <p:sp>
        <p:nvSpPr>
          <p:cNvPr id="40" name="Shape 4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rPr/>
              <a:pPr/>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 dark bg">
    <p:bg>
      <p:bgPr>
        <a:solidFill>
          <a:srgbClr val="393941"/>
        </a:solidFill>
        <a:effectLst/>
      </p:bgPr>
    </p:bg>
    <p:spTree>
      <p:nvGrpSpPr>
        <p:cNvPr id="1" name=""/>
        <p:cNvGrpSpPr/>
        <p:nvPr/>
      </p:nvGrpSpPr>
      <p:grpSpPr>
        <a:xfrm>
          <a:off x="0" y="0"/>
          <a:ext cx="0" cy="0"/>
          <a:chOff x="0" y="0"/>
          <a:chExt cx="0" cy="0"/>
        </a:xfrm>
      </p:grpSpPr>
      <p:sp>
        <p:nvSpPr>
          <p:cNvPr id="41" name="Shape 41"/>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2" name="Shape 42"/>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3" name="Shape 43"/>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4" name="Shape 44"/>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686976"/>
          </a:solidFill>
          <a:ln w="3175">
            <a:miter lim="400000"/>
          </a:ln>
        </p:spPr>
        <p:txBody>
          <a:bodyPr lIns="45719" rIns="45719"/>
          <a:lstStyle/>
          <a:p>
            <a:pPr algn="l" defTabSz="457200">
              <a:defRPr sz="2400">
                <a:solidFill>
                  <a:srgbClr val="686876"/>
                </a:solidFill>
                <a:latin typeface="Calibri"/>
                <a:ea typeface="Calibri"/>
                <a:cs typeface="Calibri"/>
                <a:sym typeface="Calibri"/>
              </a:defRPr>
            </a:pPr>
            <a:endParaRPr/>
          </a:p>
        </p:txBody>
      </p:sp>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rPr/>
              <a:pPr/>
              <a:t>‹#›</a:t>
            </a:fld>
            <a:endParaRPr/>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 name="Picture Placeholder 2"/>
          <p:cNvSpPr>
            <a:spLocks noGrp="1"/>
          </p:cNvSpPr>
          <p:nvPr>
            <p:ph type="pic" sz="quarter" idx="10"/>
          </p:nvPr>
        </p:nvSpPr>
        <p:spPr>
          <a:xfrm>
            <a:off x="4125595" y="3881755"/>
            <a:ext cx="2641600" cy="2641600"/>
          </a:xfrm>
        </p:spPr>
        <p:txBody>
          <a:bodyPr/>
          <a:lstStyle/>
          <a:p>
            <a:endParaRPr lang="en-US"/>
          </a:p>
        </p:txBody>
      </p:sp>
      <p:sp>
        <p:nvSpPr>
          <p:cNvPr id="12" name="Picture Placeholder 2"/>
          <p:cNvSpPr>
            <a:spLocks noGrp="1"/>
          </p:cNvSpPr>
          <p:nvPr>
            <p:ph type="pic" sz="quarter" idx="11"/>
          </p:nvPr>
        </p:nvSpPr>
        <p:spPr>
          <a:xfrm>
            <a:off x="7529195" y="3881755"/>
            <a:ext cx="2641600" cy="2641600"/>
          </a:xfrm>
        </p:spPr>
        <p:txBody>
          <a:bodyPr/>
          <a:lstStyle/>
          <a:p>
            <a:endParaRPr lang="en-US"/>
          </a:p>
        </p:txBody>
      </p:sp>
      <p:sp>
        <p:nvSpPr>
          <p:cNvPr id="13" name="Picture Placeholder 2"/>
          <p:cNvSpPr>
            <a:spLocks noGrp="1"/>
          </p:cNvSpPr>
          <p:nvPr>
            <p:ph type="pic" sz="quarter" idx="12"/>
          </p:nvPr>
        </p:nvSpPr>
        <p:spPr>
          <a:xfrm>
            <a:off x="10932795" y="3881755"/>
            <a:ext cx="2641600" cy="2641600"/>
          </a:xfrm>
        </p:spPr>
        <p:txBody>
          <a:bodyPr/>
          <a:lstStyle/>
          <a:p>
            <a:endParaRPr lang="en-US"/>
          </a:p>
        </p:txBody>
      </p:sp>
      <p:sp>
        <p:nvSpPr>
          <p:cNvPr id="14" name="Picture Placeholder 2"/>
          <p:cNvSpPr>
            <a:spLocks noGrp="1"/>
          </p:cNvSpPr>
          <p:nvPr>
            <p:ph type="pic" sz="quarter" idx="13"/>
          </p:nvPr>
        </p:nvSpPr>
        <p:spPr>
          <a:xfrm>
            <a:off x="14336395" y="3881755"/>
            <a:ext cx="2641600" cy="2641600"/>
          </a:xfrm>
        </p:spPr>
        <p:txBody>
          <a:bodyPr/>
          <a:lstStyle/>
          <a:p>
            <a:endParaRPr lang="en-US"/>
          </a:p>
        </p:txBody>
      </p:sp>
      <p:sp>
        <p:nvSpPr>
          <p:cNvPr id="15" name="Picture Placeholder 2"/>
          <p:cNvSpPr>
            <a:spLocks noGrp="1"/>
          </p:cNvSpPr>
          <p:nvPr>
            <p:ph type="pic" sz="quarter" idx="14"/>
          </p:nvPr>
        </p:nvSpPr>
        <p:spPr>
          <a:xfrm>
            <a:off x="17739995" y="3881755"/>
            <a:ext cx="2641600" cy="2641600"/>
          </a:xfrm>
        </p:spPr>
        <p:txBody>
          <a:bodyPr/>
          <a:lstStyle/>
          <a:p>
            <a:endParaRPr lang="en-US"/>
          </a:p>
        </p:txBody>
      </p:sp>
      <p:sp>
        <p:nvSpPr>
          <p:cNvPr id="16" name="Picture Placeholder 2"/>
          <p:cNvSpPr>
            <a:spLocks noGrp="1"/>
          </p:cNvSpPr>
          <p:nvPr>
            <p:ph type="pic" sz="quarter" idx="15"/>
          </p:nvPr>
        </p:nvSpPr>
        <p:spPr>
          <a:xfrm>
            <a:off x="4125595" y="7183755"/>
            <a:ext cx="2641600" cy="2641600"/>
          </a:xfrm>
        </p:spPr>
        <p:txBody>
          <a:bodyPr/>
          <a:lstStyle/>
          <a:p>
            <a:endParaRPr lang="en-US"/>
          </a:p>
        </p:txBody>
      </p:sp>
      <p:sp>
        <p:nvSpPr>
          <p:cNvPr id="17" name="Picture Placeholder 2"/>
          <p:cNvSpPr>
            <a:spLocks noGrp="1"/>
          </p:cNvSpPr>
          <p:nvPr>
            <p:ph type="pic" sz="quarter" idx="16"/>
          </p:nvPr>
        </p:nvSpPr>
        <p:spPr>
          <a:xfrm>
            <a:off x="7529195" y="7183755"/>
            <a:ext cx="2641600" cy="2641600"/>
          </a:xfrm>
        </p:spPr>
        <p:txBody>
          <a:bodyPr/>
          <a:lstStyle/>
          <a:p>
            <a:endParaRPr lang="en-US"/>
          </a:p>
        </p:txBody>
      </p:sp>
      <p:sp>
        <p:nvSpPr>
          <p:cNvPr id="18" name="Picture Placeholder 2"/>
          <p:cNvSpPr>
            <a:spLocks noGrp="1"/>
          </p:cNvSpPr>
          <p:nvPr>
            <p:ph type="pic" sz="quarter" idx="17"/>
          </p:nvPr>
        </p:nvSpPr>
        <p:spPr>
          <a:xfrm>
            <a:off x="10932795" y="7183755"/>
            <a:ext cx="2641600" cy="2641600"/>
          </a:xfrm>
        </p:spPr>
        <p:txBody>
          <a:bodyPr/>
          <a:lstStyle/>
          <a:p>
            <a:endParaRPr lang="en-US"/>
          </a:p>
        </p:txBody>
      </p:sp>
      <p:sp>
        <p:nvSpPr>
          <p:cNvPr id="19" name="Picture Placeholder 2"/>
          <p:cNvSpPr>
            <a:spLocks noGrp="1"/>
          </p:cNvSpPr>
          <p:nvPr>
            <p:ph type="pic" sz="quarter" idx="18"/>
          </p:nvPr>
        </p:nvSpPr>
        <p:spPr>
          <a:xfrm>
            <a:off x="14336395" y="7183755"/>
            <a:ext cx="2641600" cy="2641600"/>
          </a:xfrm>
        </p:spPr>
        <p:txBody>
          <a:bodyPr/>
          <a:lstStyle/>
          <a:p>
            <a:endParaRPr lang="en-US"/>
          </a:p>
        </p:txBody>
      </p:sp>
      <p:sp>
        <p:nvSpPr>
          <p:cNvPr id="20" name="Picture Placeholder 2"/>
          <p:cNvSpPr>
            <a:spLocks noGrp="1"/>
          </p:cNvSpPr>
          <p:nvPr>
            <p:ph type="pic" sz="quarter" idx="19"/>
          </p:nvPr>
        </p:nvSpPr>
        <p:spPr>
          <a:xfrm>
            <a:off x="17739995" y="7183755"/>
            <a:ext cx="2641600" cy="2641600"/>
          </a:xfrm>
        </p:spPr>
        <p:txBody>
          <a:bodyPr/>
          <a:lstStyle/>
          <a:p>
            <a:endParaRPr lang="en-US"/>
          </a:p>
        </p:txBody>
      </p:sp>
    </p:spTree>
    <p:extLst>
      <p:ext uri="{BB962C8B-B14F-4D97-AF65-F5344CB8AC3E}">
        <p14:creationId xmlns="" xmlns:p14="http://schemas.microsoft.com/office/powerpoint/2010/main" val="59445250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326962"/>
            <a:ext cx="21031200" cy="1478112"/>
          </a:xfrm>
        </p:spPr>
        <p:txBody>
          <a:bodyPr>
            <a:normAutofit/>
          </a:bodyPr>
          <a:lstStyle>
            <a:lvl1pPr>
              <a:defRPr sz="7200"/>
            </a:lvl1pPr>
          </a:lstStyle>
          <a:p>
            <a:r>
              <a:rPr lang="en-US" dirty="0"/>
              <a:t>Click to edit Master title style</a:t>
            </a:r>
          </a:p>
        </p:txBody>
      </p:sp>
    </p:spTree>
    <p:extLst>
      <p:ext uri="{BB962C8B-B14F-4D97-AF65-F5344CB8AC3E}">
        <p14:creationId xmlns="" xmlns:p14="http://schemas.microsoft.com/office/powerpoint/2010/main" val="288869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hoto + page">
    <p:spTree>
      <p:nvGrpSpPr>
        <p:cNvPr id="1" name=""/>
        <p:cNvGrpSpPr/>
        <p:nvPr/>
      </p:nvGrpSpPr>
      <p:grpSpPr>
        <a:xfrm>
          <a:off x="0" y="0"/>
          <a:ext cx="0" cy="0"/>
          <a:chOff x="0" y="0"/>
          <a:chExt cx="0" cy="0"/>
        </a:xfrm>
      </p:grpSpPr>
      <p:sp>
        <p:nvSpPr>
          <p:cNvPr id="21" name="Shape 21"/>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3" name="Picture Placeholder 2"/>
          <p:cNvSpPr>
            <a:spLocks noGrp="1"/>
          </p:cNvSpPr>
          <p:nvPr>
            <p:ph type="pic" sz="quarter" idx="10"/>
          </p:nvPr>
        </p:nvSpPr>
        <p:spPr>
          <a:xfrm>
            <a:off x="3121683" y="2765425"/>
            <a:ext cx="3413125" cy="3413125"/>
          </a:xfrm>
        </p:spPr>
        <p:txBody>
          <a:bodyPr/>
          <a:lstStyle/>
          <a:p>
            <a:endParaRPr lang="en-US"/>
          </a:p>
        </p:txBody>
      </p:sp>
      <p:sp>
        <p:nvSpPr>
          <p:cNvPr id="7" name="Picture Placeholder 2"/>
          <p:cNvSpPr>
            <a:spLocks noGrp="1"/>
          </p:cNvSpPr>
          <p:nvPr>
            <p:ph type="pic" sz="quarter" idx="11"/>
          </p:nvPr>
        </p:nvSpPr>
        <p:spPr>
          <a:xfrm>
            <a:off x="6909380" y="2765424"/>
            <a:ext cx="3413125" cy="3413125"/>
          </a:xfrm>
        </p:spPr>
        <p:txBody>
          <a:bodyPr/>
          <a:lstStyle/>
          <a:p>
            <a:endParaRPr lang="en-US"/>
          </a:p>
        </p:txBody>
      </p:sp>
      <p:sp>
        <p:nvSpPr>
          <p:cNvPr id="8" name="Picture Placeholder 2"/>
          <p:cNvSpPr>
            <a:spLocks noGrp="1"/>
          </p:cNvSpPr>
          <p:nvPr>
            <p:ph type="pic" sz="quarter" idx="12"/>
          </p:nvPr>
        </p:nvSpPr>
        <p:spPr>
          <a:xfrm>
            <a:off x="10697077" y="2765424"/>
            <a:ext cx="3413125" cy="3413125"/>
          </a:xfrm>
        </p:spPr>
        <p:txBody>
          <a:bodyPr/>
          <a:lstStyle/>
          <a:p>
            <a:endParaRPr lang="en-US"/>
          </a:p>
        </p:txBody>
      </p:sp>
      <p:sp>
        <p:nvSpPr>
          <p:cNvPr id="9" name="Picture Placeholder 2"/>
          <p:cNvSpPr>
            <a:spLocks noGrp="1"/>
          </p:cNvSpPr>
          <p:nvPr>
            <p:ph type="pic" sz="quarter" idx="13"/>
          </p:nvPr>
        </p:nvSpPr>
        <p:spPr>
          <a:xfrm>
            <a:off x="14484774" y="2765423"/>
            <a:ext cx="3413125" cy="3413125"/>
          </a:xfrm>
        </p:spPr>
        <p:txBody>
          <a:bodyPr/>
          <a:lstStyle/>
          <a:p>
            <a:endParaRPr lang="en-US"/>
          </a:p>
        </p:txBody>
      </p:sp>
      <p:sp>
        <p:nvSpPr>
          <p:cNvPr id="10" name="Picture Placeholder 2"/>
          <p:cNvSpPr>
            <a:spLocks noGrp="1"/>
          </p:cNvSpPr>
          <p:nvPr>
            <p:ph type="pic" sz="quarter" idx="14"/>
          </p:nvPr>
        </p:nvSpPr>
        <p:spPr>
          <a:xfrm>
            <a:off x="18272471" y="2765423"/>
            <a:ext cx="3413125" cy="3413125"/>
          </a:xfrm>
        </p:spPr>
        <p:txBody>
          <a:bodyPr/>
          <a:lstStyle/>
          <a:p>
            <a:endParaRPr lang="en-US"/>
          </a:p>
        </p:txBody>
      </p:sp>
      <p:sp>
        <p:nvSpPr>
          <p:cNvPr id="11" name="Picture Placeholder 2"/>
          <p:cNvSpPr>
            <a:spLocks noGrp="1"/>
          </p:cNvSpPr>
          <p:nvPr>
            <p:ph type="pic" sz="quarter" idx="15"/>
          </p:nvPr>
        </p:nvSpPr>
        <p:spPr>
          <a:xfrm>
            <a:off x="3121683" y="6508518"/>
            <a:ext cx="3413125" cy="3413125"/>
          </a:xfrm>
        </p:spPr>
        <p:txBody>
          <a:bodyPr/>
          <a:lstStyle/>
          <a:p>
            <a:endParaRPr lang="en-US"/>
          </a:p>
        </p:txBody>
      </p:sp>
      <p:sp>
        <p:nvSpPr>
          <p:cNvPr id="12" name="Picture Placeholder 2"/>
          <p:cNvSpPr>
            <a:spLocks noGrp="1"/>
          </p:cNvSpPr>
          <p:nvPr>
            <p:ph type="pic" sz="quarter" idx="16"/>
          </p:nvPr>
        </p:nvSpPr>
        <p:spPr>
          <a:xfrm>
            <a:off x="6909380" y="6508517"/>
            <a:ext cx="3413125" cy="3413125"/>
          </a:xfrm>
        </p:spPr>
        <p:txBody>
          <a:bodyPr/>
          <a:lstStyle/>
          <a:p>
            <a:endParaRPr lang="en-US"/>
          </a:p>
        </p:txBody>
      </p:sp>
      <p:sp>
        <p:nvSpPr>
          <p:cNvPr id="13" name="Picture Placeholder 2"/>
          <p:cNvSpPr>
            <a:spLocks noGrp="1"/>
          </p:cNvSpPr>
          <p:nvPr>
            <p:ph type="pic" sz="quarter" idx="17"/>
          </p:nvPr>
        </p:nvSpPr>
        <p:spPr>
          <a:xfrm>
            <a:off x="10697077" y="6508517"/>
            <a:ext cx="3413125" cy="3413125"/>
          </a:xfrm>
        </p:spPr>
        <p:txBody>
          <a:bodyPr/>
          <a:lstStyle/>
          <a:p>
            <a:endParaRPr lang="en-US"/>
          </a:p>
        </p:txBody>
      </p:sp>
      <p:sp>
        <p:nvSpPr>
          <p:cNvPr id="14" name="Picture Placeholder 2"/>
          <p:cNvSpPr>
            <a:spLocks noGrp="1"/>
          </p:cNvSpPr>
          <p:nvPr>
            <p:ph type="pic" sz="quarter" idx="18"/>
          </p:nvPr>
        </p:nvSpPr>
        <p:spPr>
          <a:xfrm>
            <a:off x="14484774" y="6508516"/>
            <a:ext cx="3413125" cy="3413125"/>
          </a:xfrm>
        </p:spPr>
        <p:txBody>
          <a:bodyPr/>
          <a:lstStyle/>
          <a:p>
            <a:endParaRPr lang="en-US"/>
          </a:p>
        </p:txBody>
      </p:sp>
      <p:sp>
        <p:nvSpPr>
          <p:cNvPr id="15" name="Picture Placeholder 2"/>
          <p:cNvSpPr>
            <a:spLocks noGrp="1"/>
          </p:cNvSpPr>
          <p:nvPr>
            <p:ph type="pic" sz="quarter" idx="19"/>
          </p:nvPr>
        </p:nvSpPr>
        <p:spPr>
          <a:xfrm>
            <a:off x="18272471" y="6508516"/>
            <a:ext cx="3413125" cy="3413125"/>
          </a:xfrm>
        </p:spPr>
        <p:txBody>
          <a:bodyPr/>
          <a:lstStyle/>
          <a:p>
            <a:endParaRPr lang="en-US"/>
          </a:p>
        </p:txBody>
      </p:sp>
    </p:spTree>
    <p:extLst>
      <p:ext uri="{BB962C8B-B14F-4D97-AF65-F5344CB8AC3E}">
        <p14:creationId xmlns="" xmlns:p14="http://schemas.microsoft.com/office/powerpoint/2010/main" val="119057321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320C668-9591-C14D-B2F1-12A7BB8BE0DC}" type="slidenum">
              <a:rPr lang="en-US" altLang="en-US"/>
              <a:pPr/>
              <a:t>‹#›</a:t>
            </a:fld>
            <a:endParaRPr lang="en-US" altLang="en-US"/>
          </a:p>
        </p:txBody>
      </p:sp>
    </p:spTree>
    <p:extLst>
      <p:ext uri="{BB962C8B-B14F-4D97-AF65-F5344CB8AC3E}">
        <p14:creationId xmlns="" xmlns:p14="http://schemas.microsoft.com/office/powerpoint/2010/main" val="11002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3" name="Shape 3"/>
          <p:cNvSpPr>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p:nvPr/>
        </p:nvSpPr>
        <p:spPr>
          <a:xfrm>
            <a:off x="21166238" y="845083"/>
            <a:ext cx="271267" cy="216227"/>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5" name="Shape 5"/>
          <p:cNvSpPr/>
          <p:nvPr/>
        </p:nvSpPr>
        <p:spPr>
          <a:xfrm>
            <a:off x="20694733" y="810683"/>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6" name="Shape 6"/>
          <p:cNvSpPr/>
          <p:nvPr/>
        </p:nvSpPr>
        <p:spPr>
          <a:xfrm>
            <a:off x="21749915" y="819734"/>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7" name="Shape 7"/>
          <p:cNvSpPr/>
          <p:nvPr/>
        </p:nvSpPr>
        <p:spPr>
          <a:xfrm>
            <a:off x="22222494" y="849174"/>
            <a:ext cx="288515"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A6A7AC"/>
          </a:solidFill>
          <a:ln w="3175">
            <a:miter lim="400000"/>
          </a:ln>
        </p:spPr>
        <p:txBody>
          <a:bodyPr lIns="45719" rIns="45719"/>
          <a:lstStyle/>
          <a:p>
            <a:pPr algn="l" defTabSz="457200">
              <a:defRPr sz="2400">
                <a:latin typeface="Calibri"/>
                <a:ea typeface="Calibri"/>
                <a:cs typeface="Calibri"/>
                <a:sym typeface="Calibri"/>
              </a:defRPr>
            </a:pPr>
            <a:endParaRPr/>
          </a:p>
        </p:txBody>
      </p:sp>
      <p:sp>
        <p:nvSpPr>
          <p:cNvPr id="8" name="Shape 8"/>
          <p:cNvSpPr>
            <a:spLocks noGrp="1"/>
          </p:cNvSpPr>
          <p:nvPr>
            <p:ph type="sldNum" sz="quarter" idx="2"/>
          </p:nvPr>
        </p:nvSpPr>
        <p:spPr>
          <a:xfrm>
            <a:off x="23036465" y="762695"/>
            <a:ext cx="607907" cy="381001"/>
          </a:xfrm>
          <a:prstGeom prst="rect">
            <a:avLst/>
          </a:prstGeom>
          <a:ln w="3175">
            <a:miter lim="400000"/>
          </a:ln>
        </p:spPr>
        <p:txBody>
          <a:bodyPr lIns="38100" tIns="38100" rIns="38100" bIns="38100">
            <a:spAutoFit/>
          </a:bodyPr>
          <a:lstStyle>
            <a:lvl1pPr algn="l">
              <a:defRPr sz="2000" cap="all" spc="400">
                <a:solidFill>
                  <a:srgbClr val="393941"/>
                </a:solidFill>
                <a:latin typeface="+mn-lt"/>
                <a:ea typeface="+mn-ea"/>
                <a:cs typeface="+mn-cs"/>
                <a:sym typeface="Montserrat-Regular"/>
              </a:defRPr>
            </a:lvl1pPr>
          </a:lstStyle>
          <a:p>
            <a:fld id="{86CB4B4D-7CA3-9044-876B-883B54F8677D}" type="slidenum">
              <a:rPr/>
              <a:pPr/>
              <a:t>‹#›</a:t>
            </a:fld>
            <a:endParaRPr/>
          </a:p>
        </p:txBody>
      </p:sp>
      <p:sp>
        <p:nvSpPr>
          <p:cNvPr id="9" name="Shape 9"/>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1pPr>
      <a:lvl2pPr marL="0" marR="0" indent="228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2pPr>
      <a:lvl3pPr marL="0" marR="0" indent="457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3pPr>
      <a:lvl4pPr marL="0" marR="0" indent="685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4pPr>
      <a:lvl5pPr marL="0" marR="0" indent="9144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5pPr>
      <a:lvl6pPr marL="0" marR="0" indent="11430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6pPr>
      <a:lvl7pPr marL="0" marR="0" indent="1371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7pPr>
      <a:lvl8pPr marL="0" marR="0" indent="1600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8pPr>
      <a:lvl9pPr marL="0" marR="0" indent="1828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9pPr>
    </p:titleStyle>
    <p:bodyStyle>
      <a:lvl1pPr marL="0" marR="0" indent="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1pPr>
      <a:lvl2pPr marL="0" marR="0" indent="228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2pPr>
      <a:lvl3pPr marL="0" marR="0" indent="457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3pPr>
      <a:lvl4pPr marL="0" marR="0" indent="685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4pPr>
      <a:lvl5pPr marL="0" marR="0" indent="9144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5pPr>
      <a:lvl6pPr marL="0" marR="0" indent="11430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6pPr>
      <a:lvl7pPr marL="0" marR="0" indent="1371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7pPr>
      <a:lvl8pPr marL="0" marR="0" indent="1600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8pPr>
      <a:lvl9pPr marL="0" marR="0" indent="1828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9pPr>
    </p:bodyStyle>
    <p:otherStyle>
      <a:lvl1pPr marL="0" marR="0" indent="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1pPr>
      <a:lvl2pPr marL="0" marR="0" indent="228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2pPr>
      <a:lvl3pPr marL="0" marR="0" indent="457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3pPr>
      <a:lvl4pPr marL="0" marR="0" indent="685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4pPr>
      <a:lvl5pPr marL="0" marR="0" indent="9144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5pPr>
      <a:lvl6pPr marL="0" marR="0" indent="11430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6pPr>
      <a:lvl7pPr marL="0" marR="0" indent="1371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7pPr>
      <a:lvl8pPr marL="0" marR="0" indent="1600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8pPr>
      <a:lvl9pPr marL="0" marR="0" indent="1828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9.xml"/><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1.xml"/><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1.xml"/><Relationship Id="rId4" Type="http://schemas.openxmlformats.org/officeDocument/2006/relationships/image" Target="../media/image32.jpeg"/></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543299" y="4943475"/>
            <a:ext cx="17287875" cy="270906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15000" b="1">
                <a:solidFill>
                  <a:srgbClr val="F4F5F7"/>
                </a:solidFill>
                <a:latin typeface="Montserrat-SemiBold"/>
                <a:ea typeface="Montserrat-SemiBold"/>
                <a:cs typeface="Montserrat-SemiBold"/>
                <a:sym typeface="Montserrat-SemiBold"/>
              </a:defRPr>
            </a:lvl1pPr>
          </a:lstStyle>
          <a:p>
            <a:r>
              <a:rPr lang="en-US" dirty="0" err="1"/>
              <a:t>BigData</a:t>
            </a:r>
            <a:r>
              <a:rPr lang="en-US" dirty="0"/>
              <a:t> </a:t>
            </a:r>
            <a:r>
              <a:rPr lang="en-US" dirty="0" err="1"/>
              <a:t>Procesing</a:t>
            </a:r>
            <a:endParaRPr dirty="0"/>
          </a:p>
        </p:txBody>
      </p:sp>
      <p:sp>
        <p:nvSpPr>
          <p:cNvPr id="56" name="Shape 56"/>
          <p:cNvSpPr/>
          <p:nvPr/>
        </p:nvSpPr>
        <p:spPr>
          <a:xfrm>
            <a:off x="9191393" y="8414287"/>
            <a:ext cx="6027719" cy="507831"/>
          </a:xfrm>
          <a:prstGeom prst="rect">
            <a:avLst/>
          </a:prstGeom>
          <a:ln w="3175">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lvl1pPr algn="ctr">
              <a:defRPr sz="1800" cap="all" spc="360">
                <a:latin typeface="+mn-lt"/>
                <a:ea typeface="+mn-ea"/>
                <a:cs typeface="+mn-cs"/>
                <a:sym typeface="Montserrat-Regular"/>
              </a:defRPr>
            </a:lvl1pPr>
          </a:lstStyle>
          <a:p>
            <a:r>
              <a:rPr lang="en-US" sz="2800" dirty="0"/>
              <a:t>Prof </a:t>
            </a:r>
            <a:r>
              <a:rPr lang="en-US" altLang="ko-KR" sz="2800" cap="none" dirty="0">
                <a:latin typeface="+mj-ea"/>
              </a:rPr>
              <a:t>Aziz </a:t>
            </a:r>
            <a:r>
              <a:rPr lang="en-US" altLang="ko-KR" sz="2800" cap="none" dirty="0" err="1">
                <a:latin typeface="+mj-ea"/>
              </a:rPr>
              <a:t>Nasridinov</a:t>
            </a:r>
            <a:endParaRPr sz="28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개체 틀 15" descr="str.JPG"/>
          <p:cNvPicPr>
            <a:picLocks noGrp="1" noChangeAspect="1"/>
          </p:cNvPicPr>
          <p:nvPr>
            <p:ph type="pic" sz="quarter" idx="10"/>
          </p:nvPr>
        </p:nvPicPr>
        <p:blipFill>
          <a:blip r:embed="rId2" cstate="print"/>
          <a:srcRect l="13631" r="13631"/>
          <a:stretch>
            <a:fillRect/>
          </a:stretch>
        </p:blipFill>
        <p:spPr>
          <a:xfrm>
            <a:off x="4008800" y="4421141"/>
            <a:ext cx="7398976" cy="5702347"/>
          </a:xfrm>
          <a:solidFill>
            <a:schemeClr val="tx1"/>
          </a:solidFill>
        </p:spPr>
      </p:pic>
      <p:pic>
        <p:nvPicPr>
          <p:cNvPr id="17" name="그림 개체 틀 16" descr="summary.JPG"/>
          <p:cNvPicPr>
            <a:picLocks noGrp="1" noChangeAspect="1"/>
          </p:cNvPicPr>
          <p:nvPr>
            <p:ph type="pic" sz="quarter" idx="13"/>
          </p:nvPr>
        </p:nvPicPr>
        <p:blipFill>
          <a:blip r:embed="rId3" cstate="print"/>
          <a:srcRect t="4514" b="4514"/>
          <a:stretch>
            <a:fillRect/>
          </a:stretch>
        </p:blipFill>
        <p:spPr>
          <a:xfrm>
            <a:off x="12920898" y="4421141"/>
            <a:ext cx="7389466" cy="5702347"/>
          </a:xfrm>
          <a:solidFill>
            <a:schemeClr val="tx1"/>
          </a:solidFill>
        </p:spPr>
      </p:pic>
      <p:sp>
        <p:nvSpPr>
          <p:cNvPr id="103" name="Shape 103"/>
          <p:cNvSpPr/>
          <p:nvPr/>
        </p:nvSpPr>
        <p:spPr>
          <a:xfrm>
            <a:off x="2120172" y="2129025"/>
            <a:ext cx="3878924"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lang="en-US" dirty="0"/>
              <a:t>Big data</a:t>
            </a:r>
            <a:endParaRPr dirty="0"/>
          </a:p>
        </p:txBody>
      </p:sp>
      <p:sp>
        <p:nvSpPr>
          <p:cNvPr id="104" name="Shape 104"/>
          <p:cNvSpPr/>
          <p:nvPr/>
        </p:nvSpPr>
        <p:spPr>
          <a:xfrm>
            <a:off x="2109140" y="2715983"/>
            <a:ext cx="12637477" cy="227680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lang="en-US" dirty="0"/>
              <a:t>Movie Data Set</a:t>
            </a:r>
            <a:endParaRPr dirty="0"/>
          </a:p>
        </p:txBody>
      </p:sp>
      <p:sp>
        <p:nvSpPr>
          <p:cNvPr id="105" name="Shape 10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10</a:t>
            </a:fld>
            <a:endParaRPr dirty="0"/>
          </a:p>
        </p:txBody>
      </p:sp>
      <p:sp>
        <p:nvSpPr>
          <p:cNvPr id="106" name="Shape 106"/>
          <p:cNvSpPr/>
          <p:nvPr/>
        </p:nvSpPr>
        <p:spPr>
          <a:xfrm>
            <a:off x="2143789" y="4421140"/>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10" name="Shape 110"/>
          <p:cNvSpPr/>
          <p:nvPr/>
        </p:nvSpPr>
        <p:spPr>
          <a:xfrm>
            <a:off x="4582132"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lang="en-US" sz="4800" b="1" dirty="0" err="1">
                <a:solidFill>
                  <a:schemeClr val="tx2">
                    <a:lumMod val="25000"/>
                  </a:schemeClr>
                </a:solidFill>
              </a:rPr>
              <a:t>str</a:t>
            </a:r>
            <a:r>
              <a:rPr lang="en-US" sz="4800" b="1" dirty="0">
                <a:solidFill>
                  <a:schemeClr val="tx2">
                    <a:lumMod val="25000"/>
                  </a:schemeClr>
                </a:solidFill>
              </a:rPr>
              <a:t>(movie)</a:t>
            </a:r>
          </a:p>
        </p:txBody>
      </p:sp>
      <p:sp>
        <p:nvSpPr>
          <p:cNvPr id="112" name="Shape 112"/>
          <p:cNvSpPr/>
          <p:nvPr/>
        </p:nvSpPr>
        <p:spPr>
          <a:xfrm>
            <a:off x="13545241"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lang="en-US" altLang="ko-KR" sz="4400" b="1" dirty="0">
                <a:solidFill>
                  <a:schemeClr val="tx2">
                    <a:lumMod val="25000"/>
                  </a:schemeClr>
                </a:solidFill>
              </a:rPr>
              <a:t>summary(movie)</a:t>
            </a:r>
          </a:p>
        </p:txBody>
      </p:sp>
      <p:sp>
        <p:nvSpPr>
          <p:cNvPr id="114" name="Shape 114"/>
          <p:cNvSpPr/>
          <p:nvPr/>
        </p:nvSpPr>
        <p:spPr>
          <a:xfrm>
            <a:off x="18620029" y="7182932"/>
            <a:ext cx="1128839" cy="1122373"/>
          </a:xfrm>
          <a:custGeom>
            <a:avLst/>
            <a:gdLst/>
            <a:ahLst/>
            <a:cxnLst>
              <a:cxn ang="0">
                <a:pos x="wd2" y="hd2"/>
              </a:cxn>
              <a:cxn ang="5400000">
                <a:pos x="wd2" y="hd2"/>
              </a:cxn>
              <a:cxn ang="10800000">
                <a:pos x="wd2" y="hd2"/>
              </a:cxn>
              <a:cxn ang="16200000">
                <a:pos x="wd2" y="hd2"/>
              </a:cxn>
            </a:cxnLst>
            <a:rect l="0" t="0" r="r" b="b"/>
            <a:pathLst>
              <a:path w="21600" h="21600" extrusionOk="0">
                <a:moveTo>
                  <a:pt x="11919" y="5393"/>
                </a:moveTo>
                <a:lnTo>
                  <a:pt x="9877" y="5393"/>
                </a:lnTo>
                <a:lnTo>
                  <a:pt x="9877" y="9769"/>
                </a:lnTo>
                <a:lnTo>
                  <a:pt x="5540" y="9769"/>
                </a:lnTo>
                <a:lnTo>
                  <a:pt x="5540" y="11831"/>
                </a:lnTo>
                <a:lnTo>
                  <a:pt x="9877" y="11831"/>
                </a:lnTo>
                <a:lnTo>
                  <a:pt x="9877" y="16207"/>
                </a:lnTo>
                <a:lnTo>
                  <a:pt x="11919" y="16207"/>
                </a:lnTo>
                <a:lnTo>
                  <a:pt x="11919" y="11831"/>
                </a:lnTo>
                <a:lnTo>
                  <a:pt x="16256" y="11831"/>
                </a:lnTo>
                <a:lnTo>
                  <a:pt x="16256" y="9769"/>
                </a:lnTo>
                <a:lnTo>
                  <a:pt x="11919" y="9769"/>
                </a:lnTo>
                <a:lnTo>
                  <a:pt x="11919" y="5393"/>
                </a:lnTo>
                <a:close/>
                <a:moveTo>
                  <a:pt x="10912" y="0"/>
                </a:moveTo>
                <a:cubicBezTo>
                  <a:pt x="4924" y="0"/>
                  <a:pt x="0" y="4772"/>
                  <a:pt x="0" y="10814"/>
                </a:cubicBezTo>
                <a:cubicBezTo>
                  <a:pt x="0" y="16828"/>
                  <a:pt x="4924" y="21600"/>
                  <a:pt x="10912" y="21600"/>
                </a:cubicBezTo>
                <a:cubicBezTo>
                  <a:pt x="16872" y="21600"/>
                  <a:pt x="21600" y="16828"/>
                  <a:pt x="21600" y="10814"/>
                </a:cubicBezTo>
                <a:cubicBezTo>
                  <a:pt x="21600" y="4772"/>
                  <a:pt x="16872" y="0"/>
                  <a:pt x="10912" y="0"/>
                </a:cubicBezTo>
                <a:close/>
                <a:moveTo>
                  <a:pt x="10912" y="19511"/>
                </a:moveTo>
                <a:cubicBezTo>
                  <a:pt x="6183" y="19511"/>
                  <a:pt x="2266" y="15586"/>
                  <a:pt x="2266" y="10814"/>
                </a:cubicBezTo>
                <a:cubicBezTo>
                  <a:pt x="2266" y="6014"/>
                  <a:pt x="6183" y="2089"/>
                  <a:pt x="10912" y="2089"/>
                </a:cubicBezTo>
                <a:cubicBezTo>
                  <a:pt x="15640" y="2089"/>
                  <a:pt x="19558" y="6014"/>
                  <a:pt x="19558" y="10814"/>
                </a:cubicBezTo>
                <a:cubicBezTo>
                  <a:pt x="19558" y="15586"/>
                  <a:pt x="15640" y="19511"/>
                  <a:pt x="10912" y="19511"/>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238971" y="1190996"/>
            <a:ext cx="12054998" cy="3416173"/>
          </a:xfrm>
        </p:spPr>
        <p:txBody>
          <a:bodyPr>
            <a:normAutofit fontScale="90000"/>
          </a:bodyPr>
          <a:lstStyle/>
          <a:p>
            <a:r>
              <a:rPr lang="en-US" altLang="ko-KR" sz="14400" dirty="0"/>
              <a:t>Step 2.</a:t>
            </a:r>
            <a:br>
              <a:rPr lang="en-US" altLang="ko-KR" sz="14400" dirty="0"/>
            </a:br>
            <a:r>
              <a:rPr lang="en-US" altLang="ko-KR" sz="7200" dirty="0"/>
              <a:t>Basic</a:t>
            </a:r>
            <a:r>
              <a:rPr lang="en-US" altLang="ko-KR" sz="14400" dirty="0"/>
              <a:t> </a:t>
            </a:r>
            <a:r>
              <a:rPr lang="en-US" altLang="ko-KR" sz="7200" dirty="0"/>
              <a:t>Statistical Analysis </a:t>
            </a:r>
            <a:endParaRPr lang="ko-KR" altLang="en-US" sz="7200" dirty="0"/>
          </a:p>
        </p:txBody>
      </p:sp>
      <p:sp>
        <p:nvSpPr>
          <p:cNvPr id="4" name="Shape 72"/>
          <p:cNvSpPr/>
          <p:nvPr/>
        </p:nvSpPr>
        <p:spPr>
          <a:xfrm>
            <a:off x="14918051" y="3882976"/>
            <a:ext cx="8418381" cy="10369052"/>
          </a:xfrm>
          <a:prstGeom prst="rect">
            <a:avLst/>
          </a:prstGeom>
          <a:solidFill>
            <a:srgbClr val="F56C2E">
              <a:alpha val="76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5" name="Shape 105"/>
          <p:cNvSpPr>
            <a:spLocks noGrp="1"/>
          </p:cNvSpPr>
          <p:nvPr>
            <p:ph type="sldNum" sz="quarter" idx="2"/>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11</a:t>
            </a:fld>
            <a:endParaRPr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4465255" y="1899024"/>
            <a:ext cx="3878923" cy="81560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r">
              <a:defRPr sz="1800" cap="all" spc="360">
                <a:latin typeface="+mn-lt"/>
                <a:ea typeface="+mn-ea"/>
                <a:cs typeface="+mn-cs"/>
                <a:sym typeface="Montserrat-Regular"/>
              </a:defRPr>
            </a:lvl1pPr>
          </a:lstStyle>
          <a:p>
            <a:r>
              <a:rPr lang="en-US" sz="4800" dirty="0">
                <a:solidFill>
                  <a:schemeClr val="tx2">
                    <a:lumMod val="25000"/>
                  </a:schemeClr>
                </a:solidFill>
              </a:rPr>
              <a:t>Step 2.</a:t>
            </a:r>
            <a:endParaRPr sz="4800" dirty="0">
              <a:solidFill>
                <a:schemeClr val="tx2">
                  <a:lumMod val="25000"/>
                </a:schemeClr>
              </a:solidFill>
            </a:endParaRPr>
          </a:p>
        </p:txBody>
      </p:sp>
      <p:sp>
        <p:nvSpPr>
          <p:cNvPr id="68" name="Shape 68"/>
          <p:cNvSpPr/>
          <p:nvPr/>
        </p:nvSpPr>
        <p:spPr>
          <a:xfrm>
            <a:off x="1318828" y="2715983"/>
            <a:ext cx="7058538" cy="446454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r">
              <a:lnSpc>
                <a:spcPct val="80000"/>
              </a:lnSpc>
              <a:defRPr sz="10000" b="1">
                <a:solidFill>
                  <a:srgbClr val="393941"/>
                </a:solidFill>
                <a:latin typeface="Montserrat-SemiBold"/>
                <a:ea typeface="Montserrat-SemiBold"/>
                <a:cs typeface="Montserrat-SemiBold"/>
                <a:sym typeface="Montserrat-SemiBold"/>
              </a:defRPr>
            </a:lvl1pPr>
          </a:lstStyle>
          <a:p>
            <a:r>
              <a:rPr lang="en-US" altLang="ko-KR" sz="9600" dirty="0" smtClean="0">
                <a:solidFill>
                  <a:schemeClr val="bg2"/>
                </a:solidFill>
              </a:rPr>
              <a:t>Basic</a:t>
            </a:r>
          </a:p>
          <a:p>
            <a:r>
              <a:rPr lang="en-US" altLang="ko-KR" sz="9600" dirty="0" smtClean="0">
                <a:solidFill>
                  <a:schemeClr val="bg2"/>
                </a:solidFill>
              </a:rPr>
              <a:t>Statistical</a:t>
            </a:r>
          </a:p>
          <a:p>
            <a:r>
              <a:rPr lang="en-US" altLang="ko-KR" sz="9600" dirty="0" smtClean="0">
                <a:solidFill>
                  <a:schemeClr val="bg2"/>
                </a:solidFill>
              </a:rPr>
              <a:t>Analysis</a:t>
            </a:r>
            <a:endParaRPr lang="en-US" altLang="ko-KR" sz="9600" dirty="0"/>
          </a:p>
        </p:txBody>
      </p:sp>
      <p:sp>
        <p:nvSpPr>
          <p:cNvPr id="69" name="Shape 69"/>
          <p:cNvSpPr/>
          <p:nvPr/>
        </p:nvSpPr>
        <p:spPr>
          <a:xfrm>
            <a:off x="10708861" y="1615245"/>
            <a:ext cx="8510708" cy="835263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r>
              <a:rPr lang="en-US" altLang="ko-KR" sz="3400" dirty="0">
                <a:solidFill>
                  <a:schemeClr val="tx2">
                    <a:lumMod val="25000"/>
                  </a:schemeClr>
                </a:solidFill>
              </a:rPr>
              <a:t>Because We have too many independent variables and we do not know which variables are affecting the cumulative number of movie viewers, we should choose an independent variable with reference to the correlation coefficient.</a:t>
            </a:r>
          </a:p>
          <a:p>
            <a:endParaRPr lang="en-US" altLang="ko-KR" sz="3400" dirty="0">
              <a:solidFill>
                <a:schemeClr val="tx2">
                  <a:lumMod val="25000"/>
                </a:schemeClr>
              </a:solidFill>
            </a:endParaRPr>
          </a:p>
          <a:p>
            <a:r>
              <a:rPr lang="en-US" altLang="ko-KR" sz="3400" dirty="0">
                <a:solidFill>
                  <a:schemeClr val="tx2">
                    <a:lumMod val="25000"/>
                  </a:schemeClr>
                </a:solidFill>
              </a:rPr>
              <a:t>It is good to choose the independent variables which has the correlation coefficient from 0.3 to 0.7.</a:t>
            </a:r>
          </a:p>
          <a:p>
            <a:r>
              <a:rPr lang="en-US" altLang="ko-KR" sz="3400" dirty="0">
                <a:solidFill>
                  <a:schemeClr val="tx2">
                    <a:lumMod val="25000"/>
                  </a:schemeClr>
                </a:solidFill>
              </a:rPr>
              <a:t>(reference to blog)</a:t>
            </a:r>
          </a:p>
          <a:p>
            <a:endParaRPr lang="en-US" altLang="ko-KR" sz="3400" dirty="0">
              <a:solidFill>
                <a:schemeClr val="tx2">
                  <a:lumMod val="25000"/>
                </a:schemeClr>
              </a:solidFill>
            </a:endParaRPr>
          </a:p>
          <a:p>
            <a:r>
              <a:rPr lang="en-US" altLang="ko-KR" sz="3400" dirty="0">
                <a:solidFill>
                  <a:schemeClr val="tx2">
                    <a:lumMod val="25000"/>
                  </a:schemeClr>
                </a:solidFill>
              </a:rPr>
              <a:t>We can get the correlation coefficient between the cumulative number of 1</a:t>
            </a:r>
            <a:r>
              <a:rPr lang="en-US" altLang="ko-KR" sz="3400" baseline="30000" dirty="0">
                <a:solidFill>
                  <a:schemeClr val="tx2">
                    <a:lumMod val="25000"/>
                  </a:schemeClr>
                </a:solidFill>
              </a:rPr>
              <a:t>st</a:t>
            </a:r>
            <a:r>
              <a:rPr lang="en-US" altLang="ko-KR" sz="3400" dirty="0">
                <a:solidFill>
                  <a:schemeClr val="tx2">
                    <a:lumMod val="25000"/>
                  </a:schemeClr>
                </a:solidFill>
              </a:rPr>
              <a:t> week cinema audience and other variables by function ‘</a:t>
            </a:r>
            <a:r>
              <a:rPr lang="en-US" altLang="ko-KR" sz="3400" dirty="0" err="1">
                <a:solidFill>
                  <a:schemeClr val="tx2">
                    <a:lumMod val="25000"/>
                  </a:schemeClr>
                </a:solidFill>
              </a:rPr>
              <a:t>cor</a:t>
            </a:r>
            <a:r>
              <a:rPr lang="en-US" altLang="ko-KR" sz="3400" dirty="0">
                <a:solidFill>
                  <a:schemeClr val="tx2">
                    <a:lumMod val="25000"/>
                  </a:schemeClr>
                </a:solidFill>
              </a:rPr>
              <a:t>()’ in R. </a:t>
            </a:r>
          </a:p>
          <a:p>
            <a:endParaRPr lang="en-US" sz="3400" dirty="0">
              <a:solidFill>
                <a:schemeClr val="tx2">
                  <a:lumMod val="25000"/>
                </a:schemeClr>
              </a:solidFill>
            </a:endParaRPr>
          </a:p>
          <a:p>
            <a:endParaRPr sz="3400" dirty="0">
              <a:solidFill>
                <a:schemeClr val="tx2">
                  <a:lumMod val="25000"/>
                </a:schemeClr>
              </a:solidFill>
            </a:endParaRPr>
          </a:p>
        </p:txBody>
      </p:sp>
      <p:sp>
        <p:nvSpPr>
          <p:cNvPr id="70" name="Shape 7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12</a:t>
            </a:fld>
            <a:endParaRPr/>
          </a:p>
        </p:txBody>
      </p:sp>
      <p:sp>
        <p:nvSpPr>
          <p:cNvPr id="71" name="Shape 71"/>
          <p:cNvSpPr/>
          <p:nvPr/>
        </p:nvSpPr>
        <p:spPr>
          <a:xfrm>
            <a:off x="3279228" y="6369268"/>
            <a:ext cx="5009281"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72" name="Shape 72"/>
          <p:cNvSpPr/>
          <p:nvPr/>
        </p:nvSpPr>
        <p:spPr>
          <a:xfrm>
            <a:off x="10708861" y="10251661"/>
            <a:ext cx="8418381" cy="3485222"/>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8"/>
          <p:cNvSpPr/>
          <p:nvPr/>
        </p:nvSpPr>
        <p:spPr>
          <a:xfrm rot="10800000">
            <a:off x="14427099" y="-17270"/>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dirty="0"/>
          </a:p>
        </p:txBody>
      </p:sp>
      <p:pic>
        <p:nvPicPr>
          <p:cNvPr id="13" name="그림 12" descr="박스.png"/>
          <p:cNvPicPr>
            <a:picLocks noChangeAspect="1"/>
          </p:cNvPicPr>
          <p:nvPr/>
        </p:nvPicPr>
        <p:blipFill>
          <a:blip r:embed="rId2" cstate="print"/>
          <a:stretch>
            <a:fillRect/>
          </a:stretch>
        </p:blipFill>
        <p:spPr>
          <a:xfrm>
            <a:off x="1559737" y="2662905"/>
            <a:ext cx="13693575" cy="9949509"/>
          </a:xfrm>
          <a:prstGeom prst="rect">
            <a:avLst/>
          </a:prstGeom>
        </p:spPr>
      </p:pic>
      <p:sp>
        <p:nvSpPr>
          <p:cNvPr id="14" name="TextBox 13"/>
          <p:cNvSpPr txBox="1"/>
          <p:nvPr/>
        </p:nvSpPr>
        <p:spPr>
          <a:xfrm>
            <a:off x="16126473" y="2662905"/>
            <a:ext cx="5234152" cy="109260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US" altLang="ko-KR" sz="6600" b="1" i="0" u="none" strike="noStrike" cap="none" spc="0" normalizeH="0" baseline="0" dirty="0">
                <a:ln>
                  <a:noFill/>
                </a:ln>
                <a:solidFill>
                  <a:schemeClr val="tx2">
                    <a:lumMod val="10000"/>
                  </a:schemeClr>
                </a:solidFill>
                <a:effectLst/>
                <a:uFillTx/>
                <a:latin typeface="PT Sans"/>
                <a:ea typeface="PT Sans"/>
                <a:cs typeface="PT Sans"/>
                <a:sym typeface="PT Sans"/>
              </a:rPr>
              <a:t>Box</a:t>
            </a:r>
            <a:r>
              <a:rPr kumimoji="0" lang="en-US" altLang="ko-KR" sz="6600" b="1" i="0" u="none" strike="noStrike" cap="none" spc="0" normalizeH="0" dirty="0">
                <a:ln>
                  <a:noFill/>
                </a:ln>
                <a:solidFill>
                  <a:schemeClr val="tx2">
                    <a:lumMod val="10000"/>
                  </a:schemeClr>
                </a:solidFill>
                <a:effectLst/>
                <a:uFillTx/>
                <a:latin typeface="PT Sans"/>
                <a:ea typeface="PT Sans"/>
                <a:cs typeface="PT Sans"/>
                <a:sym typeface="PT Sans"/>
              </a:rPr>
              <a:t> plot</a:t>
            </a:r>
            <a:endParaRPr kumimoji="0" lang="ko-KR" altLang="en-US" sz="6600" b="1" i="0" u="none" strike="noStrike" cap="none" spc="0" normalizeH="0" baseline="0" dirty="0">
              <a:ln>
                <a:noFill/>
              </a:ln>
              <a:solidFill>
                <a:schemeClr val="tx2">
                  <a:lumMod val="10000"/>
                </a:schemeClr>
              </a:solidFill>
              <a:effectLst/>
              <a:uFillTx/>
              <a:latin typeface="PT Sans"/>
              <a:ea typeface="PT Sans"/>
              <a:cs typeface="PT Sans"/>
              <a:sym typeface="PT Sans"/>
            </a:endParaRPr>
          </a:p>
        </p:txBody>
      </p:sp>
      <p:sp>
        <p:nvSpPr>
          <p:cNvPr id="15" name="TextBox 14"/>
          <p:cNvSpPr txBox="1"/>
          <p:nvPr/>
        </p:nvSpPr>
        <p:spPr>
          <a:xfrm>
            <a:off x="16126473" y="3813969"/>
            <a:ext cx="6512810" cy="727891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altLang="ko-KR" sz="3600" dirty="0" smtClean="0">
                <a:solidFill>
                  <a:schemeClr val="tx2">
                    <a:lumMod val="10000"/>
                  </a:schemeClr>
                </a:solidFill>
              </a:rPr>
              <a:t>This is a </a:t>
            </a:r>
            <a:r>
              <a:rPr lang="en-US" altLang="ko-KR" sz="3600" dirty="0" err="1" smtClean="0">
                <a:solidFill>
                  <a:schemeClr val="tx2">
                    <a:lumMod val="10000"/>
                  </a:schemeClr>
                </a:solidFill>
              </a:rPr>
              <a:t>boxplot</a:t>
            </a:r>
            <a:r>
              <a:rPr lang="en-US" altLang="ko-KR" sz="3600" dirty="0" smtClean="0">
                <a:solidFill>
                  <a:schemeClr val="tx2">
                    <a:lumMod val="10000"/>
                  </a:schemeClr>
                </a:solidFill>
              </a:rPr>
              <a:t> about the cumulative number of 1</a:t>
            </a:r>
            <a:r>
              <a:rPr lang="en-US" altLang="ko-KR" sz="3600" baseline="30000" dirty="0" smtClean="0">
                <a:solidFill>
                  <a:schemeClr val="tx2">
                    <a:lumMod val="10000"/>
                  </a:schemeClr>
                </a:solidFill>
              </a:rPr>
              <a:t>st</a:t>
            </a:r>
            <a:r>
              <a:rPr lang="en-US" altLang="ko-KR" sz="3600" dirty="0" smtClean="0">
                <a:solidFill>
                  <a:schemeClr val="tx2">
                    <a:lumMod val="10000"/>
                  </a:schemeClr>
                </a:solidFill>
              </a:rPr>
              <a:t> week cinema audience.</a:t>
            </a:r>
          </a:p>
          <a:p>
            <a:endParaRPr lang="en-US" altLang="ko-KR" sz="3600" dirty="0" smtClean="0">
              <a:solidFill>
                <a:schemeClr val="tx2">
                  <a:lumMod val="10000"/>
                </a:schemeClr>
              </a:solidFill>
            </a:endParaRPr>
          </a:p>
          <a:p>
            <a:r>
              <a:rPr lang="en-US" altLang="ko-KR" sz="3600" dirty="0" smtClean="0">
                <a:solidFill>
                  <a:schemeClr val="tx2">
                    <a:lumMod val="10000"/>
                  </a:schemeClr>
                </a:solidFill>
              </a:rPr>
              <a:t>There are many outliers, so it help us to process the data.</a:t>
            </a:r>
          </a:p>
          <a:p>
            <a:r>
              <a:rPr lang="en-US" altLang="ko-KR" sz="3600" dirty="0" smtClean="0">
                <a:solidFill>
                  <a:schemeClr val="tx2">
                    <a:lumMod val="10000"/>
                  </a:schemeClr>
                </a:solidFill>
              </a:rPr>
              <a:t/>
            </a:r>
            <a:br>
              <a:rPr lang="en-US" altLang="ko-KR" sz="3600" dirty="0" smtClean="0">
                <a:solidFill>
                  <a:schemeClr val="tx2">
                    <a:lumMod val="10000"/>
                  </a:schemeClr>
                </a:solidFill>
              </a:rPr>
            </a:br>
            <a:r>
              <a:rPr lang="en-US" altLang="ko-KR" sz="3600" dirty="0" smtClean="0">
                <a:solidFill>
                  <a:schemeClr val="tx2">
                    <a:lumMod val="10000"/>
                  </a:schemeClr>
                </a:solidFill>
              </a:rPr>
              <a:t>Because there are many outliers, if K  It was confirmed that the small outline would be sensitive to the outliers and the accuracy could be lowered.</a:t>
            </a:r>
            <a:endParaRPr lang="ko-KR" altLang="en-US" sz="3600" dirty="0">
              <a:solidFill>
                <a:schemeClr val="tx2">
                  <a:lumMod val="10000"/>
                </a:schemeClr>
              </a:solidFill>
            </a:endParaRPr>
          </a:p>
        </p:txBody>
      </p:sp>
      <p:sp>
        <p:nvSpPr>
          <p:cNvPr id="6" name="Shape 105"/>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13</a:t>
            </a:fld>
            <a:endParaRPr kumimoji="0" lang="ko-KR" altLang="en-US" sz="2300" b="0" i="0" u="none" strike="noStrike" kern="0" cap="none" spc="0" normalizeH="0" baseline="0" noProof="0" dirty="0">
              <a:ln>
                <a:noFill/>
              </a:ln>
              <a:solidFill>
                <a:srgbClr val="A6A7AC"/>
              </a:solidFill>
              <a:effectLst/>
              <a:uLnTx/>
              <a:uFillTx/>
              <a:latin typeface="PT Sans"/>
              <a:ea typeface="PT Sans"/>
              <a:cs typeface="PT Sans"/>
              <a:sym typeface="PT Sans"/>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14</a:t>
            </a:fld>
            <a:endParaRPr/>
          </a:p>
        </p:txBody>
      </p:sp>
      <p:sp>
        <p:nvSpPr>
          <p:cNvPr id="126" name="Shape 126"/>
          <p:cNvSpPr/>
          <p:nvPr/>
        </p:nvSpPr>
        <p:spPr>
          <a:xfrm>
            <a:off x="4517" y="-8634"/>
            <a:ext cx="9956901" cy="137332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30" name="Shape 130"/>
          <p:cNvSpPr/>
          <p:nvPr/>
        </p:nvSpPr>
        <p:spPr>
          <a:xfrm>
            <a:off x="12726340" y="2333297"/>
            <a:ext cx="9099673" cy="345381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92500" lnSpcReduction="10000"/>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lang="en-US" dirty="0"/>
              <a:t>Choose independent</a:t>
            </a:r>
          </a:p>
          <a:p>
            <a:r>
              <a:rPr lang="en-US" dirty="0"/>
              <a:t>value</a:t>
            </a:r>
            <a:endParaRPr dirty="0"/>
          </a:p>
        </p:txBody>
      </p:sp>
      <p:sp>
        <p:nvSpPr>
          <p:cNvPr id="131" name="Shape 131"/>
          <p:cNvSpPr/>
          <p:nvPr/>
        </p:nvSpPr>
        <p:spPr>
          <a:xfrm>
            <a:off x="12726340" y="6214188"/>
            <a:ext cx="8513155" cy="255658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altLang="ko-KR" sz="3600" dirty="0" smtClean="0">
                <a:solidFill>
                  <a:schemeClr val="tx2">
                    <a:lumMod val="25000"/>
                  </a:schemeClr>
                </a:solidFill>
              </a:rPr>
              <a:t>We concluded the it is right to analyze 6 variables except the variables which is too small absolute values like country, limitation of age, genre </a:t>
            </a:r>
            <a:endParaRPr lang="en-US" altLang="ko-KR" sz="3600" dirty="0">
              <a:solidFill>
                <a:schemeClr val="tx2">
                  <a:lumMod val="25000"/>
                </a:schemeClr>
              </a:solidFill>
            </a:endParaRPr>
          </a:p>
        </p:txBody>
      </p:sp>
      <p:sp>
        <p:nvSpPr>
          <p:cNvPr id="132" name="Shape 132"/>
          <p:cNvSpPr/>
          <p:nvPr/>
        </p:nvSpPr>
        <p:spPr>
          <a:xfrm>
            <a:off x="12760990" y="59707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28" name="Shape 128"/>
          <p:cNvSpPr/>
          <p:nvPr/>
        </p:nvSpPr>
        <p:spPr>
          <a:xfrm>
            <a:off x="0" y="-17270"/>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pic>
        <p:nvPicPr>
          <p:cNvPr id="18" name="그림 17">
            <a:extLst>
              <a:ext uri="{FF2B5EF4-FFF2-40B4-BE49-F238E27FC236}">
                <a16:creationId xmlns="" xmlns:a16="http://schemas.microsoft.com/office/drawing/2014/main" id="{E12A4472-612E-449C-9A39-B24766EFE13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517" y="9328488"/>
            <a:ext cx="24558347" cy="4387512"/>
          </a:xfrm>
          <a:prstGeom prst="rect">
            <a:avLst/>
          </a:prstGeom>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 y="779116"/>
            <a:ext cx="24381024" cy="1631900"/>
          </a:xfrm>
        </p:spPr>
        <p:txBody>
          <a:bodyPr>
            <a:noAutofit/>
          </a:bodyPr>
          <a:lstStyle/>
          <a:p>
            <a:pPr algn="ctr"/>
            <a:r>
              <a:rPr lang="en-US" altLang="ko-KR" dirty="0">
                <a:solidFill>
                  <a:srgbClr val="282828"/>
                </a:solidFill>
                <a:latin typeface="Roboto Bold" charset="0"/>
                <a:ea typeface="Roboto Bold" charset="0"/>
                <a:cs typeface="Roboto Bold" charset="0"/>
                <a:sym typeface="Roboto Bold" charset="0"/>
              </a:rPr>
              <a:t>Six meaningful </a:t>
            </a:r>
            <a:r>
              <a:rPr lang="en-US" altLang="ko-KR" dirty="0" smtClean="0">
                <a:solidFill>
                  <a:srgbClr val="282828"/>
                </a:solidFill>
                <a:latin typeface="Roboto Bold" charset="0"/>
                <a:ea typeface="Roboto Bold" charset="0"/>
                <a:cs typeface="Roboto Bold" charset="0"/>
                <a:sym typeface="Roboto Bold" charset="0"/>
              </a:rPr>
              <a:t/>
            </a:r>
            <a:br>
              <a:rPr lang="en-US" altLang="ko-KR" dirty="0" smtClean="0">
                <a:solidFill>
                  <a:srgbClr val="282828"/>
                </a:solidFill>
                <a:latin typeface="Roboto Bold" charset="0"/>
                <a:ea typeface="Roboto Bold" charset="0"/>
                <a:cs typeface="Roboto Bold" charset="0"/>
                <a:sym typeface="Roboto Bold" charset="0"/>
              </a:rPr>
            </a:br>
            <a:r>
              <a:rPr lang="en-US" altLang="ko-KR" dirty="0" smtClean="0">
                <a:solidFill>
                  <a:srgbClr val="282828"/>
                </a:solidFill>
                <a:latin typeface="Roboto Bold" charset="0"/>
                <a:ea typeface="Roboto Bold" charset="0"/>
                <a:cs typeface="Roboto Bold" charset="0"/>
                <a:sym typeface="Roboto Bold" charset="0"/>
              </a:rPr>
              <a:t>independent </a:t>
            </a:r>
            <a:r>
              <a:rPr lang="en-US" altLang="ko-KR" dirty="0">
                <a:solidFill>
                  <a:srgbClr val="282828"/>
                </a:solidFill>
                <a:latin typeface="Roboto Bold" charset="0"/>
                <a:ea typeface="Roboto Bold" charset="0"/>
                <a:cs typeface="Roboto Bold" charset="0"/>
                <a:sym typeface="Roboto Bold" charset="0"/>
              </a:rPr>
              <a:t>variables</a:t>
            </a:r>
            <a:endParaRPr lang="en-US" altLang="en-US" dirty="0">
              <a:solidFill>
                <a:srgbClr val="282828"/>
              </a:solidFill>
              <a:latin typeface="Roboto Bold" charset="0"/>
              <a:ea typeface="Roboto Bold" charset="0"/>
              <a:cs typeface="Roboto Bold" charset="0"/>
              <a:sym typeface="Roboto Bold" charset="0"/>
            </a:endParaRPr>
          </a:p>
        </p:txBody>
      </p:sp>
      <p:sp>
        <p:nvSpPr>
          <p:cNvPr id="17410" name="Rectangle 2"/>
          <p:cNvSpPr>
            <a:spLocks/>
          </p:cNvSpPr>
          <p:nvPr/>
        </p:nvSpPr>
        <p:spPr bwMode="auto">
          <a:xfrm>
            <a:off x="23007999" y="12305110"/>
            <a:ext cx="415404" cy="4455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356" tIns="45356" rIns="45356" bIns="45356">
            <a:spAutoFit/>
          </a:bodyPr>
          <a:lstStyle/>
          <a:p>
            <a:pPr algn="ctr"/>
            <a:fld id="{3455A53C-F6E6-544A-9472-CC28D2FA3ACD}" type="slidenum">
              <a:rPr lang="en-US" altLang="en-US">
                <a:solidFill>
                  <a:srgbClr val="FFFFFF"/>
                </a:solidFill>
              </a:rPr>
              <a:pPr algn="ctr"/>
              <a:t>15</a:t>
            </a:fld>
            <a:endParaRPr lang="en-US" altLang="en-US">
              <a:solidFill>
                <a:srgbClr val="FFFFFF"/>
              </a:solidFill>
            </a:endParaRPr>
          </a:p>
        </p:txBody>
      </p:sp>
      <p:sp>
        <p:nvSpPr>
          <p:cNvPr id="17411" name="Rectangle 3"/>
          <p:cNvSpPr>
            <a:spLocks/>
          </p:cNvSpPr>
          <p:nvPr/>
        </p:nvSpPr>
        <p:spPr bwMode="auto">
          <a:xfrm>
            <a:off x="-52398" y="3081857"/>
            <a:ext cx="24369118" cy="101575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4000" dirty="0">
                <a:latin typeface="Helvetica Neue Medium" charset="0"/>
                <a:ea typeface="Helvetica Neue Medium" charset="0"/>
                <a:cs typeface="Helvetica Neue Medium" charset="0"/>
                <a:sym typeface="Helvetica Neue Medium" charset="0"/>
              </a:rPr>
              <a:t>0.3~0.7</a:t>
            </a:r>
          </a:p>
        </p:txBody>
      </p:sp>
      <p:sp>
        <p:nvSpPr>
          <p:cNvPr id="17412" name="Line 4"/>
          <p:cNvSpPr>
            <a:spLocks noChangeShapeType="1"/>
          </p:cNvSpPr>
          <p:nvPr/>
        </p:nvSpPr>
        <p:spPr bwMode="auto">
          <a:xfrm>
            <a:off x="11287782" y="3810451"/>
            <a:ext cx="1845469"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nchor="ctr"/>
          <a:lstStyle/>
          <a:p>
            <a:pPr algn="ctr"/>
            <a:endParaRPr lang="en-US" altLang="en-US" sz="3700" dirty="0">
              <a:solidFill>
                <a:srgbClr val="000000"/>
              </a:solidFill>
              <a:latin typeface="Helvetica Light" charset="0"/>
              <a:ea typeface="Helvetica Light" charset="0"/>
              <a:cs typeface="Helvetica Light" charset="0"/>
              <a:sym typeface="Helvetica Light" charset="0"/>
            </a:endParaRPr>
          </a:p>
        </p:txBody>
      </p:sp>
      <p:grpSp>
        <p:nvGrpSpPr>
          <p:cNvPr id="3" name="Group 6"/>
          <p:cNvGrpSpPr/>
          <p:nvPr/>
        </p:nvGrpSpPr>
        <p:grpSpPr>
          <a:xfrm>
            <a:off x="1662195" y="4398754"/>
            <a:ext cx="9997001" cy="6993487"/>
            <a:chOff x="886504" y="3128003"/>
            <a:chExt cx="5331734" cy="4973146"/>
          </a:xfrm>
        </p:grpSpPr>
        <p:grpSp>
          <p:nvGrpSpPr>
            <p:cNvPr id="4" name="Group 3"/>
            <p:cNvGrpSpPr/>
            <p:nvPr/>
          </p:nvGrpSpPr>
          <p:grpSpPr>
            <a:xfrm>
              <a:off x="886504" y="3128003"/>
              <a:ext cx="5331734" cy="1581096"/>
              <a:chOff x="886504" y="3128003"/>
              <a:chExt cx="5331734" cy="1581096"/>
            </a:xfrm>
          </p:grpSpPr>
          <p:sp>
            <p:nvSpPr>
              <p:cNvPr id="17415" name="Rectangle 7"/>
              <p:cNvSpPr>
                <a:spLocks/>
              </p:cNvSpPr>
              <p:nvPr/>
            </p:nvSpPr>
            <p:spPr bwMode="auto">
              <a:xfrm>
                <a:off x="2606304" y="3509250"/>
                <a:ext cx="3611934" cy="11599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ko-KR" sz="4000" b="1" dirty="0" err="1">
                    <a:solidFill>
                      <a:schemeClr val="tx2">
                        <a:lumMod val="10000"/>
                      </a:schemeClr>
                    </a:solidFill>
                  </a:rPr>
                  <a:t>naver_good</a:t>
                </a:r>
                <a:r>
                  <a:rPr lang="en-US" altLang="ko-KR" sz="4000" dirty="0">
                    <a:solidFill>
                      <a:schemeClr val="tx2">
                        <a:lumMod val="10000"/>
                      </a:schemeClr>
                    </a:solidFill>
                  </a:rPr>
                  <a:t> </a:t>
                </a:r>
                <a:endParaRPr lang="en-US" altLang="en-US" sz="4000" dirty="0">
                  <a:solidFill>
                    <a:schemeClr val="tx2">
                      <a:lumMod val="10000"/>
                    </a:schemeClr>
                  </a:solidFill>
                </a:endParaRPr>
              </a:p>
            </p:txBody>
          </p:sp>
          <p:grpSp>
            <p:nvGrpSpPr>
              <p:cNvPr id="5" name="Group 2"/>
              <p:cNvGrpSpPr/>
              <p:nvPr/>
            </p:nvGrpSpPr>
            <p:grpSpPr>
              <a:xfrm>
                <a:off x="886504" y="3128003"/>
                <a:ext cx="1796454" cy="1581096"/>
                <a:chOff x="886504" y="3128003"/>
                <a:chExt cx="1796454" cy="1581096"/>
              </a:xfrm>
            </p:grpSpPr>
            <p:graphicFrame>
              <p:nvGraphicFramePr>
                <p:cNvPr id="2" name="Chart 1"/>
                <p:cNvGraphicFramePr/>
                <p:nvPr>
                  <p:extLst>
                    <p:ext uri="{D42A27DB-BD31-4B8C-83A1-F6EECF244321}">
                      <p14:modId xmlns="" xmlns:p14="http://schemas.microsoft.com/office/powerpoint/2010/main" val="1813256630"/>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2"/>
                </a:graphicData>
              </a:graphic>
            </p:graphicFrame>
            <p:sp>
              <p:nvSpPr>
                <p:cNvPr id="17429" name="Rectangle 21"/>
                <p:cNvSpPr>
                  <a:spLocks/>
                </p:cNvSpPr>
                <p:nvPr/>
              </p:nvSpPr>
              <p:spPr bwMode="auto">
                <a:xfrm>
                  <a:off x="1550422" y="3718535"/>
                  <a:ext cx="468618" cy="4000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3300" dirty="0">
                      <a:solidFill>
                        <a:srgbClr val="282828"/>
                      </a:solidFill>
                      <a:latin typeface="Roboto Bold" charset="0"/>
                      <a:ea typeface="Roboto Bold" charset="0"/>
                      <a:cs typeface="Roboto Bold" charset="0"/>
                      <a:sym typeface="Roboto Bold" charset="0"/>
                    </a:rPr>
                    <a:t>0.69</a:t>
                  </a:r>
                </a:p>
              </p:txBody>
            </p:sp>
          </p:grpSp>
        </p:grpSp>
        <p:grpSp>
          <p:nvGrpSpPr>
            <p:cNvPr id="6" name="Group 4"/>
            <p:cNvGrpSpPr/>
            <p:nvPr/>
          </p:nvGrpSpPr>
          <p:grpSpPr>
            <a:xfrm>
              <a:off x="886504" y="4824028"/>
              <a:ext cx="5331734" cy="1581096"/>
              <a:chOff x="886504" y="4835223"/>
              <a:chExt cx="5331734" cy="1581096"/>
            </a:xfrm>
          </p:grpSpPr>
          <p:sp>
            <p:nvSpPr>
              <p:cNvPr id="17420" name="Rectangle 12"/>
              <p:cNvSpPr>
                <a:spLocks/>
              </p:cNvSpPr>
              <p:nvPr/>
            </p:nvSpPr>
            <p:spPr bwMode="auto">
              <a:xfrm>
                <a:off x="2606304" y="5179901"/>
                <a:ext cx="3611934" cy="11599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ko-KR" sz="4000" b="1" dirty="0" err="1">
                    <a:solidFill>
                      <a:schemeClr val="tx2">
                        <a:lumMod val="10000"/>
                      </a:schemeClr>
                    </a:solidFill>
                  </a:rPr>
                  <a:t>naver_bad</a:t>
                </a:r>
                <a:endParaRPr lang="en-US" altLang="en-US" sz="4000" dirty="0">
                  <a:solidFill>
                    <a:schemeClr val="tx2">
                      <a:lumMod val="10000"/>
                    </a:schemeClr>
                  </a:solidFill>
                </a:endParaRPr>
              </a:p>
            </p:txBody>
          </p:sp>
          <p:grpSp>
            <p:nvGrpSpPr>
              <p:cNvPr id="7" name="Group 45"/>
              <p:cNvGrpSpPr/>
              <p:nvPr/>
            </p:nvGrpSpPr>
            <p:grpSpPr>
              <a:xfrm>
                <a:off x="886504" y="4835223"/>
                <a:ext cx="1796454" cy="1581096"/>
                <a:chOff x="886504" y="3128003"/>
                <a:chExt cx="1796454" cy="1581096"/>
              </a:xfrm>
            </p:grpSpPr>
            <p:graphicFrame>
              <p:nvGraphicFramePr>
                <p:cNvPr id="47" name="Chart 46"/>
                <p:cNvGraphicFramePr/>
                <p:nvPr>
                  <p:extLst>
                    <p:ext uri="{D42A27DB-BD31-4B8C-83A1-F6EECF244321}">
                      <p14:modId xmlns="" xmlns:p14="http://schemas.microsoft.com/office/powerpoint/2010/main" val="1402169654"/>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3"/>
                </a:graphicData>
              </a:graphic>
            </p:graphicFrame>
            <p:sp>
              <p:nvSpPr>
                <p:cNvPr id="48" name="Rectangle 21"/>
                <p:cNvSpPr>
                  <a:spLocks/>
                </p:cNvSpPr>
                <p:nvPr/>
              </p:nvSpPr>
              <p:spPr bwMode="auto">
                <a:xfrm>
                  <a:off x="1550422" y="3718535"/>
                  <a:ext cx="468618" cy="4000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3300" dirty="0">
                      <a:solidFill>
                        <a:srgbClr val="282828"/>
                      </a:solidFill>
                      <a:latin typeface="Roboto Bold" charset="0"/>
                      <a:ea typeface="Roboto Bold" charset="0"/>
                      <a:cs typeface="Roboto Bold" charset="0"/>
                      <a:sym typeface="Roboto Bold" charset="0"/>
                    </a:rPr>
                    <a:t>0.54</a:t>
                  </a:r>
                </a:p>
              </p:txBody>
            </p:sp>
          </p:grpSp>
        </p:grpSp>
        <p:grpSp>
          <p:nvGrpSpPr>
            <p:cNvPr id="8" name="Group 5"/>
            <p:cNvGrpSpPr/>
            <p:nvPr/>
          </p:nvGrpSpPr>
          <p:grpSpPr>
            <a:xfrm>
              <a:off x="886504" y="6520053"/>
              <a:ext cx="5331734" cy="1581096"/>
              <a:chOff x="886504" y="6520053"/>
              <a:chExt cx="5331734" cy="1581096"/>
            </a:xfrm>
          </p:grpSpPr>
          <p:sp>
            <p:nvSpPr>
              <p:cNvPr id="17425" name="Rectangle 17"/>
              <p:cNvSpPr>
                <a:spLocks/>
              </p:cNvSpPr>
              <p:nvPr/>
            </p:nvSpPr>
            <p:spPr bwMode="auto">
              <a:xfrm>
                <a:off x="2606304" y="6850552"/>
                <a:ext cx="3611934" cy="11599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ko-KR" sz="4000" b="1" dirty="0" err="1">
                    <a:solidFill>
                      <a:schemeClr val="tx2">
                        <a:lumMod val="10000"/>
                      </a:schemeClr>
                    </a:solidFill>
                  </a:rPr>
                  <a:t>naver_pe</a:t>
                </a:r>
                <a:r>
                  <a:rPr lang="en-US" altLang="ko-KR" sz="4000" dirty="0">
                    <a:solidFill>
                      <a:schemeClr val="tx2">
                        <a:lumMod val="10000"/>
                      </a:schemeClr>
                    </a:solidFill>
                  </a:rPr>
                  <a:t> </a:t>
                </a:r>
                <a:endParaRPr lang="en-US" altLang="en-US" sz="4000" dirty="0">
                  <a:solidFill>
                    <a:schemeClr val="tx2">
                      <a:lumMod val="10000"/>
                    </a:schemeClr>
                  </a:solidFill>
                </a:endParaRPr>
              </a:p>
            </p:txBody>
          </p:sp>
          <p:grpSp>
            <p:nvGrpSpPr>
              <p:cNvPr id="9" name="Group 48"/>
              <p:cNvGrpSpPr/>
              <p:nvPr/>
            </p:nvGrpSpPr>
            <p:grpSpPr>
              <a:xfrm>
                <a:off x="886504" y="6520053"/>
                <a:ext cx="1796454" cy="1581096"/>
                <a:chOff x="886504" y="3128003"/>
                <a:chExt cx="1796454" cy="1581096"/>
              </a:xfrm>
            </p:grpSpPr>
            <p:graphicFrame>
              <p:nvGraphicFramePr>
                <p:cNvPr id="50" name="Chart 49"/>
                <p:cNvGraphicFramePr/>
                <p:nvPr>
                  <p:extLst>
                    <p:ext uri="{D42A27DB-BD31-4B8C-83A1-F6EECF244321}">
                      <p14:modId xmlns="" xmlns:p14="http://schemas.microsoft.com/office/powerpoint/2010/main" val="1512814432"/>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4"/>
                </a:graphicData>
              </a:graphic>
            </p:graphicFrame>
            <p:sp>
              <p:nvSpPr>
                <p:cNvPr id="51" name="Rectangle 21"/>
                <p:cNvSpPr>
                  <a:spLocks/>
                </p:cNvSpPr>
                <p:nvPr/>
              </p:nvSpPr>
              <p:spPr bwMode="auto">
                <a:xfrm>
                  <a:off x="1550422" y="3718535"/>
                  <a:ext cx="468618" cy="4000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3300" dirty="0">
                      <a:solidFill>
                        <a:srgbClr val="282828"/>
                      </a:solidFill>
                      <a:latin typeface="Roboto Bold" charset="0"/>
                      <a:ea typeface="Roboto Bold" charset="0"/>
                      <a:cs typeface="Roboto Bold" charset="0"/>
                      <a:sym typeface="Roboto Bold" charset="0"/>
                    </a:rPr>
                    <a:t>0.50</a:t>
                  </a:r>
                </a:p>
              </p:txBody>
            </p:sp>
          </p:grpSp>
        </p:grpSp>
      </p:grpSp>
      <p:grpSp>
        <p:nvGrpSpPr>
          <p:cNvPr id="10" name="Group 55"/>
          <p:cNvGrpSpPr/>
          <p:nvPr/>
        </p:nvGrpSpPr>
        <p:grpSpPr>
          <a:xfrm>
            <a:off x="12462030" y="4398754"/>
            <a:ext cx="9997001" cy="6993487"/>
            <a:chOff x="886504" y="3128003"/>
            <a:chExt cx="5331734" cy="4973146"/>
          </a:xfrm>
        </p:grpSpPr>
        <p:grpSp>
          <p:nvGrpSpPr>
            <p:cNvPr id="11" name="Group 56"/>
            <p:cNvGrpSpPr/>
            <p:nvPr/>
          </p:nvGrpSpPr>
          <p:grpSpPr>
            <a:xfrm>
              <a:off x="886504" y="3128003"/>
              <a:ext cx="5331734" cy="1581096"/>
              <a:chOff x="886504" y="3128003"/>
              <a:chExt cx="5331734" cy="1581096"/>
            </a:xfrm>
          </p:grpSpPr>
          <p:sp>
            <p:nvSpPr>
              <p:cNvPr id="68" name="Rectangle 7"/>
              <p:cNvSpPr>
                <a:spLocks/>
              </p:cNvSpPr>
              <p:nvPr/>
            </p:nvSpPr>
            <p:spPr bwMode="auto">
              <a:xfrm>
                <a:off x="2606304" y="3509250"/>
                <a:ext cx="3611934" cy="115997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4000" b="1" dirty="0">
                    <a:solidFill>
                      <a:schemeClr val="tx2">
                        <a:lumMod val="10000"/>
                      </a:schemeClr>
                    </a:solidFill>
                  </a:rPr>
                  <a:t>blog</a:t>
                </a:r>
                <a:endParaRPr lang="en-US" altLang="en-US" sz="4000" dirty="0">
                  <a:solidFill>
                    <a:schemeClr val="tx2">
                      <a:lumMod val="10000"/>
                    </a:schemeClr>
                  </a:solidFill>
                </a:endParaRPr>
              </a:p>
            </p:txBody>
          </p:sp>
          <p:grpSp>
            <p:nvGrpSpPr>
              <p:cNvPr id="12" name="Group 68"/>
              <p:cNvGrpSpPr/>
              <p:nvPr/>
            </p:nvGrpSpPr>
            <p:grpSpPr>
              <a:xfrm>
                <a:off x="886504" y="3128003"/>
                <a:ext cx="1796454" cy="1581096"/>
                <a:chOff x="886504" y="3128003"/>
                <a:chExt cx="1796454" cy="1581096"/>
              </a:xfrm>
            </p:grpSpPr>
            <p:graphicFrame>
              <p:nvGraphicFramePr>
                <p:cNvPr id="70" name="Chart 69"/>
                <p:cNvGraphicFramePr/>
                <p:nvPr>
                  <p:extLst>
                    <p:ext uri="{D42A27DB-BD31-4B8C-83A1-F6EECF244321}">
                      <p14:modId xmlns="" xmlns:p14="http://schemas.microsoft.com/office/powerpoint/2010/main" val="430457159"/>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5"/>
                </a:graphicData>
              </a:graphic>
            </p:graphicFrame>
            <p:sp>
              <p:nvSpPr>
                <p:cNvPr id="71" name="Rectangle 21"/>
                <p:cNvSpPr>
                  <a:spLocks/>
                </p:cNvSpPr>
                <p:nvPr/>
              </p:nvSpPr>
              <p:spPr bwMode="auto">
                <a:xfrm>
                  <a:off x="1550422" y="3718535"/>
                  <a:ext cx="468618" cy="4000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3300" dirty="0">
                      <a:solidFill>
                        <a:srgbClr val="282828"/>
                      </a:solidFill>
                      <a:latin typeface="Roboto Bold" charset="0"/>
                      <a:ea typeface="Roboto Bold" charset="0"/>
                      <a:cs typeface="Roboto Bold" charset="0"/>
                      <a:sym typeface="Roboto Bold" charset="0"/>
                    </a:rPr>
                    <a:t>0.45</a:t>
                  </a:r>
                </a:p>
              </p:txBody>
            </p:sp>
          </p:grpSp>
        </p:grpSp>
        <p:grpSp>
          <p:nvGrpSpPr>
            <p:cNvPr id="13" name="Group 57"/>
            <p:cNvGrpSpPr/>
            <p:nvPr/>
          </p:nvGrpSpPr>
          <p:grpSpPr>
            <a:xfrm>
              <a:off x="886504" y="4824028"/>
              <a:ext cx="5331734" cy="1581096"/>
              <a:chOff x="886504" y="4835223"/>
              <a:chExt cx="5331734" cy="1581096"/>
            </a:xfrm>
          </p:grpSpPr>
          <p:sp>
            <p:nvSpPr>
              <p:cNvPr id="64" name="Rectangle 12"/>
              <p:cNvSpPr>
                <a:spLocks/>
              </p:cNvSpPr>
              <p:nvPr/>
            </p:nvSpPr>
            <p:spPr bwMode="auto">
              <a:xfrm>
                <a:off x="2606304" y="5179901"/>
                <a:ext cx="3611934" cy="11599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4000" b="1" dirty="0">
                    <a:solidFill>
                      <a:schemeClr val="tx2">
                        <a:lumMod val="10000"/>
                      </a:schemeClr>
                    </a:solidFill>
                  </a:rPr>
                  <a:t>actor</a:t>
                </a:r>
              </a:p>
            </p:txBody>
          </p:sp>
          <p:grpSp>
            <p:nvGrpSpPr>
              <p:cNvPr id="14" name="Group 64"/>
              <p:cNvGrpSpPr/>
              <p:nvPr/>
            </p:nvGrpSpPr>
            <p:grpSpPr>
              <a:xfrm>
                <a:off x="886504" y="4835223"/>
                <a:ext cx="1796454" cy="1581096"/>
                <a:chOff x="886504" y="3128003"/>
                <a:chExt cx="1796454" cy="1581096"/>
              </a:xfrm>
            </p:grpSpPr>
            <p:graphicFrame>
              <p:nvGraphicFramePr>
                <p:cNvPr id="66" name="Chart 65"/>
                <p:cNvGraphicFramePr/>
                <p:nvPr>
                  <p:extLst>
                    <p:ext uri="{D42A27DB-BD31-4B8C-83A1-F6EECF244321}">
                      <p14:modId xmlns="" xmlns:p14="http://schemas.microsoft.com/office/powerpoint/2010/main" val="1968548217"/>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6"/>
                </a:graphicData>
              </a:graphic>
            </p:graphicFrame>
            <p:sp>
              <p:nvSpPr>
                <p:cNvPr id="67" name="Rectangle 21"/>
                <p:cNvSpPr>
                  <a:spLocks/>
                </p:cNvSpPr>
                <p:nvPr/>
              </p:nvSpPr>
              <p:spPr bwMode="auto">
                <a:xfrm>
                  <a:off x="1550422" y="3718535"/>
                  <a:ext cx="468618" cy="4000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3300" dirty="0">
                      <a:solidFill>
                        <a:srgbClr val="282828"/>
                      </a:solidFill>
                      <a:latin typeface="Roboto Bold" charset="0"/>
                      <a:ea typeface="Roboto Bold" charset="0"/>
                      <a:cs typeface="Roboto Bold" charset="0"/>
                      <a:sym typeface="Roboto Bold" charset="0"/>
                    </a:rPr>
                    <a:t>0.47</a:t>
                  </a:r>
                </a:p>
              </p:txBody>
            </p:sp>
          </p:grpSp>
        </p:grpSp>
        <p:grpSp>
          <p:nvGrpSpPr>
            <p:cNvPr id="15" name="Group 58"/>
            <p:cNvGrpSpPr/>
            <p:nvPr/>
          </p:nvGrpSpPr>
          <p:grpSpPr>
            <a:xfrm>
              <a:off x="886504" y="6520053"/>
              <a:ext cx="5331734" cy="1581096"/>
              <a:chOff x="886504" y="6520053"/>
              <a:chExt cx="5331734" cy="1581096"/>
            </a:xfrm>
          </p:grpSpPr>
          <p:sp>
            <p:nvSpPr>
              <p:cNvPr id="60" name="Rectangle 17"/>
              <p:cNvSpPr>
                <a:spLocks/>
              </p:cNvSpPr>
              <p:nvPr/>
            </p:nvSpPr>
            <p:spPr bwMode="auto">
              <a:xfrm>
                <a:off x="2606304" y="6850552"/>
                <a:ext cx="3611934" cy="11599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r>
                  <a:rPr lang="en-US" altLang="en-US" sz="4000" b="1" dirty="0">
                    <a:solidFill>
                      <a:schemeClr val="tx2">
                        <a:lumMod val="10000"/>
                      </a:schemeClr>
                    </a:solidFill>
                  </a:rPr>
                  <a:t>director</a:t>
                </a:r>
              </a:p>
            </p:txBody>
          </p:sp>
          <p:grpSp>
            <p:nvGrpSpPr>
              <p:cNvPr id="16" name="Group 60"/>
              <p:cNvGrpSpPr/>
              <p:nvPr/>
            </p:nvGrpSpPr>
            <p:grpSpPr>
              <a:xfrm>
                <a:off x="886504" y="6520053"/>
                <a:ext cx="1796454" cy="1581096"/>
                <a:chOff x="886504" y="3128003"/>
                <a:chExt cx="1796454" cy="1581096"/>
              </a:xfrm>
            </p:grpSpPr>
            <p:graphicFrame>
              <p:nvGraphicFramePr>
                <p:cNvPr id="62" name="Chart 61"/>
                <p:cNvGraphicFramePr/>
                <p:nvPr>
                  <p:extLst>
                    <p:ext uri="{D42A27DB-BD31-4B8C-83A1-F6EECF244321}">
                      <p14:modId xmlns="" xmlns:p14="http://schemas.microsoft.com/office/powerpoint/2010/main" val="1256817437"/>
                    </p:ext>
                  </p:extLst>
                </p:nvPr>
              </p:nvGraphicFramePr>
              <p:xfrm>
                <a:off x="886504" y="3128003"/>
                <a:ext cx="1796454" cy="1581096"/>
              </p:xfrm>
              <a:graphic>
                <a:graphicData uri="http://schemas.openxmlformats.org/drawingml/2006/chart">
                  <c:chart xmlns:c="http://schemas.openxmlformats.org/drawingml/2006/chart" xmlns:r="http://schemas.openxmlformats.org/officeDocument/2006/relationships" r:id="rId7"/>
                </a:graphicData>
              </a:graphic>
            </p:graphicFrame>
            <p:sp>
              <p:nvSpPr>
                <p:cNvPr id="63" name="Rectangle 21"/>
                <p:cNvSpPr>
                  <a:spLocks/>
                </p:cNvSpPr>
                <p:nvPr/>
              </p:nvSpPr>
              <p:spPr bwMode="auto">
                <a:xfrm>
                  <a:off x="1550422" y="3718535"/>
                  <a:ext cx="468618" cy="4000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r>
                    <a:rPr lang="en-US" altLang="en-US" sz="3300" dirty="0">
                      <a:solidFill>
                        <a:srgbClr val="282828"/>
                      </a:solidFill>
                      <a:latin typeface="Roboto Bold" charset="0"/>
                      <a:ea typeface="Roboto Bold" charset="0"/>
                      <a:cs typeface="Roboto Bold" charset="0"/>
                      <a:sym typeface="Roboto Bold" charset="0"/>
                    </a:rPr>
                    <a:t>0.33</a:t>
                  </a:r>
                </a:p>
              </p:txBody>
            </p:sp>
          </p:grpSp>
        </p:grpSp>
      </p:grpSp>
      <p:sp>
        <p:nvSpPr>
          <p:cNvPr id="38" name="Shape 105"/>
          <p:cNvSpPr>
            <a:spLocks noGrp="1"/>
          </p:cNvSpPr>
          <p:nvPr>
            <p:ph type="sldNum" sz="quarter" idx="4294967295"/>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15</a:t>
            </a:fld>
            <a:endParaRPr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4" name="Shape 105"/>
          <p:cNvSpPr>
            <a:spLocks noGrp="1"/>
          </p:cNvSpPr>
          <p:nvPr>
            <p:ph type="sldNum" sz="quarter" idx="2"/>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16</a:t>
            </a:fld>
            <a:endParaRPr dirty="0"/>
          </a:p>
        </p:txBody>
      </p:sp>
      <p:sp>
        <p:nvSpPr>
          <p:cNvPr id="5" name="Shape 117"/>
          <p:cNvSpPr/>
          <p:nvPr/>
        </p:nvSpPr>
        <p:spPr>
          <a:xfrm>
            <a:off x="8702565" y="3809539"/>
            <a:ext cx="7126013" cy="2200602"/>
          </a:xfrm>
          <a:prstGeom prst="rect">
            <a:avLst/>
          </a:prstGeom>
          <a:ln w="3175">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lvl1pPr algn="ctr">
              <a:defRPr sz="1800" cap="all" spc="360">
                <a:latin typeface="+mn-lt"/>
                <a:ea typeface="+mn-ea"/>
                <a:cs typeface="+mn-cs"/>
                <a:sym typeface="Montserrat-Regular"/>
              </a:defRPr>
            </a:lvl1pPr>
          </a:lstStyle>
          <a:p>
            <a:r>
              <a:rPr lang="en-US" altLang="ko-KR" sz="13800" b="1" dirty="0">
                <a:solidFill>
                  <a:schemeClr val="tx2"/>
                </a:solidFill>
              </a:rPr>
              <a:t>Step</a:t>
            </a:r>
            <a:r>
              <a:rPr lang="ko-KR" altLang="en-US" sz="13800" b="1" dirty="0">
                <a:solidFill>
                  <a:schemeClr val="tx2"/>
                </a:solidFill>
              </a:rPr>
              <a:t> </a:t>
            </a:r>
            <a:r>
              <a:rPr lang="en-US" altLang="ko-KR" sz="13800" b="1" dirty="0">
                <a:solidFill>
                  <a:schemeClr val="tx2"/>
                </a:solidFill>
              </a:rPr>
              <a:t>3.</a:t>
            </a:r>
            <a:endParaRPr sz="13800" b="1" dirty="0">
              <a:solidFill>
                <a:schemeClr val="tx2"/>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17</a:t>
            </a:fld>
            <a:endParaRPr/>
          </a:p>
        </p:txBody>
      </p:sp>
      <p:sp>
        <p:nvSpPr>
          <p:cNvPr id="118" name="Shape 118"/>
          <p:cNvSpPr/>
          <p:nvPr/>
        </p:nvSpPr>
        <p:spPr>
          <a:xfrm>
            <a:off x="5766002" y="3734041"/>
            <a:ext cx="12851996" cy="17851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10000" b="1">
                <a:solidFill>
                  <a:srgbClr val="F4F5F7"/>
                </a:solidFill>
                <a:latin typeface="Montserrat-SemiBold"/>
                <a:ea typeface="Montserrat-SemiBold"/>
                <a:cs typeface="Montserrat-SemiBold"/>
                <a:sym typeface="Montserrat-SemiBold"/>
              </a:defRPr>
            </a:lvl1pPr>
          </a:lstStyle>
          <a:p>
            <a:r>
              <a:rPr lang="en-US" dirty="0" err="1"/>
              <a:t>Knn</a:t>
            </a:r>
            <a:endParaRPr dirty="0"/>
          </a:p>
        </p:txBody>
      </p:sp>
      <p:sp>
        <p:nvSpPr>
          <p:cNvPr id="119" name="Shape 119"/>
          <p:cNvSpPr/>
          <p:nvPr/>
        </p:nvSpPr>
        <p:spPr>
          <a:xfrm>
            <a:off x="6401351" y="6020639"/>
            <a:ext cx="11581297" cy="36231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altLang="ko-KR" sz="3200" dirty="0" smtClean="0"/>
              <a:t>We classify the cumulative number of  1</a:t>
            </a:r>
            <a:r>
              <a:rPr lang="en-US" altLang="ko-KR" sz="3200" baseline="30000" dirty="0" smtClean="0"/>
              <a:t>st</a:t>
            </a:r>
            <a:r>
              <a:rPr lang="en-US" altLang="ko-KR" sz="3200" dirty="0" smtClean="0"/>
              <a:t>  cinema audience by the class , like High, Medium, Low, to implement the machine learning , </a:t>
            </a:r>
            <a:r>
              <a:rPr lang="en-US" altLang="ko-KR" sz="3200" dirty="0" err="1" smtClean="0"/>
              <a:t>Knn</a:t>
            </a:r>
            <a:r>
              <a:rPr lang="en-US" altLang="ko-KR" sz="3200" dirty="0" smtClean="0"/>
              <a:t> and decision tree.</a:t>
            </a:r>
          </a:p>
          <a:p>
            <a:r>
              <a:rPr lang="en-US" altLang="ko-KR" sz="3200" dirty="0" smtClean="0"/>
              <a:t>The standard of classifying the class is calculated referring to the cumulative number of  1</a:t>
            </a:r>
            <a:r>
              <a:rPr lang="en-US" altLang="ko-KR" sz="3200" baseline="30000" dirty="0" smtClean="0"/>
              <a:t>st</a:t>
            </a:r>
            <a:r>
              <a:rPr lang="en-US" altLang="ko-KR" sz="3200" dirty="0" smtClean="0"/>
              <a:t> cinema audience in the Internet news articles and five-number summary of  it.</a:t>
            </a:r>
          </a:p>
          <a:p>
            <a:endParaRPr lang="en-US" altLang="ko-KR" sz="3200" dirty="0" smtClean="0"/>
          </a:p>
          <a:p>
            <a:endParaRPr lang="en-US" altLang="ko-KR" sz="3200" dirty="0" smtClean="0"/>
          </a:p>
          <a:p>
            <a:endParaRPr lang="en-US" altLang="ko-KR" sz="3200" dirty="0"/>
          </a:p>
        </p:txBody>
      </p:sp>
      <p:sp>
        <p:nvSpPr>
          <p:cNvPr id="120" name="Shape 120"/>
          <p:cNvSpPr/>
          <p:nvPr/>
        </p:nvSpPr>
        <p:spPr>
          <a:xfrm>
            <a:off x="10147706" y="5013434"/>
            <a:ext cx="4007698" cy="0"/>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123" name="Group 123"/>
          <p:cNvGrpSpPr/>
          <p:nvPr/>
        </p:nvGrpSpPr>
        <p:grpSpPr>
          <a:xfrm>
            <a:off x="10650719" y="10450035"/>
            <a:ext cx="3082562" cy="790599"/>
            <a:chOff x="0" y="0"/>
            <a:chExt cx="3082560" cy="790598"/>
          </a:xfrm>
        </p:grpSpPr>
        <p:sp>
          <p:nvSpPr>
            <p:cNvPr id="121" name="Shape 121"/>
            <p:cNvSpPr/>
            <p:nvPr/>
          </p:nvSpPr>
          <p:spPr>
            <a:xfrm>
              <a:off x="0" y="0"/>
              <a:ext cx="3082561" cy="790599"/>
            </a:xfrm>
            <a:prstGeom prst="roundRect">
              <a:avLst>
                <a:gd name="adj" fmla="val 50000"/>
              </a:avLst>
            </a:prstGeom>
            <a:solidFill>
              <a:srgbClr val="393941"/>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22" name="Shape 122"/>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New Project</a:t>
              </a:r>
            </a:p>
          </p:txBody>
        </p:sp>
      </p:gr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18</a:t>
            </a:fld>
            <a:endParaRPr/>
          </a:p>
        </p:txBody>
      </p:sp>
      <p:sp>
        <p:nvSpPr>
          <p:cNvPr id="38" name="Shape 38"/>
          <p:cNvSpPr/>
          <p:nvPr/>
        </p:nvSpPr>
        <p:spPr>
          <a:xfrm>
            <a:off x="15629025" y="2743200"/>
            <a:ext cx="7263065" cy="227716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nSpc>
                <a:spcPct val="90000"/>
              </a:lnSpc>
              <a:defRPr sz="11000" b="1">
                <a:solidFill>
                  <a:srgbClr val="282828"/>
                </a:solidFill>
                <a:latin typeface="Signika"/>
                <a:ea typeface="Signika"/>
                <a:cs typeface="Signika"/>
                <a:sym typeface="Signika"/>
              </a:defRPr>
            </a:lvl1pPr>
          </a:lstStyle>
          <a:p>
            <a:r>
              <a:rPr lang="en-US" altLang="ko-KR" sz="7200" dirty="0">
                <a:solidFill>
                  <a:schemeClr val="tx2">
                    <a:lumMod val="25000"/>
                  </a:schemeClr>
                </a:solidFill>
              </a:rPr>
              <a:t>2</a:t>
            </a:r>
            <a:r>
              <a:rPr lang="en-US" altLang="ko-KR" sz="7200" baseline="30000" dirty="0">
                <a:solidFill>
                  <a:schemeClr val="tx2">
                    <a:lumMod val="25000"/>
                  </a:schemeClr>
                </a:solidFill>
              </a:rPr>
              <a:t>nd</a:t>
            </a:r>
            <a:r>
              <a:rPr lang="en-US" altLang="ko-KR" sz="7200" dirty="0">
                <a:solidFill>
                  <a:schemeClr val="tx2">
                    <a:lumMod val="25000"/>
                  </a:schemeClr>
                </a:solidFill>
              </a:rPr>
              <a:t>_pre-processing</a:t>
            </a:r>
          </a:p>
        </p:txBody>
      </p:sp>
      <p:sp>
        <p:nvSpPr>
          <p:cNvPr id="4" name="Rectangle 3">
            <a:extLst>
              <a:ext uri="{FF2B5EF4-FFF2-40B4-BE49-F238E27FC236}">
                <a16:creationId xmlns:a16="http://schemas.microsoft.com/office/drawing/2014/main" xmlns="" id="{3F888BEC-D3C4-443D-89DE-0528C572216C}"/>
              </a:ext>
            </a:extLst>
          </p:cNvPr>
          <p:cNvSpPr>
            <a:spLocks noChangeArrowheads="1"/>
          </p:cNvSpPr>
          <p:nvPr/>
        </p:nvSpPr>
        <p:spPr bwMode="auto">
          <a:xfrm>
            <a:off x="15629025" y="5108028"/>
            <a:ext cx="6612410" cy="230832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4400" i="0" u="none" strike="noStrike" cap="none" normalizeH="0" baseline="0" dirty="0" err="1">
                <a:ln>
                  <a:noFill/>
                </a:ln>
                <a:solidFill>
                  <a:srgbClr val="212121"/>
                </a:solidFill>
                <a:effectLst/>
                <a:latin typeface="Signika"/>
                <a:ea typeface="inherit"/>
              </a:rPr>
              <a:t>We</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pre-processed</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the</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data</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again</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to</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perform</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the</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knn</a:t>
            </a:r>
            <a:r>
              <a:rPr kumimoji="0" lang="ko-KR" altLang="ko-KR" sz="4400" i="0" u="none" strike="noStrike" cap="none" normalizeH="0" baseline="0" dirty="0">
                <a:ln>
                  <a:noFill/>
                </a:ln>
                <a:solidFill>
                  <a:srgbClr val="212121"/>
                </a:solidFill>
                <a:effectLst/>
                <a:latin typeface="Signika"/>
                <a:ea typeface="inherit"/>
              </a:rPr>
              <a:t> </a:t>
            </a:r>
            <a:r>
              <a:rPr kumimoji="0" lang="ko-KR" altLang="ko-KR" sz="4400" i="0" u="none" strike="noStrike" cap="none" normalizeH="0" baseline="0" dirty="0" err="1">
                <a:ln>
                  <a:noFill/>
                </a:ln>
                <a:solidFill>
                  <a:srgbClr val="212121"/>
                </a:solidFill>
                <a:effectLst/>
                <a:latin typeface="Signika"/>
                <a:ea typeface="inherit"/>
              </a:rPr>
              <a:t>analysis</a:t>
            </a:r>
            <a:r>
              <a:rPr kumimoji="0" lang="ko-KR" altLang="ko-KR" sz="4400" i="0" u="none" strike="noStrike" cap="none" normalizeH="0" baseline="0" dirty="0">
                <a:ln>
                  <a:noFill/>
                </a:ln>
                <a:solidFill>
                  <a:srgbClr val="212121"/>
                </a:solidFill>
                <a:effectLst/>
                <a:latin typeface="Signika"/>
                <a:ea typeface="inherit"/>
              </a:rPr>
              <a:t>.</a:t>
            </a:r>
            <a:endParaRPr kumimoji="0" lang="ko-KR" altLang="ko-KR" sz="4400" i="0" u="none" strike="noStrike" cap="none" normalizeH="0" baseline="0" dirty="0">
              <a:ln>
                <a:noFill/>
              </a:ln>
              <a:solidFill>
                <a:schemeClr val="tx1"/>
              </a:solidFill>
              <a:effectLst/>
              <a:latin typeface="Signik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xmlns="" id="{826C1264-EDBE-4765-A82B-CB08BD9A7BA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0028" y="2743200"/>
            <a:ext cx="14467080" cy="10730753"/>
          </a:xfrm>
          <a:prstGeom prst="rect">
            <a:avLst/>
          </a:prstGeom>
        </p:spPr>
      </p:pic>
    </p:spTree>
    <p:extLst>
      <p:ext uri="{BB962C8B-B14F-4D97-AF65-F5344CB8AC3E}">
        <p14:creationId xmlns:p14="http://schemas.microsoft.com/office/powerpoint/2010/main" xmlns="" val="3794927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13532897" y="7384624"/>
            <a:ext cx="8390522" cy="537945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ko-KR" altLang="en-US" sz="4400" dirty="0">
                <a:solidFill>
                  <a:schemeClr val="bg2">
                    <a:lumMod val="50000"/>
                  </a:schemeClr>
                </a:solidFill>
              </a:rPr>
              <a:t>설명</a:t>
            </a:r>
            <a:endParaRPr sz="4400" dirty="0">
              <a:solidFill>
                <a:schemeClr val="bg2">
                  <a:lumMod val="50000"/>
                </a:schemeClr>
              </a:solidFill>
            </a:endParaRPr>
          </a:p>
        </p:txBody>
      </p:sp>
      <p:sp>
        <p:nvSpPr>
          <p:cNvPr id="40" name="Shape 4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19</a:t>
            </a:fld>
            <a:endParaRPr/>
          </a:p>
        </p:txBody>
      </p:sp>
      <p:pic>
        <p:nvPicPr>
          <p:cNvPr id="8" name="그림 7" descr="KakaoTalk_20171210_192746521.png"/>
          <p:cNvPicPr>
            <a:picLocks noChangeAspect="1"/>
          </p:cNvPicPr>
          <p:nvPr/>
        </p:nvPicPr>
        <p:blipFill>
          <a:blip r:embed="rId2" cstate="print"/>
          <a:srcRect r="22105"/>
          <a:stretch>
            <a:fillRect/>
          </a:stretch>
        </p:blipFill>
        <p:spPr>
          <a:xfrm>
            <a:off x="0" y="1393727"/>
            <a:ext cx="15166428" cy="11981793"/>
          </a:xfrm>
          <a:prstGeom prst="rect">
            <a:avLst/>
          </a:prstGeom>
        </p:spPr>
      </p:pic>
      <p:sp>
        <p:nvSpPr>
          <p:cNvPr id="38" name="Shape 38"/>
          <p:cNvSpPr/>
          <p:nvPr/>
        </p:nvSpPr>
        <p:spPr>
          <a:xfrm>
            <a:off x="15911908" y="2168714"/>
            <a:ext cx="7124557" cy="227716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lvl1pPr>
              <a:lnSpc>
                <a:spcPct val="90000"/>
              </a:lnSpc>
              <a:defRPr sz="11000" b="1">
                <a:solidFill>
                  <a:srgbClr val="282828"/>
                </a:solidFill>
                <a:latin typeface="Signika"/>
                <a:ea typeface="Signika"/>
                <a:cs typeface="Signika"/>
                <a:sym typeface="Signika"/>
              </a:defRPr>
            </a:lvl1pPr>
          </a:lstStyle>
          <a:p>
            <a:r>
              <a:rPr lang="en-US" altLang="ko-KR" sz="9600" dirty="0" err="1">
                <a:solidFill>
                  <a:schemeClr val="tx2">
                    <a:lumMod val="25000"/>
                  </a:schemeClr>
                </a:solidFill>
              </a:rPr>
              <a:t>Knn</a:t>
            </a:r>
            <a:r>
              <a:rPr lang="en-US" altLang="ko-KR" sz="9600" dirty="0">
                <a:solidFill>
                  <a:schemeClr val="tx2">
                    <a:lumMod val="25000"/>
                  </a:schemeClr>
                </a:solidFill>
              </a:rPr>
              <a:t> </a:t>
            </a:r>
            <a:endParaRPr lang="en-US" altLang="ko-KR" sz="9600" dirty="0" smtClean="0">
              <a:solidFill>
                <a:schemeClr val="tx2">
                  <a:lumMod val="25000"/>
                </a:schemeClr>
              </a:solidFill>
            </a:endParaRPr>
          </a:p>
          <a:p>
            <a:r>
              <a:rPr lang="en-US" altLang="ko-KR" sz="9600" dirty="0" smtClean="0">
                <a:solidFill>
                  <a:schemeClr val="tx2">
                    <a:lumMod val="25000"/>
                  </a:schemeClr>
                </a:solidFill>
              </a:rPr>
              <a:t>R-code</a:t>
            </a:r>
            <a:endParaRPr lang="en-US" altLang="ko-KR" sz="9600" dirty="0">
              <a:solidFill>
                <a:schemeClr val="tx2">
                  <a:lumMod val="25000"/>
                </a:schemeClr>
              </a:solidFill>
            </a:endParaRPr>
          </a:p>
        </p:txBody>
      </p:sp>
      <p:sp>
        <p:nvSpPr>
          <p:cNvPr id="9" name="TextBox 8"/>
          <p:cNvSpPr txBox="1"/>
          <p:nvPr/>
        </p:nvSpPr>
        <p:spPr>
          <a:xfrm>
            <a:off x="15502076" y="5087797"/>
            <a:ext cx="8142296" cy="377026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l"/>
            <a:r>
              <a:rPr lang="en-US" altLang="ko-KR" sz="4000" dirty="0" smtClean="0">
                <a:solidFill>
                  <a:schemeClr val="tx2">
                    <a:lumMod val="10000"/>
                  </a:schemeClr>
                </a:solidFill>
              </a:rPr>
              <a:t>In order to use </a:t>
            </a:r>
            <a:r>
              <a:rPr lang="en-US" altLang="ko-KR" sz="4000" dirty="0" err="1" smtClean="0">
                <a:solidFill>
                  <a:schemeClr val="tx2">
                    <a:lumMod val="10000"/>
                  </a:schemeClr>
                </a:solidFill>
              </a:rPr>
              <a:t>Knn</a:t>
            </a:r>
            <a:r>
              <a:rPr lang="en-US" altLang="ko-KR" sz="4000" dirty="0" smtClean="0">
                <a:solidFill>
                  <a:schemeClr val="tx2">
                    <a:lumMod val="10000"/>
                  </a:schemeClr>
                </a:solidFill>
              </a:rPr>
              <a:t>  about this data, We set the class 'H'  by more than two million, the class 'M'  from 700 thousand, and the  class 'L' by less than 700 thousand.</a:t>
            </a:r>
            <a:endParaRPr lang="ko-KR" altLang="en-US" sz="4000" dirty="0">
              <a:solidFill>
                <a:schemeClr val="tx2">
                  <a:lumMod val="10000"/>
                </a:schemeClr>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a:t>
            </a:fld>
            <a:endParaRPr/>
          </a:p>
        </p:txBody>
      </p:sp>
      <p:sp>
        <p:nvSpPr>
          <p:cNvPr id="82" name="Shape 82"/>
          <p:cNvSpPr/>
          <p:nvPr/>
        </p:nvSpPr>
        <p:spPr>
          <a:xfrm flipH="1">
            <a:off x="1045064" y="-357184"/>
            <a:ext cx="1" cy="5328019"/>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84" name="Shape 84"/>
          <p:cNvSpPr/>
          <p:nvPr/>
        </p:nvSpPr>
        <p:spPr>
          <a:xfrm>
            <a:off x="2109140" y="2792183"/>
            <a:ext cx="9099673" cy="169409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rPr lang="en-US" altLang="ko-KR" sz="11000" dirty="0"/>
              <a:t>Introduction</a:t>
            </a:r>
            <a:endParaRPr sz="11000" dirty="0"/>
          </a:p>
        </p:txBody>
      </p:sp>
      <p:grpSp>
        <p:nvGrpSpPr>
          <p:cNvPr id="89" name="Group 89"/>
          <p:cNvGrpSpPr/>
          <p:nvPr/>
        </p:nvGrpSpPr>
        <p:grpSpPr>
          <a:xfrm>
            <a:off x="2740695" y="6092415"/>
            <a:ext cx="9605935" cy="2232746"/>
            <a:chOff x="0" y="0"/>
            <a:chExt cx="9605934" cy="2232745"/>
          </a:xfrm>
        </p:grpSpPr>
        <p:sp>
          <p:nvSpPr>
            <p:cNvPr id="85" name="Shape 85"/>
            <p:cNvSpPr/>
            <p:nvPr/>
          </p:nvSpPr>
          <p:spPr>
            <a:xfrm>
              <a:off x="1141914" y="752562"/>
              <a:ext cx="8464020" cy="148018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p>
              <a:r>
                <a:rPr lang="en-US" altLang="ko-KR" sz="3600" dirty="0"/>
                <a:t>Presentation	</a:t>
              </a:r>
            </a:p>
            <a:p>
              <a:r>
                <a:rPr lang="en-US" altLang="ko-KR" sz="3600" dirty="0"/>
                <a:t>regression analysis</a:t>
              </a:r>
            </a:p>
            <a:p>
              <a:r>
                <a:rPr lang="en-US" altLang="ko-KR" sz="3600" dirty="0"/>
                <a:t>data collection</a:t>
              </a:r>
              <a:endParaRPr sz="3600" dirty="0"/>
            </a:p>
          </p:txBody>
        </p:sp>
        <p:sp>
          <p:nvSpPr>
            <p:cNvPr id="86" name="Shape 86"/>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87" name="Shape 87"/>
            <p:cNvSpPr/>
            <p:nvPr/>
          </p:nvSpPr>
          <p:spPr>
            <a:xfrm>
              <a:off x="275856" y="214033"/>
              <a:ext cx="301773" cy="349219"/>
            </a:xfrm>
            <a:custGeom>
              <a:avLst/>
              <a:gdLst/>
              <a:ahLst/>
              <a:cxnLst>
                <a:cxn ang="0">
                  <a:pos x="wd2" y="hd2"/>
                </a:cxn>
                <a:cxn ang="5400000">
                  <a:pos x="wd2" y="hd2"/>
                </a:cxn>
                <a:cxn ang="10800000">
                  <a:pos x="wd2" y="hd2"/>
                </a:cxn>
                <a:cxn ang="16200000">
                  <a:pos x="wd2" y="hd2"/>
                </a:cxn>
              </a:cxnLst>
              <a:rect l="0" t="0" r="r" b="b"/>
              <a:pathLst>
                <a:path w="21600" h="21600" extrusionOk="0">
                  <a:moveTo>
                    <a:pt x="14497" y="0"/>
                  </a:moveTo>
                  <a:lnTo>
                    <a:pt x="7103" y="0"/>
                  </a:lnTo>
                  <a:lnTo>
                    <a:pt x="7103" y="1998"/>
                  </a:lnTo>
                  <a:lnTo>
                    <a:pt x="14497" y="1998"/>
                  </a:lnTo>
                  <a:lnTo>
                    <a:pt x="14497" y="0"/>
                  </a:lnTo>
                  <a:close/>
                  <a:moveTo>
                    <a:pt x="9664" y="13484"/>
                  </a:moveTo>
                  <a:lnTo>
                    <a:pt x="11936" y="13484"/>
                  </a:lnTo>
                  <a:lnTo>
                    <a:pt x="11936" y="7117"/>
                  </a:lnTo>
                  <a:lnTo>
                    <a:pt x="9664" y="7117"/>
                  </a:lnTo>
                  <a:lnTo>
                    <a:pt x="9664" y="13484"/>
                  </a:lnTo>
                  <a:close/>
                  <a:moveTo>
                    <a:pt x="19087" y="6534"/>
                  </a:moveTo>
                  <a:lnTo>
                    <a:pt x="20923" y="5161"/>
                  </a:lnTo>
                  <a:cubicBezTo>
                    <a:pt x="20440" y="4578"/>
                    <a:pt x="19764" y="4162"/>
                    <a:pt x="19087" y="3579"/>
                  </a:cubicBezTo>
                  <a:lnTo>
                    <a:pt x="17444" y="5161"/>
                  </a:lnTo>
                  <a:cubicBezTo>
                    <a:pt x="15608" y="3746"/>
                    <a:pt x="13337" y="2955"/>
                    <a:pt x="10776" y="2955"/>
                  </a:cubicBezTo>
                  <a:cubicBezTo>
                    <a:pt x="4832" y="2955"/>
                    <a:pt x="0" y="7034"/>
                    <a:pt x="0" y="12277"/>
                  </a:cubicBezTo>
                  <a:cubicBezTo>
                    <a:pt x="0" y="17521"/>
                    <a:pt x="4832" y="21600"/>
                    <a:pt x="10776" y="21600"/>
                  </a:cubicBezTo>
                  <a:cubicBezTo>
                    <a:pt x="16768" y="21600"/>
                    <a:pt x="21600" y="17646"/>
                    <a:pt x="21600" y="12277"/>
                  </a:cubicBezTo>
                  <a:cubicBezTo>
                    <a:pt x="21600" y="10113"/>
                    <a:pt x="20682" y="8116"/>
                    <a:pt x="19087" y="6534"/>
                  </a:cubicBezTo>
                  <a:close/>
                  <a:moveTo>
                    <a:pt x="10776" y="19602"/>
                  </a:moveTo>
                  <a:cubicBezTo>
                    <a:pt x="5944" y="19602"/>
                    <a:pt x="2271" y="16356"/>
                    <a:pt x="2271" y="12277"/>
                  </a:cubicBezTo>
                  <a:cubicBezTo>
                    <a:pt x="2271" y="8240"/>
                    <a:pt x="6089" y="5161"/>
                    <a:pt x="10776" y="5161"/>
                  </a:cubicBezTo>
                  <a:cubicBezTo>
                    <a:pt x="15511" y="5161"/>
                    <a:pt x="19087" y="8240"/>
                    <a:pt x="19087" y="12277"/>
                  </a:cubicBezTo>
                  <a:cubicBezTo>
                    <a:pt x="19087" y="16356"/>
                    <a:pt x="15415" y="19602"/>
                    <a:pt x="10776" y="19602"/>
                  </a:cubicBezTo>
                  <a:close/>
                </a:path>
              </a:pathLst>
            </a:custGeom>
            <a:solidFill>
              <a:srgbClr val="393941"/>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sp>
          <p:nvSpPr>
            <p:cNvPr id="88" name="Shape 88"/>
            <p:cNvSpPr/>
            <p:nvPr/>
          </p:nvSpPr>
          <p:spPr>
            <a:xfrm>
              <a:off x="1141914" y="24628"/>
              <a:ext cx="3667671" cy="74174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altLang="ko-KR" sz="5400" dirty="0"/>
                <a:t>Lee</a:t>
              </a:r>
              <a:r>
                <a:rPr lang="ko-KR" altLang="en-US" sz="5400" dirty="0"/>
                <a:t> </a:t>
              </a:r>
              <a:r>
                <a:rPr lang="en-US" altLang="ko-KR" sz="5400" dirty="0"/>
                <a:t>u </a:t>
              </a:r>
              <a:r>
                <a:rPr lang="en-US" altLang="ko-KR" sz="5400" dirty="0" err="1"/>
                <a:t>seog</a:t>
              </a:r>
              <a:endParaRPr sz="5400" dirty="0"/>
            </a:p>
          </p:txBody>
        </p:sp>
      </p:grpSp>
      <p:sp>
        <p:nvSpPr>
          <p:cNvPr id="90" name="Shape 90"/>
          <p:cNvSpPr/>
          <p:nvPr/>
        </p:nvSpPr>
        <p:spPr>
          <a:xfrm>
            <a:off x="3867351" y="10163413"/>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sz="3600" dirty="0" err="1"/>
              <a:t>Knn</a:t>
            </a:r>
            <a:endParaRPr lang="en-US" sz="3600" dirty="0"/>
          </a:p>
          <a:p>
            <a:r>
              <a:rPr lang="en-US" altLang="ko-KR" sz="3600" dirty="0"/>
              <a:t>Data Processing</a:t>
            </a:r>
          </a:p>
          <a:p>
            <a:endParaRPr dirty="0"/>
          </a:p>
        </p:txBody>
      </p:sp>
      <p:sp>
        <p:nvSpPr>
          <p:cNvPr id="91" name="Shape 91"/>
          <p:cNvSpPr/>
          <p:nvPr/>
        </p:nvSpPr>
        <p:spPr>
          <a:xfrm>
            <a:off x="2725437" y="939704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2" name="Shape 92"/>
          <p:cNvSpPr/>
          <p:nvPr/>
        </p:nvSpPr>
        <p:spPr>
          <a:xfrm>
            <a:off x="3867351" y="9421671"/>
            <a:ext cx="5727530" cy="741742"/>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5400" dirty="0"/>
              <a:t>Hwang Se young</a:t>
            </a:r>
            <a:endParaRPr sz="5400" dirty="0"/>
          </a:p>
        </p:txBody>
      </p:sp>
      <p:sp>
        <p:nvSpPr>
          <p:cNvPr id="93" name="Shape 93"/>
          <p:cNvSpPr/>
          <p:nvPr/>
        </p:nvSpPr>
        <p:spPr>
          <a:xfrm>
            <a:off x="14171167" y="6844979"/>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gn="l"/>
            <a:r>
              <a:rPr lang="en-US" altLang="ko-KR" sz="3600" dirty="0" err="1"/>
              <a:t>Ppt</a:t>
            </a:r>
            <a:r>
              <a:rPr lang="en-US" altLang="ko-KR" sz="3600" dirty="0"/>
              <a:t> production</a:t>
            </a:r>
            <a:br>
              <a:rPr lang="en-US" altLang="ko-KR" sz="3600" dirty="0"/>
            </a:br>
            <a:r>
              <a:rPr lang="en-US" altLang="ko-KR" sz="3600" dirty="0"/>
              <a:t>Decision tree</a:t>
            </a:r>
          </a:p>
          <a:p>
            <a:endParaRPr dirty="0"/>
          </a:p>
        </p:txBody>
      </p:sp>
      <p:sp>
        <p:nvSpPr>
          <p:cNvPr id="94" name="Shape 94"/>
          <p:cNvSpPr/>
          <p:nvPr/>
        </p:nvSpPr>
        <p:spPr>
          <a:xfrm>
            <a:off x="13029252" y="6092416"/>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5" name="Shape 95"/>
          <p:cNvSpPr/>
          <p:nvPr/>
        </p:nvSpPr>
        <p:spPr>
          <a:xfrm>
            <a:off x="14171167" y="6117044"/>
            <a:ext cx="3255699" cy="741742"/>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5400" dirty="0"/>
              <a:t>Park </a:t>
            </a:r>
            <a:r>
              <a:rPr lang="en-US" sz="5400" dirty="0" err="1"/>
              <a:t>Ji</a:t>
            </a:r>
            <a:r>
              <a:rPr lang="en-US" sz="5400" dirty="0"/>
              <a:t> </a:t>
            </a:r>
            <a:r>
              <a:rPr lang="en-US" sz="5400" dirty="0" err="1"/>
              <a:t>su</a:t>
            </a:r>
            <a:endParaRPr sz="5400" dirty="0"/>
          </a:p>
        </p:txBody>
      </p:sp>
      <p:sp>
        <p:nvSpPr>
          <p:cNvPr id="96" name="Shape 96"/>
          <p:cNvSpPr/>
          <p:nvPr/>
        </p:nvSpPr>
        <p:spPr>
          <a:xfrm>
            <a:off x="14171167" y="10149606"/>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altLang="ko-KR" sz="3600" dirty="0"/>
              <a:t>Data Processing</a:t>
            </a:r>
          </a:p>
          <a:p>
            <a:r>
              <a:rPr lang="en-US" altLang="ko-KR" sz="3600" dirty="0" smtClean="0"/>
              <a:t>Basic </a:t>
            </a:r>
            <a:r>
              <a:rPr lang="en-US" altLang="ko-KR" sz="3600" dirty="0" err="1" smtClean="0"/>
              <a:t>StatisticalAnalysis</a:t>
            </a:r>
            <a:endParaRPr lang="en-US" altLang="ko-KR" sz="3600" dirty="0"/>
          </a:p>
        </p:txBody>
      </p:sp>
      <p:sp>
        <p:nvSpPr>
          <p:cNvPr id="97" name="Shape 97"/>
          <p:cNvSpPr/>
          <p:nvPr/>
        </p:nvSpPr>
        <p:spPr>
          <a:xfrm>
            <a:off x="13029252" y="939704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8" name="Shape 98"/>
          <p:cNvSpPr/>
          <p:nvPr/>
        </p:nvSpPr>
        <p:spPr>
          <a:xfrm>
            <a:off x="14171167" y="9421671"/>
            <a:ext cx="3892091" cy="741742"/>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5400" dirty="0"/>
              <a:t>Jang </a:t>
            </a:r>
            <a:r>
              <a:rPr lang="en-US" sz="5400" dirty="0" err="1" smtClean="0"/>
              <a:t>hee</a:t>
            </a:r>
            <a:r>
              <a:rPr lang="en-US" sz="5400" dirty="0" smtClean="0"/>
              <a:t> </a:t>
            </a:r>
            <a:r>
              <a:rPr lang="en-US" sz="5400" dirty="0" err="1"/>
              <a:t>ju</a:t>
            </a:r>
            <a:endParaRPr sz="5400" dirty="0"/>
          </a:p>
        </p:txBody>
      </p:sp>
      <p:sp>
        <p:nvSpPr>
          <p:cNvPr id="99" name="Shape 99"/>
          <p:cNvSpPr/>
          <p:nvPr/>
        </p:nvSpPr>
        <p:spPr>
          <a:xfrm>
            <a:off x="13298566" y="9642451"/>
            <a:ext cx="289460" cy="302890"/>
          </a:xfrm>
          <a:custGeom>
            <a:avLst/>
            <a:gdLst/>
            <a:ahLst/>
            <a:cxnLst>
              <a:cxn ang="0">
                <a:pos x="wd2" y="hd2"/>
              </a:cxn>
              <a:cxn ang="5400000">
                <a:pos x="wd2" y="hd2"/>
              </a:cxn>
              <a:cxn ang="10800000">
                <a:pos x="wd2" y="hd2"/>
              </a:cxn>
              <a:cxn ang="16200000">
                <a:pos x="wd2" y="hd2"/>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0" name="Shape 100"/>
          <p:cNvSpPr/>
          <p:nvPr/>
        </p:nvSpPr>
        <p:spPr>
          <a:xfrm>
            <a:off x="3016551" y="9629943"/>
            <a:ext cx="271257" cy="334176"/>
          </a:xfrm>
          <a:custGeom>
            <a:avLst/>
            <a:gdLst/>
            <a:ahLst/>
            <a:cxnLst>
              <a:cxn ang="0">
                <a:pos x="wd2" y="hd2"/>
              </a:cxn>
              <a:cxn ang="5400000">
                <a:pos x="wd2" y="hd2"/>
              </a:cxn>
              <a:cxn ang="10800000">
                <a:pos x="wd2" y="hd2"/>
              </a:cxn>
              <a:cxn ang="16200000">
                <a:pos x="wd2" y="hd2"/>
              </a:cxn>
            </a:cxnLst>
            <a:rect l="0" t="0" r="r" b="b"/>
            <a:pathLst>
              <a:path w="21600" h="21600" extrusionOk="0">
                <a:moveTo>
                  <a:pt x="10823" y="0"/>
                </a:moveTo>
                <a:cubicBezTo>
                  <a:pt x="4574" y="0"/>
                  <a:pt x="0" y="3958"/>
                  <a:pt x="0" y="8840"/>
                </a:cubicBezTo>
                <a:lnTo>
                  <a:pt x="0" y="15793"/>
                </a:lnTo>
                <a:cubicBezTo>
                  <a:pt x="0" y="17495"/>
                  <a:pt x="1358" y="18604"/>
                  <a:pt x="3442" y="18604"/>
                </a:cubicBezTo>
                <a:lnTo>
                  <a:pt x="7109" y="18604"/>
                </a:lnTo>
                <a:lnTo>
                  <a:pt x="7109" y="10911"/>
                </a:lnTo>
                <a:lnTo>
                  <a:pt x="2309" y="10911"/>
                </a:lnTo>
                <a:lnTo>
                  <a:pt x="2309" y="8840"/>
                </a:lnTo>
                <a:cubicBezTo>
                  <a:pt x="2309" y="5067"/>
                  <a:pt x="6068" y="2071"/>
                  <a:pt x="10823" y="2071"/>
                </a:cubicBezTo>
                <a:cubicBezTo>
                  <a:pt x="15532" y="2071"/>
                  <a:pt x="19064" y="5067"/>
                  <a:pt x="19064" y="8840"/>
                </a:cubicBezTo>
                <a:lnTo>
                  <a:pt x="19064" y="10911"/>
                </a:lnTo>
                <a:lnTo>
                  <a:pt x="14264" y="10911"/>
                </a:lnTo>
                <a:lnTo>
                  <a:pt x="14264" y="18604"/>
                </a:lnTo>
                <a:lnTo>
                  <a:pt x="19064" y="18604"/>
                </a:lnTo>
                <a:lnTo>
                  <a:pt x="19064" y="19751"/>
                </a:lnTo>
                <a:lnTo>
                  <a:pt x="10823" y="19751"/>
                </a:lnTo>
                <a:lnTo>
                  <a:pt x="10823" y="21600"/>
                </a:lnTo>
                <a:lnTo>
                  <a:pt x="17932" y="21600"/>
                </a:lnTo>
                <a:cubicBezTo>
                  <a:pt x="20015" y="21600"/>
                  <a:pt x="21600" y="20305"/>
                  <a:pt x="21600" y="18604"/>
                </a:cubicBezTo>
                <a:lnTo>
                  <a:pt x="21600" y="8840"/>
                </a:lnTo>
                <a:cubicBezTo>
                  <a:pt x="21600" y="3958"/>
                  <a:pt x="16800" y="0"/>
                  <a:pt x="10823" y="0"/>
                </a:cubicBez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101" name="Shape 101"/>
          <p:cNvSpPr/>
          <p:nvPr/>
        </p:nvSpPr>
        <p:spPr>
          <a:xfrm>
            <a:off x="13318312" y="6294639"/>
            <a:ext cx="275366" cy="4119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8573"/>
                  <a:pt x="20032" y="6514"/>
                  <a:pt x="17452" y="5130"/>
                </a:cubicBezTo>
                <a:lnTo>
                  <a:pt x="16187" y="0"/>
                </a:lnTo>
                <a:lnTo>
                  <a:pt x="5413" y="0"/>
                </a:lnTo>
                <a:lnTo>
                  <a:pt x="4097" y="5130"/>
                </a:lnTo>
                <a:cubicBezTo>
                  <a:pt x="1821" y="6514"/>
                  <a:pt x="0" y="8573"/>
                  <a:pt x="0" y="10800"/>
                </a:cubicBezTo>
                <a:cubicBezTo>
                  <a:pt x="0" y="13027"/>
                  <a:pt x="1821" y="15086"/>
                  <a:pt x="4097" y="16436"/>
                </a:cubicBezTo>
                <a:lnTo>
                  <a:pt x="5413" y="21600"/>
                </a:lnTo>
                <a:lnTo>
                  <a:pt x="16187" y="21600"/>
                </a:lnTo>
                <a:lnTo>
                  <a:pt x="17452" y="16436"/>
                </a:lnTo>
                <a:cubicBezTo>
                  <a:pt x="20032" y="15086"/>
                  <a:pt x="21600" y="13027"/>
                  <a:pt x="21600" y="10800"/>
                </a:cubicBezTo>
                <a:close/>
                <a:moveTo>
                  <a:pt x="2833" y="10800"/>
                </a:moveTo>
                <a:cubicBezTo>
                  <a:pt x="2833" y="7864"/>
                  <a:pt x="6424" y="5468"/>
                  <a:pt x="10775" y="5468"/>
                </a:cubicBezTo>
                <a:cubicBezTo>
                  <a:pt x="15176" y="5468"/>
                  <a:pt x="18767" y="7864"/>
                  <a:pt x="18767" y="10800"/>
                </a:cubicBezTo>
                <a:cubicBezTo>
                  <a:pt x="18767" y="13702"/>
                  <a:pt x="15176" y="16099"/>
                  <a:pt x="10775" y="16099"/>
                </a:cubicBezTo>
                <a:cubicBezTo>
                  <a:pt x="6424" y="16099"/>
                  <a:pt x="2833" y="13702"/>
                  <a:pt x="2833" y="10800"/>
                </a:cubicBezTo>
                <a:close/>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23144244" y="12526236"/>
            <a:ext cx="831289" cy="831289"/>
          </a:xfrm>
          <a:prstGeom prst="ellipse">
            <a:avLst/>
          </a:prstGeom>
          <a:solidFill>
            <a:srgbClr val="282828"/>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45" name="Shape 45"/>
          <p:cNvSpPr/>
          <p:nvPr/>
        </p:nvSpPr>
        <p:spPr>
          <a:xfrm>
            <a:off x="1702137" y="1516988"/>
            <a:ext cx="8992089" cy="557910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nSpc>
                <a:spcPct val="90000"/>
              </a:lnSpc>
              <a:defRPr sz="11000" b="1">
                <a:solidFill>
                  <a:srgbClr val="282828"/>
                </a:solidFill>
                <a:latin typeface="Signika"/>
                <a:ea typeface="Signika"/>
                <a:cs typeface="Signika"/>
                <a:sym typeface="Signika"/>
              </a:defRPr>
            </a:lvl1pPr>
          </a:lstStyle>
          <a:p>
            <a:pPr algn="l"/>
            <a:r>
              <a:rPr lang="en-US" dirty="0"/>
              <a:t>Result about</a:t>
            </a:r>
          </a:p>
          <a:p>
            <a:pPr algn="l"/>
            <a:r>
              <a:rPr lang="en-US" dirty="0"/>
              <a:t>using </a:t>
            </a:r>
            <a:r>
              <a:rPr lang="en-US" dirty="0" err="1"/>
              <a:t>Knn</a:t>
            </a:r>
            <a:endParaRPr dirty="0"/>
          </a:p>
        </p:txBody>
      </p:sp>
      <p:sp>
        <p:nvSpPr>
          <p:cNvPr id="46" name="Shape 46"/>
          <p:cNvSpPr/>
          <p:nvPr/>
        </p:nvSpPr>
        <p:spPr>
          <a:xfrm>
            <a:off x="7416442" y="6890535"/>
            <a:ext cx="3721201" cy="13977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sz="3600" dirty="0" smtClean="0">
                <a:solidFill>
                  <a:schemeClr val="bg2">
                    <a:lumMod val="50000"/>
                  </a:schemeClr>
                </a:solidFill>
              </a:rPr>
              <a:t>Cross table </a:t>
            </a:r>
            <a:r>
              <a:rPr lang="ko-KR" altLang="en-US" sz="3600" dirty="0" smtClean="0">
                <a:solidFill>
                  <a:schemeClr val="bg2">
                    <a:lumMod val="50000"/>
                  </a:schemeClr>
                </a:solidFill>
              </a:rPr>
              <a:t>→</a:t>
            </a:r>
            <a:endParaRPr lang="en-US" sz="3600" dirty="0" smtClean="0">
              <a:solidFill>
                <a:schemeClr val="bg2">
                  <a:lumMod val="50000"/>
                </a:schemeClr>
              </a:solidFill>
            </a:endParaRPr>
          </a:p>
          <a:p>
            <a:r>
              <a:rPr lang="ko-KR" altLang="en-US" sz="3600" dirty="0" smtClean="0">
                <a:solidFill>
                  <a:schemeClr val="bg2">
                    <a:lumMod val="50000"/>
                  </a:schemeClr>
                </a:solidFill>
              </a:rPr>
              <a:t>↓</a:t>
            </a:r>
            <a:r>
              <a:rPr lang="en-US" altLang="ko-KR" sz="3600" dirty="0" smtClean="0">
                <a:solidFill>
                  <a:schemeClr val="bg2">
                    <a:lumMod val="50000"/>
                  </a:schemeClr>
                </a:solidFill>
              </a:rPr>
              <a:t> </a:t>
            </a:r>
            <a:r>
              <a:rPr lang="en-US" altLang="ko-KR" sz="3600" dirty="0" smtClean="0">
                <a:solidFill>
                  <a:schemeClr val="bg2">
                    <a:lumMod val="50000"/>
                  </a:schemeClr>
                </a:solidFill>
              </a:rPr>
              <a:t>Accuracy</a:t>
            </a:r>
            <a:endParaRPr sz="3600" dirty="0">
              <a:solidFill>
                <a:schemeClr val="bg2">
                  <a:lumMod val="50000"/>
                </a:schemeClr>
              </a:solidFill>
            </a:endParaRPr>
          </a:p>
        </p:txBody>
      </p:sp>
      <p:sp>
        <p:nvSpPr>
          <p:cNvPr id="47" name="Shape 4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20</a:t>
            </a:fld>
            <a:endParaRPr dirty="0"/>
          </a:p>
        </p:txBody>
      </p:sp>
      <p:pic>
        <p:nvPicPr>
          <p:cNvPr id="7" name="그림 6" descr="knn 크로스.png"/>
          <p:cNvPicPr>
            <a:picLocks noChangeAspect="1"/>
          </p:cNvPicPr>
          <p:nvPr/>
        </p:nvPicPr>
        <p:blipFill>
          <a:blip r:embed="rId2" cstate="print"/>
          <a:stretch>
            <a:fillRect/>
          </a:stretch>
        </p:blipFill>
        <p:spPr>
          <a:xfrm>
            <a:off x="11586287" y="2508005"/>
            <a:ext cx="12389246" cy="9753237"/>
          </a:xfrm>
          <a:prstGeom prst="rect">
            <a:avLst/>
          </a:prstGeom>
        </p:spPr>
      </p:pic>
      <p:pic>
        <p:nvPicPr>
          <p:cNvPr id="8" name="그림 7" descr="knn.png"/>
          <p:cNvPicPr>
            <a:picLocks noChangeAspect="1"/>
          </p:cNvPicPr>
          <p:nvPr/>
        </p:nvPicPr>
        <p:blipFill>
          <a:blip r:embed="rId3" cstate="print"/>
          <a:stretch>
            <a:fillRect/>
          </a:stretch>
        </p:blipFill>
        <p:spPr>
          <a:xfrm>
            <a:off x="1702137" y="8382924"/>
            <a:ext cx="9246320" cy="3878318"/>
          </a:xfrm>
          <a:prstGeom prst="rect">
            <a:avLst/>
          </a:prstGeom>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1" name="Rectangle 19"/>
          <p:cNvSpPr>
            <a:spLocks noGrp="1" noChangeArrowheads="1"/>
          </p:cNvSpPr>
          <p:nvPr>
            <p:ph type="title"/>
          </p:nvPr>
        </p:nvSpPr>
        <p:spPr>
          <a:xfrm>
            <a:off x="2976" y="1887506"/>
            <a:ext cx="24381024" cy="2810618"/>
          </a:xfrm>
        </p:spPr>
        <p:txBody>
          <a:bodyPr>
            <a:normAutofit/>
          </a:bodyPr>
          <a:lstStyle/>
          <a:p>
            <a:pPr algn="ctr"/>
            <a:r>
              <a:rPr lang="en-US" altLang="ko-KR" dirty="0">
                <a:solidFill>
                  <a:srgbClr val="282828"/>
                </a:solidFill>
                <a:latin typeface="Roboto Bold" charset="0"/>
                <a:ea typeface="Roboto Bold" charset="0"/>
                <a:cs typeface="Roboto Bold" charset="0"/>
                <a:sym typeface="Roboto Bold" charset="0"/>
              </a:rPr>
              <a:t>Accuracy depending on choosing different K.</a:t>
            </a:r>
            <a:endParaRPr lang="en-US" altLang="en-US" dirty="0">
              <a:solidFill>
                <a:srgbClr val="282828"/>
              </a:solidFill>
              <a:latin typeface="Roboto Bold" charset="0"/>
              <a:ea typeface="Roboto Bold" charset="0"/>
              <a:cs typeface="Roboto Bold" charset="0"/>
              <a:sym typeface="Roboto Bold" charset="0"/>
            </a:endParaRPr>
          </a:p>
        </p:txBody>
      </p:sp>
      <p:sp>
        <p:nvSpPr>
          <p:cNvPr id="18452" name="Rectangle 20"/>
          <p:cNvSpPr>
            <a:spLocks/>
          </p:cNvSpPr>
          <p:nvPr/>
        </p:nvSpPr>
        <p:spPr bwMode="auto">
          <a:xfrm>
            <a:off x="23007999" y="12305110"/>
            <a:ext cx="415404" cy="4455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356" tIns="45356" rIns="45356" bIns="45356">
            <a:spAutoFit/>
          </a:bodyPr>
          <a:lstStyle/>
          <a:p>
            <a:pPr algn="ctr"/>
            <a:fld id="{E343C7AF-B29B-6D42-BF58-26F390054744}" type="slidenum">
              <a:rPr lang="en-US" altLang="en-US">
                <a:solidFill>
                  <a:srgbClr val="FFFFFF"/>
                </a:solidFill>
              </a:rPr>
              <a:pPr algn="ctr"/>
              <a:t>21</a:t>
            </a:fld>
            <a:endParaRPr lang="en-US" altLang="en-US">
              <a:solidFill>
                <a:srgbClr val="FFFFFF"/>
              </a:solidFill>
            </a:endParaRPr>
          </a:p>
        </p:txBody>
      </p:sp>
      <p:sp>
        <p:nvSpPr>
          <p:cNvPr id="18454" name="Line 22"/>
          <p:cNvSpPr>
            <a:spLocks noChangeShapeType="1"/>
          </p:cNvSpPr>
          <p:nvPr/>
        </p:nvSpPr>
        <p:spPr bwMode="auto">
          <a:xfrm>
            <a:off x="11382375" y="4414345"/>
            <a:ext cx="1845469"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nchor="ctr"/>
          <a:lstStyle/>
          <a:p>
            <a:pPr algn="ctr"/>
            <a:endParaRPr lang="en-US" altLang="en-US" sz="3700" dirty="0">
              <a:solidFill>
                <a:srgbClr val="000000"/>
              </a:solidFill>
              <a:latin typeface="Helvetica Light" charset="0"/>
              <a:ea typeface="Helvetica Light" charset="0"/>
              <a:cs typeface="Helvetica Light" charset="0"/>
              <a:sym typeface="Helvetica Light" charset="0"/>
            </a:endParaRPr>
          </a:p>
        </p:txBody>
      </p:sp>
      <p:grpSp>
        <p:nvGrpSpPr>
          <p:cNvPr id="2" name="Group 1"/>
          <p:cNvGrpSpPr/>
          <p:nvPr/>
        </p:nvGrpSpPr>
        <p:grpSpPr>
          <a:xfrm>
            <a:off x="1583461" y="5453230"/>
            <a:ext cx="7060712" cy="5644908"/>
            <a:chOff x="804270" y="3177976"/>
            <a:chExt cx="3765713" cy="4014157"/>
          </a:xfrm>
        </p:grpSpPr>
        <p:sp>
          <p:nvSpPr>
            <p:cNvPr id="18435" name="Rectangle 3"/>
            <p:cNvSpPr>
              <a:spLocks/>
            </p:cNvSpPr>
            <p:nvPr/>
          </p:nvSpPr>
          <p:spPr bwMode="auto">
            <a:xfrm>
              <a:off x="1131160" y="6628728"/>
              <a:ext cx="3135181" cy="56340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ctr"/>
              <a:r>
                <a:rPr lang="en-US" altLang="en-US" sz="4000" dirty="0">
                  <a:solidFill>
                    <a:schemeClr val="accent1"/>
                  </a:solidFill>
                  <a:latin typeface="Helvetica Neue Medium" charset="0"/>
                  <a:ea typeface="Helvetica Neue Medium" charset="0"/>
                  <a:cs typeface="Helvetica Neue Medium" charset="0"/>
                  <a:sym typeface="Helvetica Neue Medium" charset="0"/>
                </a:rPr>
                <a:t>K =35</a:t>
              </a:r>
            </a:p>
          </p:txBody>
        </p:sp>
        <p:graphicFrame>
          <p:nvGraphicFramePr>
            <p:cNvPr id="26" name="Chart 25"/>
            <p:cNvGraphicFramePr/>
            <p:nvPr>
              <p:extLst>
                <p:ext uri="{D42A27DB-BD31-4B8C-83A1-F6EECF244321}">
                  <p14:modId xmlns="" xmlns:p14="http://schemas.microsoft.com/office/powerpoint/2010/main" val="807278152"/>
                </p:ext>
              </p:extLst>
            </p:nvPr>
          </p:nvGraphicFramePr>
          <p:xfrm>
            <a:off x="804270" y="3177976"/>
            <a:ext cx="3765713" cy="3314281"/>
          </p:xfrm>
          <a:graphic>
            <a:graphicData uri="http://schemas.openxmlformats.org/drawingml/2006/chart">
              <c:chart xmlns:c="http://schemas.openxmlformats.org/drawingml/2006/chart" xmlns:r="http://schemas.openxmlformats.org/officeDocument/2006/relationships" r:id="rId2"/>
            </a:graphicData>
          </a:graphic>
        </p:graphicFrame>
      </p:grpSp>
      <p:sp>
        <p:nvSpPr>
          <p:cNvPr id="30" name="Rectangle 29"/>
          <p:cNvSpPr>
            <a:spLocks/>
          </p:cNvSpPr>
          <p:nvPr/>
        </p:nvSpPr>
        <p:spPr bwMode="auto">
          <a:xfrm>
            <a:off x="9334462" y="10305851"/>
            <a:ext cx="5878464" cy="792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4000" dirty="0">
                <a:solidFill>
                  <a:schemeClr val="accent1"/>
                </a:solidFill>
                <a:latin typeface="Helvetica Neue Medium" charset="0"/>
                <a:ea typeface="Helvetica Neue Medium" charset="0"/>
                <a:cs typeface="Helvetica Neue Medium" charset="0"/>
                <a:sym typeface="Helvetica Neue Medium" charset="0"/>
              </a:rPr>
              <a:t>K = 70 </a:t>
            </a:r>
          </a:p>
        </p:txBody>
      </p:sp>
      <p:graphicFrame>
        <p:nvGraphicFramePr>
          <p:cNvPr id="31" name="Chart 30"/>
          <p:cNvGraphicFramePr/>
          <p:nvPr>
            <p:extLst>
              <p:ext uri="{D42A27DB-BD31-4B8C-83A1-F6EECF244321}">
                <p14:modId xmlns="" xmlns:p14="http://schemas.microsoft.com/office/powerpoint/2010/main" val="407276185"/>
              </p:ext>
            </p:extLst>
          </p:nvPr>
        </p:nvGraphicFramePr>
        <p:xfrm>
          <a:off x="8721543" y="5453230"/>
          <a:ext cx="7060712" cy="4660708"/>
        </p:xfrm>
        <a:graphic>
          <a:graphicData uri="http://schemas.openxmlformats.org/drawingml/2006/chart">
            <c:chart xmlns:c="http://schemas.openxmlformats.org/drawingml/2006/chart" xmlns:r="http://schemas.openxmlformats.org/officeDocument/2006/relationships" r:id="rId3"/>
          </a:graphicData>
        </a:graphic>
      </p:graphicFrame>
      <p:sp>
        <p:nvSpPr>
          <p:cNvPr id="35" name="Rectangle 34"/>
          <p:cNvSpPr>
            <a:spLocks/>
          </p:cNvSpPr>
          <p:nvPr/>
        </p:nvSpPr>
        <p:spPr bwMode="auto">
          <a:xfrm>
            <a:off x="16472546" y="10305851"/>
            <a:ext cx="5878464" cy="792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4000" dirty="0">
                <a:solidFill>
                  <a:schemeClr val="accent1"/>
                </a:solidFill>
                <a:latin typeface="Helvetica Neue Medium" charset="0"/>
                <a:ea typeface="Helvetica Neue Medium" charset="0"/>
                <a:cs typeface="Helvetica Neue Medium" charset="0"/>
                <a:sym typeface="Helvetica Neue Medium" charset="0"/>
              </a:rPr>
              <a:t>K = 114 </a:t>
            </a:r>
          </a:p>
        </p:txBody>
      </p:sp>
      <p:graphicFrame>
        <p:nvGraphicFramePr>
          <p:cNvPr id="36" name="Chart 35"/>
          <p:cNvGraphicFramePr/>
          <p:nvPr>
            <p:extLst>
              <p:ext uri="{D42A27DB-BD31-4B8C-83A1-F6EECF244321}">
                <p14:modId xmlns="" xmlns:p14="http://schemas.microsoft.com/office/powerpoint/2010/main" val="336804645"/>
              </p:ext>
            </p:extLst>
          </p:nvPr>
        </p:nvGraphicFramePr>
        <p:xfrm>
          <a:off x="15859627" y="5453230"/>
          <a:ext cx="7060712" cy="4660708"/>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7"/>
          <p:cNvSpPr>
            <a:spLocks/>
          </p:cNvSpPr>
          <p:nvPr/>
        </p:nvSpPr>
        <p:spPr bwMode="auto">
          <a:xfrm>
            <a:off x="3317614" y="7234633"/>
            <a:ext cx="3666446" cy="12285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8400" dirty="0">
                <a:solidFill>
                  <a:srgbClr val="282828"/>
                </a:solidFill>
                <a:latin typeface="Roboto Bold" charset="0"/>
                <a:ea typeface="Roboto Bold" charset="0"/>
                <a:cs typeface="Roboto Bold" charset="0"/>
                <a:sym typeface="Roboto Bold" charset="0"/>
              </a:rPr>
              <a:t>68%</a:t>
            </a:r>
          </a:p>
        </p:txBody>
      </p:sp>
      <p:sp>
        <p:nvSpPr>
          <p:cNvPr id="20" name="Rectangle 7"/>
          <p:cNvSpPr>
            <a:spLocks/>
          </p:cNvSpPr>
          <p:nvPr/>
        </p:nvSpPr>
        <p:spPr bwMode="auto">
          <a:xfrm>
            <a:off x="10473409" y="7234633"/>
            <a:ext cx="3666446" cy="12285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8400" dirty="0">
                <a:solidFill>
                  <a:srgbClr val="282828"/>
                </a:solidFill>
                <a:latin typeface="Roboto Bold" charset="0"/>
                <a:ea typeface="Roboto Bold" charset="0"/>
                <a:cs typeface="Roboto Bold" charset="0"/>
                <a:sym typeface="Roboto Bold" charset="0"/>
              </a:rPr>
              <a:t>75%</a:t>
            </a:r>
          </a:p>
        </p:txBody>
      </p:sp>
      <p:sp>
        <p:nvSpPr>
          <p:cNvPr id="21" name="Rectangle 7"/>
          <p:cNvSpPr>
            <a:spLocks/>
          </p:cNvSpPr>
          <p:nvPr/>
        </p:nvSpPr>
        <p:spPr bwMode="auto">
          <a:xfrm>
            <a:off x="17629204" y="7234633"/>
            <a:ext cx="3666446" cy="12285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8400" dirty="0">
                <a:solidFill>
                  <a:srgbClr val="282828"/>
                </a:solidFill>
                <a:latin typeface="Roboto Bold" charset="0"/>
                <a:ea typeface="Roboto Bold" charset="0"/>
                <a:cs typeface="Roboto Bold" charset="0"/>
                <a:sym typeface="Roboto Bold" charset="0"/>
              </a:rPr>
              <a:t>82%</a:t>
            </a:r>
          </a:p>
        </p:txBody>
      </p:sp>
      <p:sp>
        <p:nvSpPr>
          <p:cNvPr id="23" name="Shape 47"/>
          <p:cNvSpPr>
            <a:spLocks noGrp="1"/>
          </p:cNvSpPr>
          <p:nvPr>
            <p:ph type="sldNum" sz="quarter" idx="4294967295"/>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21</a:t>
            </a:fld>
            <a:endParaRPr dirty="0"/>
          </a:p>
        </p:txBody>
      </p:sp>
    </p:spTree>
    <p:extLst>
      <p:ext uri="{BB962C8B-B14F-4D97-AF65-F5344CB8AC3E}">
        <p14:creationId xmlns="" xmlns:p14="http://schemas.microsoft.com/office/powerpoint/2010/main" val="149329796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22</a:t>
            </a:fld>
            <a:endParaRPr/>
          </a:p>
        </p:txBody>
      </p:sp>
      <p:sp>
        <p:nvSpPr>
          <p:cNvPr id="117" name="Shape 117"/>
          <p:cNvSpPr/>
          <p:nvPr/>
        </p:nvSpPr>
        <p:spPr>
          <a:xfrm>
            <a:off x="10252538" y="2870916"/>
            <a:ext cx="3878924" cy="907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rPr lang="en-US" altLang="ko-KR" sz="5400" dirty="0">
                <a:solidFill>
                  <a:schemeClr val="bg2">
                    <a:lumMod val="50000"/>
                  </a:schemeClr>
                </a:solidFill>
              </a:rPr>
              <a:t>Step</a:t>
            </a:r>
            <a:r>
              <a:rPr lang="ko-KR" altLang="en-US" sz="5400" dirty="0">
                <a:solidFill>
                  <a:schemeClr val="bg2">
                    <a:lumMod val="50000"/>
                  </a:schemeClr>
                </a:solidFill>
              </a:rPr>
              <a:t> </a:t>
            </a:r>
            <a:r>
              <a:rPr lang="en-US" altLang="ko-KR" sz="5400" dirty="0">
                <a:solidFill>
                  <a:schemeClr val="bg2">
                    <a:lumMod val="50000"/>
                  </a:schemeClr>
                </a:solidFill>
              </a:rPr>
              <a:t>4.</a:t>
            </a:r>
            <a:endParaRPr sz="5400" dirty="0">
              <a:solidFill>
                <a:schemeClr val="bg2">
                  <a:lumMod val="50000"/>
                </a:schemeClr>
              </a:solidFill>
            </a:endParaRPr>
          </a:p>
        </p:txBody>
      </p:sp>
      <p:sp>
        <p:nvSpPr>
          <p:cNvPr id="118" name="Shape 118"/>
          <p:cNvSpPr/>
          <p:nvPr/>
        </p:nvSpPr>
        <p:spPr>
          <a:xfrm>
            <a:off x="5766002" y="3734041"/>
            <a:ext cx="12851996" cy="17851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10000" b="1">
                <a:solidFill>
                  <a:srgbClr val="F4F5F7"/>
                </a:solidFill>
                <a:latin typeface="Montserrat-SemiBold"/>
                <a:ea typeface="Montserrat-SemiBold"/>
                <a:cs typeface="Montserrat-SemiBold"/>
                <a:sym typeface="Montserrat-SemiBold"/>
              </a:defRPr>
            </a:lvl1pPr>
          </a:lstStyle>
          <a:p>
            <a:r>
              <a:rPr lang="en-US" dirty="0">
                <a:solidFill>
                  <a:schemeClr val="bg2">
                    <a:lumMod val="50000"/>
                  </a:schemeClr>
                </a:solidFill>
              </a:rPr>
              <a:t>Decision</a:t>
            </a:r>
            <a:r>
              <a:rPr lang="ko-KR" altLang="en-US" dirty="0">
                <a:solidFill>
                  <a:schemeClr val="bg2">
                    <a:lumMod val="50000"/>
                  </a:schemeClr>
                </a:solidFill>
              </a:rPr>
              <a:t> </a:t>
            </a:r>
            <a:r>
              <a:rPr lang="en-US" altLang="ko-KR" dirty="0">
                <a:solidFill>
                  <a:schemeClr val="bg2">
                    <a:lumMod val="50000"/>
                  </a:schemeClr>
                </a:solidFill>
              </a:rPr>
              <a:t>Tree</a:t>
            </a:r>
            <a:endParaRPr dirty="0">
              <a:solidFill>
                <a:schemeClr val="bg2">
                  <a:lumMod val="50000"/>
                </a:schemeClr>
              </a:solidFill>
            </a:endParaRPr>
          </a:p>
        </p:txBody>
      </p:sp>
      <p:sp>
        <p:nvSpPr>
          <p:cNvPr id="120" name="Shape 120"/>
          <p:cNvSpPr/>
          <p:nvPr/>
        </p:nvSpPr>
        <p:spPr>
          <a:xfrm>
            <a:off x="11789350" y="5393182"/>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pSp>
        <p:nvGrpSpPr>
          <p:cNvPr id="2" name="Group 123"/>
          <p:cNvGrpSpPr/>
          <p:nvPr/>
        </p:nvGrpSpPr>
        <p:grpSpPr>
          <a:xfrm>
            <a:off x="10248068" y="1289716"/>
            <a:ext cx="3082563" cy="790600"/>
            <a:chOff x="0" y="0"/>
            <a:chExt cx="3082561" cy="790599"/>
          </a:xfrm>
        </p:grpSpPr>
        <p:sp>
          <p:nvSpPr>
            <p:cNvPr id="121" name="Shape 121"/>
            <p:cNvSpPr/>
            <p:nvPr/>
          </p:nvSpPr>
          <p:spPr>
            <a:xfrm>
              <a:off x="0" y="0"/>
              <a:ext cx="3082561" cy="790599"/>
            </a:xfrm>
            <a:prstGeom prst="roundRect">
              <a:avLst>
                <a:gd name="adj" fmla="val 50000"/>
              </a:avLst>
            </a:prstGeom>
            <a:solidFill>
              <a:srgbClr val="393941"/>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22" name="Shape 122"/>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rPr dirty="0"/>
                <a:t>New Project</a:t>
              </a:r>
            </a:p>
          </p:txBody>
        </p:sp>
      </p:grpSp>
      <p:pic>
        <p:nvPicPr>
          <p:cNvPr id="10" name="그림 9" descr="36c1efb85e8a51eb1ddfabf506dfc9d0-flat-tree-silhouette-by-vexels.png"/>
          <p:cNvPicPr>
            <a:picLocks noChangeAspect="1"/>
          </p:cNvPicPr>
          <p:nvPr/>
        </p:nvPicPr>
        <p:blipFill>
          <a:blip r:embed="rId2" cstate="print"/>
          <a:stretch>
            <a:fillRect/>
          </a:stretch>
        </p:blipFill>
        <p:spPr>
          <a:xfrm>
            <a:off x="7058280" y="4444928"/>
            <a:ext cx="10690162" cy="10690162"/>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3000"/>
          </a:stretch>
        </a:blipFill>
        <a:effectLst/>
      </p:bgPr>
    </p:bg>
    <p:spTree>
      <p:nvGrpSpPr>
        <p:cNvPr id="1" name=""/>
        <p:cNvGrpSpPr/>
        <p:nvPr/>
      </p:nvGrpSpPr>
      <p:grpSpPr>
        <a:xfrm>
          <a:off x="0" y="0"/>
          <a:ext cx="0" cy="0"/>
          <a:chOff x="0" y="0"/>
          <a:chExt cx="0" cy="0"/>
        </a:xfrm>
      </p:grpSpPr>
      <p:sp>
        <p:nvSpPr>
          <p:cNvPr id="38" name="Shape 38"/>
          <p:cNvSpPr/>
          <p:nvPr/>
        </p:nvSpPr>
        <p:spPr>
          <a:xfrm>
            <a:off x="13451996" y="1516988"/>
            <a:ext cx="9058461" cy="521591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nSpc>
                <a:spcPct val="90000"/>
              </a:lnSpc>
              <a:defRPr sz="11000" b="1">
                <a:solidFill>
                  <a:srgbClr val="282828"/>
                </a:solidFill>
                <a:latin typeface="Signika"/>
                <a:ea typeface="Signika"/>
                <a:cs typeface="Signika"/>
                <a:sym typeface="Signika"/>
              </a:defRPr>
            </a:lvl1pPr>
          </a:lstStyle>
          <a:p>
            <a:pPr algn="l"/>
            <a:r>
              <a:rPr lang="en-US" altLang="ko-KR" sz="9600" dirty="0">
                <a:solidFill>
                  <a:schemeClr val="tx2">
                    <a:lumMod val="25000"/>
                  </a:schemeClr>
                </a:solidFill>
              </a:rPr>
              <a:t>Decision tree </a:t>
            </a:r>
            <a:r>
              <a:rPr lang="en-US" altLang="ko-KR" sz="9600" dirty="0" smtClean="0">
                <a:solidFill>
                  <a:schemeClr val="tx2">
                    <a:lumMod val="25000"/>
                  </a:schemeClr>
                </a:solidFill>
              </a:rPr>
              <a:t>R-</a:t>
            </a:r>
            <a:r>
              <a:rPr lang="en-US" altLang="ko-KR" sz="9600" dirty="0" smtClean="0">
                <a:solidFill>
                  <a:schemeClr val="tx2">
                    <a:lumMod val="25000"/>
                  </a:schemeClr>
                </a:solidFill>
              </a:rPr>
              <a:t>Code</a:t>
            </a:r>
            <a:endParaRPr lang="en-US" altLang="ko-KR" sz="9600" dirty="0">
              <a:solidFill>
                <a:schemeClr val="tx2">
                  <a:lumMod val="25000"/>
                </a:schemeClr>
              </a:solidFill>
            </a:endParaRPr>
          </a:p>
        </p:txBody>
      </p:sp>
      <p:sp>
        <p:nvSpPr>
          <p:cNvPr id="39" name="Shape 39"/>
          <p:cNvSpPr/>
          <p:nvPr/>
        </p:nvSpPr>
        <p:spPr>
          <a:xfrm>
            <a:off x="13451996" y="4540469"/>
            <a:ext cx="8390522" cy="537945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endParaRPr sz="4400" dirty="0">
              <a:solidFill>
                <a:schemeClr val="bg2">
                  <a:lumMod val="50000"/>
                </a:schemeClr>
              </a:solidFill>
            </a:endParaRPr>
          </a:p>
        </p:txBody>
      </p:sp>
      <p:sp>
        <p:nvSpPr>
          <p:cNvPr id="40" name="Shape 4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23</a:t>
            </a:fld>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23144244" y="12526236"/>
            <a:ext cx="831289" cy="831289"/>
          </a:xfrm>
          <a:prstGeom prst="ellipse">
            <a:avLst/>
          </a:prstGeom>
          <a:solidFill>
            <a:srgbClr val="282828"/>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45" name="Shape 45"/>
          <p:cNvSpPr/>
          <p:nvPr/>
        </p:nvSpPr>
        <p:spPr>
          <a:xfrm>
            <a:off x="1702137" y="1516988"/>
            <a:ext cx="8992089" cy="557910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nSpc>
                <a:spcPct val="90000"/>
              </a:lnSpc>
              <a:defRPr sz="11000" b="1">
                <a:solidFill>
                  <a:srgbClr val="282828"/>
                </a:solidFill>
                <a:latin typeface="Signika"/>
                <a:ea typeface="Signika"/>
                <a:cs typeface="Signika"/>
                <a:sym typeface="Signika"/>
              </a:defRPr>
            </a:lvl1pPr>
          </a:lstStyle>
          <a:p>
            <a:r>
              <a:rPr lang="en-US" dirty="0"/>
              <a:t>Result using decision tree</a:t>
            </a:r>
            <a:endParaRPr dirty="0"/>
          </a:p>
        </p:txBody>
      </p:sp>
      <p:sp>
        <p:nvSpPr>
          <p:cNvPr id="47" name="Shape 4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24</a:t>
            </a:fld>
            <a:endParaRPr/>
          </a:p>
        </p:txBody>
      </p:sp>
      <p:pic>
        <p:nvPicPr>
          <p:cNvPr id="7" name="그림 6" descr="KakaoTalk_20171210_194734647.png"/>
          <p:cNvPicPr>
            <a:picLocks noChangeAspect="1"/>
          </p:cNvPicPr>
          <p:nvPr/>
        </p:nvPicPr>
        <p:blipFill>
          <a:blip r:embed="rId2" cstate="print"/>
          <a:stretch>
            <a:fillRect/>
          </a:stretch>
        </p:blipFill>
        <p:spPr>
          <a:xfrm>
            <a:off x="6920142" y="4981903"/>
            <a:ext cx="17055391" cy="7159774"/>
          </a:xfrm>
          <a:prstGeom prst="rect">
            <a:avLst/>
          </a:prstGeom>
        </p:spPr>
      </p:pic>
      <p:sp>
        <p:nvSpPr>
          <p:cNvPr id="9" name="TextBox 8"/>
          <p:cNvSpPr txBox="1"/>
          <p:nvPr/>
        </p:nvSpPr>
        <p:spPr>
          <a:xfrm>
            <a:off x="4299603" y="10878207"/>
            <a:ext cx="2151230" cy="56938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ko-KR" sz="3200" b="0" i="0" u="none" strike="noStrike" cap="none" spc="0" normalizeH="0" baseline="0" dirty="0">
                <a:ln>
                  <a:noFill/>
                </a:ln>
                <a:solidFill>
                  <a:schemeClr val="tx2">
                    <a:lumMod val="10000"/>
                  </a:schemeClr>
                </a:solidFill>
                <a:effectLst/>
                <a:uFillTx/>
                <a:latin typeface="PT Sans"/>
                <a:ea typeface="PT Sans"/>
                <a:cs typeface="PT Sans"/>
                <a:sym typeface="PT Sans"/>
              </a:rPr>
              <a:t>Cross table</a:t>
            </a:r>
            <a:endParaRPr kumimoji="0" lang="ko-KR" altLang="en-US" sz="3200" b="0" i="0" u="none" strike="noStrike" cap="none" spc="0" normalizeH="0" baseline="0" dirty="0">
              <a:ln>
                <a:noFill/>
              </a:ln>
              <a:solidFill>
                <a:schemeClr val="tx2">
                  <a:lumMod val="10000"/>
                </a:schemeClr>
              </a:solidFill>
              <a:effectLst/>
              <a:uFillTx/>
              <a:latin typeface="PT Sans"/>
              <a:ea typeface="PT Sans"/>
              <a:cs typeface="PT Sans"/>
              <a:sym typeface="PT Sans"/>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1" name="Rectangle 19"/>
          <p:cNvSpPr>
            <a:spLocks noGrp="1" noChangeArrowheads="1"/>
          </p:cNvSpPr>
          <p:nvPr>
            <p:ph type="title"/>
          </p:nvPr>
        </p:nvSpPr>
        <p:spPr>
          <a:xfrm>
            <a:off x="0" y="1595066"/>
            <a:ext cx="24381024" cy="1631900"/>
          </a:xfrm>
        </p:spPr>
        <p:txBody>
          <a:bodyPr/>
          <a:lstStyle/>
          <a:p>
            <a:pPr algn="ctr"/>
            <a:r>
              <a:rPr lang="en-US" altLang="ko-KR" dirty="0">
                <a:solidFill>
                  <a:srgbClr val="282828"/>
                </a:solidFill>
                <a:latin typeface="Roboto Bold" charset="0"/>
                <a:ea typeface="Roboto Bold" charset="0"/>
                <a:cs typeface="Roboto Bold" charset="0"/>
                <a:sym typeface="Roboto Bold" charset="0"/>
              </a:rPr>
              <a:t>Accuracy of decision tree</a:t>
            </a:r>
            <a:r>
              <a:rPr lang="ko-KR" altLang="en-US" dirty="0">
                <a:solidFill>
                  <a:srgbClr val="282828"/>
                </a:solidFill>
                <a:latin typeface="Roboto Bold" charset="0"/>
                <a:ea typeface="Roboto Bold" charset="0"/>
                <a:cs typeface="Roboto Bold" charset="0"/>
                <a:sym typeface="Roboto Bold" charset="0"/>
              </a:rPr>
              <a:t> </a:t>
            </a:r>
            <a:endParaRPr lang="en-US" altLang="en-US" dirty="0">
              <a:solidFill>
                <a:srgbClr val="282828"/>
              </a:solidFill>
              <a:latin typeface="Roboto Bold" charset="0"/>
              <a:ea typeface="Roboto Bold" charset="0"/>
              <a:cs typeface="Roboto Bold" charset="0"/>
              <a:sym typeface="Roboto Bold" charset="0"/>
            </a:endParaRPr>
          </a:p>
        </p:txBody>
      </p:sp>
      <p:sp>
        <p:nvSpPr>
          <p:cNvPr id="18452" name="Rectangle 20"/>
          <p:cNvSpPr>
            <a:spLocks/>
          </p:cNvSpPr>
          <p:nvPr/>
        </p:nvSpPr>
        <p:spPr bwMode="auto">
          <a:xfrm>
            <a:off x="23007999" y="12305110"/>
            <a:ext cx="415404" cy="4455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356" tIns="45356" rIns="45356" bIns="45356">
            <a:spAutoFit/>
          </a:bodyPr>
          <a:lstStyle/>
          <a:p>
            <a:pPr algn="ctr"/>
            <a:fld id="{E343C7AF-B29B-6D42-BF58-26F390054744}" type="slidenum">
              <a:rPr lang="en-US" altLang="en-US">
                <a:solidFill>
                  <a:srgbClr val="FFFFFF"/>
                </a:solidFill>
              </a:rPr>
              <a:pPr algn="ctr"/>
              <a:t>25</a:t>
            </a:fld>
            <a:endParaRPr lang="en-US" altLang="en-US">
              <a:solidFill>
                <a:srgbClr val="FFFFFF"/>
              </a:solidFill>
            </a:endParaRPr>
          </a:p>
        </p:txBody>
      </p:sp>
      <p:sp>
        <p:nvSpPr>
          <p:cNvPr id="18454" name="Line 22"/>
          <p:cNvSpPr>
            <a:spLocks noChangeShapeType="1"/>
          </p:cNvSpPr>
          <p:nvPr/>
        </p:nvSpPr>
        <p:spPr bwMode="auto">
          <a:xfrm>
            <a:off x="11382375" y="3589734"/>
            <a:ext cx="1845469"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nchor="ctr"/>
          <a:lstStyle/>
          <a:p>
            <a:pPr algn="ctr"/>
            <a:endParaRPr lang="en-US" altLang="en-US" sz="3700" dirty="0">
              <a:solidFill>
                <a:srgbClr val="000000"/>
              </a:solidFill>
              <a:latin typeface="Helvetica Light" charset="0"/>
              <a:ea typeface="Helvetica Light" charset="0"/>
              <a:cs typeface="Helvetica Light" charset="0"/>
              <a:sym typeface="Helvetica Light" charset="0"/>
            </a:endParaRPr>
          </a:p>
        </p:txBody>
      </p:sp>
      <p:graphicFrame>
        <p:nvGraphicFramePr>
          <p:cNvPr id="31" name="Chart 30"/>
          <p:cNvGraphicFramePr/>
          <p:nvPr>
            <p:extLst>
              <p:ext uri="{D42A27DB-BD31-4B8C-83A1-F6EECF244321}">
                <p14:modId xmlns="" xmlns:p14="http://schemas.microsoft.com/office/powerpoint/2010/main" val="407276185"/>
              </p:ext>
            </p:extLst>
          </p:nvPr>
        </p:nvGraphicFramePr>
        <p:xfrm>
          <a:off x="8798913" y="4469029"/>
          <a:ext cx="7060712" cy="46607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6" name="Chart 35"/>
          <p:cNvGraphicFramePr/>
          <p:nvPr>
            <p:extLst>
              <p:ext uri="{D42A27DB-BD31-4B8C-83A1-F6EECF244321}">
                <p14:modId xmlns="" xmlns:p14="http://schemas.microsoft.com/office/powerpoint/2010/main" val="336804645"/>
              </p:ext>
            </p:extLst>
          </p:nvPr>
        </p:nvGraphicFramePr>
        <p:xfrm>
          <a:off x="12697676" y="4119602"/>
          <a:ext cx="9769865" cy="6718721"/>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7"/>
          <p:cNvSpPr>
            <a:spLocks/>
          </p:cNvSpPr>
          <p:nvPr/>
        </p:nvSpPr>
        <p:spPr bwMode="auto">
          <a:xfrm>
            <a:off x="15859625" y="6864697"/>
            <a:ext cx="3666446" cy="12285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8400" b="1" dirty="0">
                <a:solidFill>
                  <a:srgbClr val="282828"/>
                </a:solidFill>
                <a:latin typeface="Roboto Bold" charset="0"/>
                <a:ea typeface="Roboto Bold" charset="0"/>
                <a:cs typeface="Roboto Bold" charset="0"/>
                <a:sym typeface="Roboto Bold" charset="0"/>
              </a:rPr>
              <a:t>82%</a:t>
            </a:r>
          </a:p>
        </p:txBody>
      </p:sp>
      <p:pic>
        <p:nvPicPr>
          <p:cNvPr id="12" name="그림 11" descr="나무.png"/>
          <p:cNvPicPr>
            <a:picLocks noChangeAspect="1"/>
          </p:cNvPicPr>
          <p:nvPr/>
        </p:nvPicPr>
        <p:blipFill>
          <a:blip r:embed="rId4" cstate="print"/>
          <a:stretch>
            <a:fillRect/>
          </a:stretch>
        </p:blipFill>
        <p:spPr>
          <a:xfrm>
            <a:off x="2734395" y="4980008"/>
            <a:ext cx="10493449" cy="5010135"/>
          </a:xfrm>
          <a:prstGeom prst="rect">
            <a:avLst/>
          </a:prstGeom>
        </p:spPr>
      </p:pic>
    </p:spTree>
    <p:extLst>
      <p:ext uri="{BB962C8B-B14F-4D97-AF65-F5344CB8AC3E}">
        <p14:creationId xmlns="" xmlns:p14="http://schemas.microsoft.com/office/powerpoint/2010/main" val="149329796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xmlns="" id="{EC01BA1F-A9BA-4B22-AEDD-2F38913B372C}"/>
              </a:ext>
            </a:extLst>
          </p:cNvPr>
          <p:cNvGraphicFramePr>
            <a:graphicFrameLocks noGrp="1"/>
          </p:cNvGraphicFramePr>
          <p:nvPr>
            <p:extLst>
              <p:ext uri="{D42A27DB-BD31-4B8C-83A1-F6EECF244321}">
                <p14:modId xmlns:p14="http://schemas.microsoft.com/office/powerpoint/2010/main" xmlns="" val="660348270"/>
              </p:ext>
            </p:extLst>
          </p:nvPr>
        </p:nvGraphicFramePr>
        <p:xfrm>
          <a:off x="4470568" y="4325817"/>
          <a:ext cx="15442863" cy="5207652"/>
        </p:xfrm>
        <a:graphic>
          <a:graphicData uri="http://schemas.openxmlformats.org/drawingml/2006/table">
            <a:tbl>
              <a:tblPr firstRow="1" bandRow="1">
                <a:tableStyleId>{5C22544A-7EE6-4342-B048-85BDC9FD1C3A}</a:tableStyleId>
              </a:tblPr>
              <a:tblGrid>
                <a:gridCol w="5147621">
                  <a:extLst>
                    <a:ext uri="{9D8B030D-6E8A-4147-A177-3AD203B41FA5}">
                      <a16:colId xmlns:a16="http://schemas.microsoft.com/office/drawing/2014/main" xmlns="" val="4054860139"/>
                    </a:ext>
                  </a:extLst>
                </a:gridCol>
                <a:gridCol w="5147621">
                  <a:extLst>
                    <a:ext uri="{9D8B030D-6E8A-4147-A177-3AD203B41FA5}">
                      <a16:colId xmlns:a16="http://schemas.microsoft.com/office/drawing/2014/main" xmlns="" val="307729050"/>
                    </a:ext>
                  </a:extLst>
                </a:gridCol>
                <a:gridCol w="5147621">
                  <a:extLst>
                    <a:ext uri="{9D8B030D-6E8A-4147-A177-3AD203B41FA5}">
                      <a16:colId xmlns:a16="http://schemas.microsoft.com/office/drawing/2014/main" xmlns="" val="3568025711"/>
                    </a:ext>
                  </a:extLst>
                </a:gridCol>
              </a:tblGrid>
              <a:tr h="1301913">
                <a:tc>
                  <a:txBody>
                    <a:bodyPr/>
                    <a:lstStyle/>
                    <a:p>
                      <a:pPr algn="ctr" latinLnBrk="1"/>
                      <a:endParaRPr lang="ko-KR" altLang="en-US" sz="5000" dirty="0"/>
                    </a:p>
                  </a:txBody>
                  <a:tcPr/>
                </a:tc>
                <a:tc>
                  <a:txBody>
                    <a:bodyPr/>
                    <a:lstStyle/>
                    <a:p>
                      <a:pPr algn="ctr" latinLnBrk="1"/>
                      <a:r>
                        <a:rPr lang="en-US" altLang="ko-KR" sz="5000" dirty="0" err="1"/>
                        <a:t>knn</a:t>
                      </a:r>
                      <a:endParaRPr lang="ko-KR" altLang="en-US" sz="5000" dirty="0"/>
                    </a:p>
                  </a:txBody>
                  <a:tcPr/>
                </a:tc>
                <a:tc>
                  <a:txBody>
                    <a:bodyPr/>
                    <a:lstStyle/>
                    <a:p>
                      <a:pPr algn="ctr" latinLnBrk="1"/>
                      <a:r>
                        <a:rPr lang="en-US" altLang="ko-KR" sz="5000" dirty="0" err="1"/>
                        <a:t>Desion</a:t>
                      </a:r>
                      <a:r>
                        <a:rPr lang="en-US" altLang="ko-KR" sz="5000" dirty="0"/>
                        <a:t> tree</a:t>
                      </a:r>
                      <a:endParaRPr lang="ko-KR" altLang="en-US" sz="5000" dirty="0"/>
                    </a:p>
                  </a:txBody>
                  <a:tcPr/>
                </a:tc>
                <a:extLst>
                  <a:ext uri="{0D108BD9-81ED-4DB2-BD59-A6C34878D82A}">
                    <a16:rowId xmlns:a16="http://schemas.microsoft.com/office/drawing/2014/main" xmlns="" val="1531969435"/>
                  </a:ext>
                </a:extLst>
              </a:tr>
              <a:tr h="1301913">
                <a:tc>
                  <a:txBody>
                    <a:bodyPr/>
                    <a:lstStyle/>
                    <a:p>
                      <a:pPr algn="ctr" latinLnBrk="1"/>
                      <a:r>
                        <a:rPr lang="en-US" altLang="ko-KR" sz="5000" dirty="0"/>
                        <a:t>H(4)</a:t>
                      </a:r>
                      <a:endParaRPr lang="ko-KR" altLang="en-US" sz="5000" dirty="0"/>
                    </a:p>
                  </a:txBody>
                  <a:tcPr/>
                </a:tc>
                <a:tc>
                  <a:txBody>
                    <a:bodyPr/>
                    <a:lstStyle/>
                    <a:p>
                      <a:pPr algn="ctr" latinLnBrk="1"/>
                      <a:r>
                        <a:rPr lang="en-US" altLang="ko-KR" sz="5000" dirty="0"/>
                        <a:t>0/4</a:t>
                      </a:r>
                      <a:endParaRPr lang="ko-KR" altLang="en-US" sz="5000" dirty="0"/>
                    </a:p>
                  </a:txBody>
                  <a:tcPr/>
                </a:tc>
                <a:tc>
                  <a:txBody>
                    <a:bodyPr/>
                    <a:lstStyle/>
                    <a:p>
                      <a:pPr algn="ctr" latinLnBrk="1"/>
                      <a:r>
                        <a:rPr lang="en-US" altLang="ko-KR" sz="5000" dirty="0"/>
                        <a:t>3/4</a:t>
                      </a:r>
                      <a:endParaRPr lang="ko-KR" altLang="en-US" sz="5000" dirty="0"/>
                    </a:p>
                  </a:txBody>
                  <a:tcPr/>
                </a:tc>
                <a:extLst>
                  <a:ext uri="{0D108BD9-81ED-4DB2-BD59-A6C34878D82A}">
                    <a16:rowId xmlns:a16="http://schemas.microsoft.com/office/drawing/2014/main" xmlns="" val="4233840868"/>
                  </a:ext>
                </a:extLst>
              </a:tr>
              <a:tr h="1301913">
                <a:tc>
                  <a:txBody>
                    <a:bodyPr/>
                    <a:lstStyle/>
                    <a:p>
                      <a:pPr algn="ctr" latinLnBrk="1"/>
                      <a:r>
                        <a:rPr lang="en-US" altLang="ko-KR" sz="5000" dirty="0"/>
                        <a:t>M(20)</a:t>
                      </a:r>
                      <a:endParaRPr lang="ko-KR" altLang="en-US" sz="5000" dirty="0"/>
                    </a:p>
                  </a:txBody>
                  <a:tcPr/>
                </a:tc>
                <a:tc>
                  <a:txBody>
                    <a:bodyPr/>
                    <a:lstStyle/>
                    <a:p>
                      <a:pPr algn="ctr" latinLnBrk="1"/>
                      <a:r>
                        <a:rPr lang="en-US" altLang="ko-KR" sz="5000" dirty="0"/>
                        <a:t>6/20</a:t>
                      </a:r>
                      <a:endParaRPr lang="ko-KR" altLang="en-US" sz="5000" dirty="0"/>
                    </a:p>
                  </a:txBody>
                  <a:tcPr/>
                </a:tc>
                <a:tc>
                  <a:txBody>
                    <a:bodyPr/>
                    <a:lstStyle/>
                    <a:p>
                      <a:pPr algn="ctr" latinLnBrk="1"/>
                      <a:r>
                        <a:rPr lang="en-US" altLang="ko-KR" sz="5000" dirty="0"/>
                        <a:t>13/20</a:t>
                      </a:r>
                      <a:endParaRPr lang="ko-KR" altLang="en-US" sz="5000" dirty="0"/>
                    </a:p>
                  </a:txBody>
                  <a:tcPr/>
                </a:tc>
                <a:extLst>
                  <a:ext uri="{0D108BD9-81ED-4DB2-BD59-A6C34878D82A}">
                    <a16:rowId xmlns:a16="http://schemas.microsoft.com/office/drawing/2014/main" xmlns="" val="2979844935"/>
                  </a:ext>
                </a:extLst>
              </a:tr>
              <a:tr h="1301913">
                <a:tc>
                  <a:txBody>
                    <a:bodyPr/>
                    <a:lstStyle/>
                    <a:p>
                      <a:pPr algn="ctr" latinLnBrk="1"/>
                      <a:r>
                        <a:rPr lang="en-US" altLang="ko-KR" sz="5000" dirty="0"/>
                        <a:t>L(76)</a:t>
                      </a:r>
                      <a:endParaRPr lang="ko-KR" altLang="en-US" sz="5000" dirty="0"/>
                    </a:p>
                  </a:txBody>
                  <a:tcPr/>
                </a:tc>
                <a:tc>
                  <a:txBody>
                    <a:bodyPr/>
                    <a:lstStyle/>
                    <a:p>
                      <a:pPr algn="ctr" latinLnBrk="1"/>
                      <a:r>
                        <a:rPr lang="en-US" altLang="ko-KR" sz="5000" dirty="0"/>
                        <a:t>76/76</a:t>
                      </a:r>
                      <a:endParaRPr lang="ko-KR" altLang="en-US" sz="5000" dirty="0"/>
                    </a:p>
                  </a:txBody>
                  <a:tcPr/>
                </a:tc>
                <a:tc>
                  <a:txBody>
                    <a:bodyPr/>
                    <a:lstStyle/>
                    <a:p>
                      <a:pPr algn="ctr" latinLnBrk="1"/>
                      <a:r>
                        <a:rPr lang="en-US" altLang="ko-KR" sz="5000" dirty="0"/>
                        <a:t>66/76</a:t>
                      </a:r>
                      <a:endParaRPr lang="ko-KR" altLang="en-US" sz="5000" dirty="0"/>
                    </a:p>
                  </a:txBody>
                  <a:tcPr/>
                </a:tc>
                <a:extLst>
                  <a:ext uri="{0D108BD9-81ED-4DB2-BD59-A6C34878D82A}">
                    <a16:rowId xmlns:a16="http://schemas.microsoft.com/office/drawing/2014/main" xmlns="" val="651057364"/>
                  </a:ext>
                </a:extLst>
              </a:tr>
            </a:tbl>
          </a:graphicData>
        </a:graphic>
      </p:graphicFrame>
      <p:sp>
        <p:nvSpPr>
          <p:cNvPr id="7" name="Shape 45">
            <a:extLst>
              <a:ext uri="{FF2B5EF4-FFF2-40B4-BE49-F238E27FC236}">
                <a16:creationId xmlns:a16="http://schemas.microsoft.com/office/drawing/2014/main" xmlns="" id="{93DD6BB3-1D33-4ED7-8E7A-2B8525FDC435}"/>
              </a:ext>
            </a:extLst>
          </p:cNvPr>
          <p:cNvSpPr/>
          <p:nvPr/>
        </p:nvSpPr>
        <p:spPr>
          <a:xfrm>
            <a:off x="1315275" y="883943"/>
            <a:ext cx="15442863" cy="344187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nSpc>
                <a:spcPct val="90000"/>
              </a:lnSpc>
              <a:defRPr sz="11000" b="1">
                <a:solidFill>
                  <a:srgbClr val="282828"/>
                </a:solidFill>
                <a:latin typeface="Signika"/>
                <a:ea typeface="Signika"/>
                <a:cs typeface="Signika"/>
                <a:sym typeface="Signika"/>
              </a:defRPr>
            </a:lvl1pPr>
          </a:lstStyle>
          <a:p>
            <a:r>
              <a:rPr lang="en-US" dirty="0"/>
              <a:t>Comparison of </a:t>
            </a:r>
          </a:p>
          <a:p>
            <a:r>
              <a:rPr lang="en-US" dirty="0" err="1"/>
              <a:t>Knn</a:t>
            </a:r>
            <a:r>
              <a:rPr lang="en-US" dirty="0"/>
              <a:t> and </a:t>
            </a:r>
            <a:r>
              <a:rPr lang="en-US" altLang="ko-KR" dirty="0" err="1"/>
              <a:t>DecisionTree</a:t>
            </a:r>
            <a:r>
              <a:rPr lang="en-US" altLang="ko-KR" dirty="0"/>
              <a:t> </a:t>
            </a:r>
            <a:endParaRPr dirty="0"/>
          </a:p>
        </p:txBody>
      </p:sp>
      <p:sp>
        <p:nvSpPr>
          <p:cNvPr id="11" name="TextBox 10">
            <a:extLst>
              <a:ext uri="{FF2B5EF4-FFF2-40B4-BE49-F238E27FC236}">
                <a16:creationId xmlns:a16="http://schemas.microsoft.com/office/drawing/2014/main" xmlns="" id="{8F529654-49A1-4016-9517-8E575AE45EC0}"/>
              </a:ext>
            </a:extLst>
          </p:cNvPr>
          <p:cNvSpPr txBox="1"/>
          <p:nvPr/>
        </p:nvSpPr>
        <p:spPr>
          <a:xfrm>
            <a:off x="2057400" y="21169271"/>
            <a:ext cx="20222308" cy="1964765"/>
          </a:xfrm>
          <a:prstGeom prst="rect">
            <a:avLst/>
          </a:prstGeom>
          <a:noFill/>
          <a:ln w="3175" cap="flat">
            <a:noFill/>
            <a:miter/>
          </a:ln>
          <a:effectLst/>
          <a:sp3d/>
        </p:spPr>
        <p:style>
          <a:lnRef idx="0">
            <a:scrgbClr r="0" g="0" b="0"/>
          </a:lnRef>
          <a:fillRef idx="0">
            <a:scrgbClr r="0" g="0" b="0"/>
          </a:fillRef>
          <a:effectRef idx="0">
            <a:scrgbClr r="0" g="0" b="0"/>
          </a:effectRef>
          <a:fontRef idx="none">
            <a:scrgbClr r="0" g="0" b="0"/>
          </a:fontRef>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None/>
            </a:pPr>
            <a:endParaRPr kumimoji="0" lang="ko-KR" altLang="en-US" sz="2300" b="0" i="0" u="none" strike="noStrike" cap="none" spc="0" normalizeH="0" baseline="0" dirty="0">
              <a:solidFill>
                <a:srgbClr val="A6A7AC"/>
              </a:solidFill>
              <a:uFillTx/>
              <a:latin typeface="PT Sans"/>
              <a:ea typeface="PT Sans"/>
              <a:cs typeface="PT Sans"/>
              <a:sym typeface="PT Sans"/>
            </a:endParaRPr>
          </a:p>
        </p:txBody>
      </p:sp>
      <p:sp>
        <p:nvSpPr>
          <p:cNvPr id="14" name="Rectangle 4">
            <a:extLst>
              <a:ext uri="{FF2B5EF4-FFF2-40B4-BE49-F238E27FC236}">
                <a16:creationId xmlns:a16="http://schemas.microsoft.com/office/drawing/2014/main" xmlns="" id="{BEF172F0-EF6B-47DC-8BBC-8A419E8D4BF3}"/>
              </a:ext>
            </a:extLst>
          </p:cNvPr>
          <p:cNvSpPr>
            <a:spLocks noChangeArrowheads="1"/>
          </p:cNvSpPr>
          <p:nvPr/>
        </p:nvSpPr>
        <p:spPr bwMode="auto">
          <a:xfrm>
            <a:off x="731277" y="9696159"/>
            <a:ext cx="22801385" cy="34470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200" b="0" i="0" u="none" strike="noStrike" cap="none" normalizeH="0" baseline="0" dirty="0" err="1">
                <a:ln>
                  <a:noFill/>
                </a:ln>
                <a:solidFill>
                  <a:srgbClr val="212121"/>
                </a:solidFill>
                <a:effectLst/>
                <a:latin typeface="Arial Unicode MS"/>
                <a:ea typeface="inherit"/>
              </a:rPr>
              <a:t>knn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selects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neightbor</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based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on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Euclidean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distance</a:t>
            </a:r>
            <a:r>
              <a:rPr kumimoji="0" lang="ko-KR" altLang="ko-KR" sz="3200" b="0" i="0" u="none" strike="noStrike" cap="none" normalizeH="0" baseline="0" dirty="0">
                <a:ln>
                  <a:noFill/>
                </a:ln>
                <a:solidFill>
                  <a:srgbClr val="212121"/>
                </a:solidFill>
                <a:effectLst/>
                <a:latin typeface="Arial Unicode MS"/>
                <a:ea typeface="inherit"/>
              </a:rPr>
              <a:t>.</a:t>
            </a:r>
            <a:endParaRPr kumimoji="0" lang="en-US" altLang="ko-KR" sz="3200"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By</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way</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Since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there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are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many</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outliers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we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could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not</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properly</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classify</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H</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data</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included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outliers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because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we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got</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high</a:t>
            </a:r>
            <a:r>
              <a:rPr kumimoji="0" lang="ko-KR" altLang="ko-KR" sz="3200" b="0" i="0" u="none" strike="noStrike" cap="none" normalizeH="0" baseline="0" dirty="0">
                <a:ln>
                  <a:noFill/>
                </a:ln>
                <a:solidFill>
                  <a:srgbClr val="212121"/>
                </a:solidFill>
                <a:effectLst/>
                <a:latin typeface="Arial Unicode MS"/>
                <a:ea typeface="inherit"/>
              </a:rPr>
              <a:t> K </a:t>
            </a:r>
            <a:endParaRPr kumimoji="0" lang="en-US" altLang="ko-KR" sz="3200"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3200" dirty="0">
              <a:solidFill>
                <a:srgbClr val="212121"/>
              </a:solidFill>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200" b="0" i="0" u="none" strike="noStrike" cap="none" normalizeH="0" baseline="0" dirty="0" err="1">
                <a:ln>
                  <a:noFill/>
                </a:ln>
                <a:solidFill>
                  <a:srgbClr val="212121"/>
                </a:solidFill>
                <a:effectLst/>
                <a:latin typeface="Arial Unicode MS"/>
                <a:ea typeface="inherit"/>
              </a:rPr>
              <a:t>On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other</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hand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since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decision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tree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not</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so</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data</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included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H</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classified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well</a:t>
            </a:r>
            <a:r>
              <a:rPr kumimoji="0" lang="ko-KR" altLang="ko-KR" sz="3200" b="0" i="0" u="none" strike="noStrike" cap="none" normalizeH="0" baseline="0" dirty="0">
                <a:ln>
                  <a:noFill/>
                </a:ln>
                <a:solidFill>
                  <a:srgbClr val="212121"/>
                </a:solidFill>
                <a:effectLst/>
                <a:latin typeface="Arial Unicode MS"/>
                <a:ea typeface="inherit"/>
              </a:rPr>
              <a:t>. </a:t>
            </a:r>
            <a:endParaRPr kumimoji="0" lang="en-US" altLang="ko-KR" sz="3200" b="0" i="0" u="none" strike="noStrike" cap="none" normalizeH="0" baseline="0" dirty="0">
              <a:ln>
                <a:noFill/>
              </a:ln>
              <a:solidFill>
                <a:srgbClr val="212121"/>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200" b="0" i="0" u="none" strike="noStrike" cap="none" normalizeH="0" baseline="0" dirty="0" err="1">
                <a:ln>
                  <a:noFill/>
                </a:ln>
                <a:solidFill>
                  <a:srgbClr val="212121"/>
                </a:solidFill>
                <a:effectLst/>
                <a:latin typeface="Arial Unicode MS"/>
                <a:ea typeface="inherit"/>
              </a:rPr>
              <a:t>However</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if</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tree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too</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large</a:t>
            </a:r>
            <a:r>
              <a:rPr kumimoji="0" lang="ko-KR" altLang="ko-KR" sz="3200" b="0" i="0" u="none" strike="noStrike" cap="none" normalizeH="0" baseline="0" dirty="0">
                <a:ln>
                  <a:noFill/>
                </a:ln>
                <a:solidFill>
                  <a:srgbClr val="212121"/>
                </a:solidFill>
                <a:effectLst/>
                <a:latin typeface="Arial Unicode MS"/>
                <a:ea typeface="inherit"/>
              </a:rPr>
              <a:t> and </a:t>
            </a:r>
            <a:r>
              <a:rPr kumimoji="0" lang="ko-KR" altLang="ko-KR" sz="3200" b="0" i="0" u="none" strike="noStrike" cap="none" normalizeH="0" baseline="0" dirty="0" err="1">
                <a:ln>
                  <a:noFill/>
                </a:ln>
                <a:solidFill>
                  <a:srgbClr val="212121"/>
                </a:solidFill>
                <a:effectLst/>
                <a:latin typeface="Arial Unicode MS"/>
                <a:ea typeface="inherit"/>
              </a:rPr>
              <a:t>detailed</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accuracy</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lowered</a:t>
            </a:r>
            <a:r>
              <a:rPr kumimoji="0" lang="ko-KR" altLang="ko-KR" sz="3200" b="0" i="0" u="none" strike="noStrike" cap="none" normalizeH="0" baseline="0" dirty="0">
                <a:ln>
                  <a:noFill/>
                </a:ln>
                <a:solidFill>
                  <a:srgbClr val="212121"/>
                </a:solidFill>
                <a:effectLst/>
                <a:latin typeface="Arial Unicode MS"/>
                <a:ea typeface="inherit"/>
              </a:rPr>
              <a:t> and </a:t>
            </a:r>
            <a:r>
              <a:rPr kumimoji="0" lang="ko-KR" altLang="ko-KR" sz="3200" b="0" i="0" u="none" strike="noStrike" cap="none" normalizeH="0" baseline="0" dirty="0" err="1">
                <a:ln>
                  <a:noFill/>
                </a:ln>
                <a:solidFill>
                  <a:srgbClr val="212121"/>
                </a:solidFill>
                <a:effectLst/>
                <a:latin typeface="Arial Unicode MS"/>
                <a:ea typeface="inherit"/>
              </a:rPr>
              <a:t>the</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accuracy</a:t>
            </a:r>
            <a:r>
              <a:rPr kumimoji="0" lang="ko-KR" altLang="ko-KR" sz="3200" b="0" i="0" u="none" strike="noStrike" cap="none" normalizeH="0" baseline="0" dirty="0">
                <a:ln>
                  <a:noFill/>
                </a:ln>
                <a:solidFill>
                  <a:srgbClr val="212121"/>
                </a:solidFill>
                <a:effectLst/>
                <a:latin typeface="Arial Unicode MS"/>
                <a:ea typeface="inherit"/>
              </a:rPr>
              <a:t> of </a:t>
            </a:r>
            <a:r>
              <a:rPr kumimoji="0" lang="ko-KR" altLang="ko-KR" sz="3200" b="0" i="0" u="none" strike="noStrike" cap="none" normalizeH="0" baseline="0" dirty="0" err="1">
                <a:ln>
                  <a:noFill/>
                </a:ln>
                <a:solidFill>
                  <a:srgbClr val="212121"/>
                </a:solidFill>
                <a:effectLst/>
                <a:latin typeface="Arial Unicode MS"/>
                <a:ea typeface="inherit"/>
              </a:rPr>
              <a:t>M</a:t>
            </a:r>
            <a:r>
              <a:rPr kumimoji="0" lang="ko-KR" altLang="ko-KR" sz="3200" b="0" i="0" u="none" strike="noStrike" cap="none" normalizeH="0" baseline="0" dirty="0">
                <a:ln>
                  <a:noFill/>
                </a:ln>
                <a:solidFill>
                  <a:srgbClr val="212121"/>
                </a:solidFill>
                <a:effectLst/>
                <a:latin typeface="Arial Unicode MS"/>
                <a:ea typeface="inherit"/>
              </a:rPr>
              <a:t> and </a:t>
            </a:r>
            <a:r>
              <a:rPr kumimoji="0" lang="ko-KR" altLang="ko-KR" sz="3200" b="0" i="0" u="none" strike="noStrike" cap="none" normalizeH="0" baseline="0" dirty="0" err="1">
                <a:ln>
                  <a:noFill/>
                </a:ln>
                <a:solidFill>
                  <a:srgbClr val="212121"/>
                </a:solidFill>
                <a:effectLst/>
                <a:latin typeface="Arial Unicode MS"/>
                <a:ea typeface="inherit"/>
              </a:rPr>
              <a:t>L</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is</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somewhat</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lower</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than</a:t>
            </a:r>
            <a:r>
              <a:rPr kumimoji="0" lang="ko-KR" altLang="ko-KR" sz="3200" b="0" i="0" u="none" strike="noStrike" cap="none" normalizeH="0" baseline="0" dirty="0">
                <a:ln>
                  <a:noFill/>
                </a:ln>
                <a:solidFill>
                  <a:srgbClr val="212121"/>
                </a:solidFill>
                <a:effectLst/>
                <a:latin typeface="Arial Unicode MS"/>
                <a:ea typeface="inherit"/>
              </a:rPr>
              <a:t> </a:t>
            </a:r>
            <a:r>
              <a:rPr kumimoji="0" lang="ko-KR" altLang="ko-KR" sz="3200" b="0" i="0" u="none" strike="noStrike" cap="none" normalizeH="0" baseline="0" dirty="0" err="1">
                <a:ln>
                  <a:noFill/>
                </a:ln>
                <a:solidFill>
                  <a:srgbClr val="212121"/>
                </a:solidFill>
                <a:effectLst/>
                <a:latin typeface="Arial Unicode MS"/>
                <a:ea typeface="inherit"/>
              </a:rPr>
              <a:t>that</a:t>
            </a:r>
            <a:r>
              <a:rPr kumimoji="0" lang="ko-KR" altLang="ko-KR" sz="3200" b="0" i="0" u="none" strike="noStrike" cap="none" normalizeH="0" baseline="0" dirty="0">
                <a:ln>
                  <a:noFill/>
                </a:ln>
                <a:solidFill>
                  <a:srgbClr val="212121"/>
                </a:solidFill>
                <a:effectLst/>
                <a:latin typeface="Arial Unicode MS"/>
                <a:ea typeface="inherit"/>
              </a:rPr>
              <a:t> of </a:t>
            </a:r>
            <a:r>
              <a:rPr kumimoji="0" lang="ko-KR" altLang="ko-KR" sz="3200" b="0" i="0" u="none" strike="noStrike" cap="none" normalizeH="0" baseline="0" dirty="0" err="1">
                <a:ln>
                  <a:noFill/>
                </a:ln>
                <a:solidFill>
                  <a:srgbClr val="212121"/>
                </a:solidFill>
                <a:effectLst/>
                <a:latin typeface="Arial Unicode MS"/>
                <a:ea typeface="inherit"/>
              </a:rPr>
              <a:t>Knn</a:t>
            </a:r>
            <a:r>
              <a:rPr kumimoji="0" lang="ko-KR" altLang="ko-KR" sz="3200" b="0" i="0" u="none" strike="noStrike" cap="none" normalizeH="0" baseline="0" dirty="0">
                <a:ln>
                  <a:noFill/>
                </a:ln>
                <a:solidFill>
                  <a:srgbClr val="212121"/>
                </a:solidFill>
                <a:effectLst/>
                <a:latin typeface="Arial Unicode MS"/>
                <a:ea typeface="inherit"/>
              </a:rPr>
              <a:t>.</a:t>
            </a:r>
            <a:r>
              <a:rPr kumimoji="0" lang="ko-KR" altLang="ko-KR" sz="3200" b="0" i="0" u="none" strike="noStrike" cap="none" normalizeH="0" baseline="0" dirty="0">
                <a:ln>
                  <a:noFill/>
                </a:ln>
                <a:solidFill>
                  <a:schemeClr val="tx1"/>
                </a:solidFill>
                <a:effectLst/>
              </a:rPr>
              <a:t> </a:t>
            </a:r>
            <a:endParaRPr kumimoji="0" lang="ko-KR" altLang="ko-K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45486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1" y="1083416"/>
            <a:ext cx="4918841" cy="815608"/>
          </a:xfrm>
          <a:prstGeom prst="rect">
            <a:avLst/>
          </a:prstGeom>
          <a:ln w="3175">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lvl1pPr algn="r">
              <a:defRPr sz="1800" cap="all" spc="360">
                <a:latin typeface="+mn-lt"/>
                <a:ea typeface="+mn-ea"/>
                <a:cs typeface="+mn-cs"/>
                <a:sym typeface="Montserrat-Regular"/>
              </a:defRPr>
            </a:lvl1pPr>
          </a:lstStyle>
          <a:p>
            <a:r>
              <a:rPr lang="en-US" sz="4800" b="1" dirty="0" smtClean="0">
                <a:solidFill>
                  <a:schemeClr val="tx2">
                    <a:lumMod val="25000"/>
                  </a:schemeClr>
                </a:solidFill>
              </a:rPr>
              <a:t>Conclusion</a:t>
            </a:r>
            <a:endParaRPr sz="4800" b="1" dirty="0">
              <a:solidFill>
                <a:schemeClr val="tx2">
                  <a:lumMod val="25000"/>
                </a:schemeClr>
              </a:solidFill>
            </a:endParaRPr>
          </a:p>
        </p:txBody>
      </p:sp>
      <p:sp>
        <p:nvSpPr>
          <p:cNvPr id="69" name="Shape 69"/>
          <p:cNvSpPr/>
          <p:nvPr/>
        </p:nvSpPr>
        <p:spPr>
          <a:xfrm>
            <a:off x="10662697" y="2675960"/>
            <a:ext cx="8510708" cy="674558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gn="l"/>
            <a:r>
              <a:rPr lang="en-US" altLang="ko-KR" sz="4400" dirty="0" smtClean="0">
                <a:solidFill>
                  <a:schemeClr val="tx2">
                    <a:lumMod val="25000"/>
                  </a:schemeClr>
                </a:solidFill>
              </a:rPr>
              <a:t>We can predict the cumulative number of 1</a:t>
            </a:r>
            <a:r>
              <a:rPr lang="en-US" altLang="ko-KR" sz="4400" baseline="30000" dirty="0" smtClean="0">
                <a:solidFill>
                  <a:schemeClr val="tx2">
                    <a:lumMod val="25000"/>
                  </a:schemeClr>
                </a:solidFill>
              </a:rPr>
              <a:t>st</a:t>
            </a:r>
            <a:r>
              <a:rPr lang="en-US" altLang="ko-KR" sz="4400" dirty="0" smtClean="0">
                <a:solidFill>
                  <a:schemeClr val="tx2">
                    <a:lumMod val="25000"/>
                  </a:schemeClr>
                </a:solidFill>
              </a:rPr>
              <a:t> cinema audience by 6 independent variables.</a:t>
            </a:r>
          </a:p>
          <a:p>
            <a:pPr algn="l"/>
            <a:r>
              <a:rPr lang="en-US" altLang="ko-KR" sz="4400" dirty="0" smtClean="0">
                <a:solidFill>
                  <a:schemeClr val="tx2">
                    <a:lumMod val="25000"/>
                  </a:schemeClr>
                </a:solidFill>
              </a:rPr>
              <a:t>However, it is not exact value but only the class. So, by regression analysis We can get the regression formula and analyze the exact value.</a:t>
            </a:r>
          </a:p>
          <a:p>
            <a:pPr algn="l"/>
            <a:endParaRPr lang="en-US" altLang="ko-KR" sz="4400" dirty="0" smtClean="0">
              <a:solidFill>
                <a:schemeClr val="tx2">
                  <a:lumMod val="25000"/>
                </a:schemeClr>
              </a:solidFill>
            </a:endParaRPr>
          </a:p>
          <a:p>
            <a:pPr algn="l"/>
            <a:endParaRPr lang="en-US" altLang="ko-KR" sz="4400" dirty="0">
              <a:solidFill>
                <a:schemeClr val="tx2">
                  <a:lumMod val="25000"/>
                </a:schemeClr>
              </a:solidFill>
            </a:endParaRPr>
          </a:p>
        </p:txBody>
      </p:sp>
      <p:sp>
        <p:nvSpPr>
          <p:cNvPr id="70" name="Shape 7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27</a:t>
            </a:fld>
            <a:endParaRPr dirty="0"/>
          </a:p>
        </p:txBody>
      </p:sp>
      <p:sp>
        <p:nvSpPr>
          <p:cNvPr id="71" name="Shape 71"/>
          <p:cNvSpPr/>
          <p:nvPr/>
        </p:nvSpPr>
        <p:spPr>
          <a:xfrm>
            <a:off x="-1" y="1901124"/>
            <a:ext cx="4918841" cy="0"/>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72" name="Shape 72"/>
          <p:cNvSpPr/>
          <p:nvPr/>
        </p:nvSpPr>
        <p:spPr>
          <a:xfrm>
            <a:off x="10708861" y="10251661"/>
            <a:ext cx="8418381" cy="3485222"/>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4" name="Shape 70"/>
          <p:cNvSpPr>
            <a:spLocks noGrp="1"/>
          </p:cNvSpPr>
          <p:nvPr>
            <p:ph type="sldNum" sz="quarter" idx="2"/>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solidFill>
                  <a:schemeClr val="bg1">
                    <a:lumMod val="20000"/>
                    <a:lumOff val="80000"/>
                  </a:schemeClr>
                </a:solidFill>
              </a:rPr>
              <a:pPr/>
              <a:t>28</a:t>
            </a:fld>
            <a:endParaRPr dirty="0">
              <a:solidFill>
                <a:schemeClr val="bg1">
                  <a:lumMod val="20000"/>
                  <a:lumOff val="80000"/>
                </a:schemeClr>
              </a:solidFill>
            </a:endParaRPr>
          </a:p>
        </p:txBody>
      </p:sp>
      <p:sp>
        <p:nvSpPr>
          <p:cNvPr id="6" name="TextBox 5"/>
          <p:cNvSpPr txBox="1"/>
          <p:nvPr/>
        </p:nvSpPr>
        <p:spPr>
          <a:xfrm>
            <a:off x="977460" y="1143696"/>
            <a:ext cx="6337739" cy="220060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US" altLang="ko-KR" sz="13800" b="1" i="0" u="none" strike="noStrike" cap="none" spc="0" normalizeH="0" baseline="0" dirty="0">
                <a:ln>
                  <a:noFill/>
                </a:ln>
                <a:solidFill>
                  <a:schemeClr val="bg1">
                    <a:lumMod val="20000"/>
                    <a:lumOff val="80000"/>
                  </a:schemeClr>
                </a:solidFill>
                <a:effectLst/>
                <a:uFillTx/>
                <a:latin typeface="PT Sans"/>
                <a:ea typeface="PT Sans"/>
                <a:cs typeface="PT Sans"/>
                <a:sym typeface="PT Sans"/>
              </a:rPr>
              <a:t>Step</a:t>
            </a:r>
            <a:r>
              <a:rPr kumimoji="0" lang="ko-KR" altLang="en-US" sz="13800" b="1" i="0" u="none" strike="noStrike" cap="none" spc="0" normalizeH="0" baseline="0" dirty="0">
                <a:ln>
                  <a:noFill/>
                </a:ln>
                <a:solidFill>
                  <a:schemeClr val="bg1">
                    <a:lumMod val="20000"/>
                    <a:lumOff val="80000"/>
                  </a:schemeClr>
                </a:solidFill>
                <a:effectLst/>
                <a:uFillTx/>
                <a:latin typeface="PT Sans"/>
                <a:ea typeface="PT Sans"/>
                <a:cs typeface="PT Sans"/>
                <a:sym typeface="PT Sans"/>
              </a:rPr>
              <a:t> </a:t>
            </a:r>
            <a:r>
              <a:rPr kumimoji="0" lang="en-US" altLang="ko-KR" sz="13800" b="1" i="0" u="none" strike="noStrike" cap="none" spc="0" normalizeH="0" baseline="0" dirty="0">
                <a:ln>
                  <a:noFill/>
                </a:ln>
                <a:solidFill>
                  <a:schemeClr val="bg1">
                    <a:lumMod val="20000"/>
                    <a:lumOff val="80000"/>
                  </a:schemeClr>
                </a:solidFill>
                <a:effectLst/>
                <a:uFillTx/>
                <a:latin typeface="PT Sans"/>
                <a:ea typeface="PT Sans"/>
                <a:cs typeface="PT Sans"/>
                <a:sym typeface="PT Sans"/>
              </a:rPr>
              <a:t>4.</a:t>
            </a:r>
            <a:endParaRPr kumimoji="0" lang="ko-KR" altLang="en-US" sz="13800" b="1" i="0" u="none" strike="noStrike" cap="none" spc="0" normalizeH="0" baseline="0" dirty="0">
              <a:ln>
                <a:noFill/>
              </a:ln>
              <a:solidFill>
                <a:schemeClr val="bg1">
                  <a:lumMod val="20000"/>
                  <a:lumOff val="80000"/>
                </a:schemeClr>
              </a:solidFill>
              <a:effectLst/>
              <a:uFillTx/>
              <a:latin typeface="PT Sans"/>
              <a:ea typeface="PT Sans"/>
              <a:cs typeface="PT Sans"/>
              <a:sym typeface="PT Sans"/>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회귀분석.png"/>
          <p:cNvPicPr>
            <a:picLocks noChangeAspect="1"/>
          </p:cNvPicPr>
          <p:nvPr/>
        </p:nvPicPr>
        <p:blipFill>
          <a:blip r:embed="rId2" cstate="print"/>
          <a:stretch>
            <a:fillRect/>
          </a:stretch>
        </p:blipFill>
        <p:spPr>
          <a:xfrm>
            <a:off x="0" y="-1"/>
            <a:ext cx="24384000" cy="6664781"/>
          </a:xfrm>
          <a:prstGeom prst="rect">
            <a:avLst/>
          </a:prstGeom>
        </p:spPr>
      </p:pic>
      <p:sp>
        <p:nvSpPr>
          <p:cNvPr id="127" name="Shape 12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29</a:t>
            </a:fld>
            <a:endParaRPr/>
          </a:p>
        </p:txBody>
      </p:sp>
      <p:sp>
        <p:nvSpPr>
          <p:cNvPr id="128" name="Shape 128"/>
          <p:cNvSpPr/>
          <p:nvPr/>
        </p:nvSpPr>
        <p:spPr>
          <a:xfrm>
            <a:off x="4606071" y="8632224"/>
            <a:ext cx="15171858" cy="206649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90000"/>
              </a:lnSpc>
              <a:defRPr sz="11000" b="1">
                <a:solidFill>
                  <a:srgbClr val="282828"/>
                </a:solidFill>
                <a:latin typeface="Signika"/>
                <a:ea typeface="Signika"/>
                <a:cs typeface="Signika"/>
                <a:sym typeface="Signika"/>
              </a:defRPr>
            </a:lvl1pPr>
          </a:lstStyle>
          <a:p>
            <a:r>
              <a:rPr lang="en-US" altLang="ko-KR" dirty="0"/>
              <a:t>Regression Analysis</a:t>
            </a:r>
            <a:endParaRPr dirty="0"/>
          </a:p>
        </p:txBody>
      </p:sp>
      <p:sp>
        <p:nvSpPr>
          <p:cNvPr id="129" name="Shape 129"/>
          <p:cNvSpPr/>
          <p:nvPr/>
        </p:nvSpPr>
        <p:spPr>
          <a:xfrm>
            <a:off x="5374944" y="10204138"/>
            <a:ext cx="13634112" cy="351186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lang="en-US" sz="4800" dirty="0">
                <a:solidFill>
                  <a:schemeClr val="bg2">
                    <a:lumMod val="50000"/>
                  </a:schemeClr>
                </a:solidFill>
              </a:rPr>
              <a:t>Regression Code</a:t>
            </a:r>
            <a:endParaRPr sz="4800" dirty="0">
              <a:solidFill>
                <a:schemeClr val="bg2">
                  <a:lumMod val="50000"/>
                </a:schemeClr>
              </a:solidFill>
            </a:endParaRPr>
          </a:p>
        </p:txBody>
      </p:sp>
      <p:grpSp>
        <p:nvGrpSpPr>
          <p:cNvPr id="3" name="Group 132"/>
          <p:cNvGrpSpPr/>
          <p:nvPr/>
        </p:nvGrpSpPr>
        <p:grpSpPr>
          <a:xfrm rot="16200000">
            <a:off x="11459532" y="6289162"/>
            <a:ext cx="1212151" cy="1212151"/>
            <a:chOff x="0" y="0"/>
            <a:chExt cx="1212150" cy="1212150"/>
          </a:xfrm>
        </p:grpSpPr>
        <p:sp>
          <p:nvSpPr>
            <p:cNvPr id="130" name="Shape 130"/>
            <p:cNvSpPr/>
            <p:nvPr/>
          </p:nvSpPr>
          <p:spPr>
            <a:xfrm>
              <a:off x="0" y="0"/>
              <a:ext cx="1212150" cy="1212150"/>
            </a:xfrm>
            <a:prstGeom prst="ellipse">
              <a:avLst/>
            </a:prstGeom>
            <a:solidFill>
              <a:srgbClr val="B63520"/>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31" name="Shape 131"/>
            <p:cNvSpPr/>
            <p:nvPr/>
          </p:nvSpPr>
          <p:spPr>
            <a:xfrm rot="10800000">
              <a:off x="484447" y="448152"/>
              <a:ext cx="217856" cy="355601"/>
            </a:xfrm>
            <a:custGeom>
              <a:avLst/>
              <a:gdLst/>
              <a:ahLst/>
              <a:cxnLst>
                <a:cxn ang="0">
                  <a:pos x="wd2" y="hd2"/>
                </a:cxn>
                <a:cxn ang="5400000">
                  <a:pos x="wd2" y="hd2"/>
                </a:cxn>
                <a:cxn ang="10800000">
                  <a:pos x="wd2" y="hd2"/>
                </a:cxn>
                <a:cxn ang="16200000">
                  <a:pos x="wd2" y="hd2"/>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w="3175" cap="flat">
              <a:noFill/>
              <a:miter lim="400000"/>
            </a:ln>
            <a:effectLst/>
          </p:spPr>
          <p:txBody>
            <a:bodyPr wrap="square" lIns="45719" tIns="45719" rIns="45719" bIns="45719" numCol="1" anchor="ctr">
              <a:noAutofit/>
            </a:bodyPr>
            <a:lstStyle/>
            <a:p>
              <a:pPr defTabSz="914400">
                <a:defRPr sz="1800">
                  <a:solidFill>
                    <a:srgbClr val="000000"/>
                  </a:solidFill>
                  <a:latin typeface="Roboto Regular"/>
                  <a:ea typeface="Roboto Regular"/>
                  <a:cs typeface="Roboto Regular"/>
                  <a:sym typeface="Roboto Regular"/>
                </a:defRPr>
              </a:pPr>
              <a:endParaRP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nvSpPr>
        <p:spPr>
          <a:xfrm>
            <a:off x="12045196" y="2715983"/>
            <a:ext cx="9099674" cy="29695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lang="en-US" sz="20800" dirty="0"/>
              <a:t>Movie</a:t>
            </a:r>
            <a:endParaRPr sz="20800" dirty="0"/>
          </a:p>
        </p:txBody>
      </p:sp>
      <p:sp>
        <p:nvSpPr>
          <p:cNvPr id="227" name="Shape 227"/>
          <p:cNvSpPr/>
          <p:nvPr/>
        </p:nvSpPr>
        <p:spPr>
          <a:xfrm>
            <a:off x="12045196" y="5846109"/>
            <a:ext cx="10864838" cy="539825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4400" dirty="0" smtClean="0">
                <a:solidFill>
                  <a:schemeClr val="tx2">
                    <a:lumMod val="10000"/>
                  </a:schemeClr>
                </a:solidFill>
              </a:rPr>
              <a:t/>
            </a:r>
            <a:br>
              <a:rPr lang="en-US" altLang="ko-KR" sz="4400" dirty="0" smtClean="0">
                <a:solidFill>
                  <a:schemeClr val="tx2">
                    <a:lumMod val="10000"/>
                  </a:schemeClr>
                </a:solidFill>
              </a:rPr>
            </a:br>
            <a:r>
              <a:rPr lang="en-US" altLang="ko-KR" sz="4400" dirty="0" smtClean="0">
                <a:solidFill>
                  <a:schemeClr val="tx2">
                    <a:lumMod val="10000"/>
                  </a:schemeClr>
                </a:solidFill>
              </a:rPr>
              <a:t>Until This year 19 movies have reached 10 million.</a:t>
            </a:r>
            <a:br>
              <a:rPr lang="en-US" altLang="ko-KR" sz="4400" dirty="0" smtClean="0">
                <a:solidFill>
                  <a:schemeClr val="tx2">
                    <a:lumMod val="10000"/>
                  </a:schemeClr>
                </a:solidFill>
              </a:rPr>
            </a:br>
            <a:r>
              <a:rPr lang="en-US" altLang="ko-KR" sz="4400" dirty="0" smtClean="0">
                <a:solidFill>
                  <a:schemeClr val="tx2">
                    <a:lumMod val="10000"/>
                  </a:schemeClr>
                </a:solidFill>
              </a:rPr>
              <a:t>The number of movie audiences increases as the level of people's cultural life increases. </a:t>
            </a:r>
          </a:p>
          <a:p>
            <a:r>
              <a:rPr lang="en-US" altLang="ko-KR" sz="4400" dirty="0" smtClean="0">
                <a:solidFill>
                  <a:schemeClr val="tx2">
                    <a:lumMod val="10000"/>
                  </a:schemeClr>
                </a:solidFill>
              </a:rPr>
              <a:t>We analyzed the movie data to predict the number of audiences in the movie.</a:t>
            </a:r>
            <a:endParaRPr lang="en-US" altLang="ko-KR" sz="4400" dirty="0">
              <a:solidFill>
                <a:schemeClr val="tx2">
                  <a:lumMod val="10000"/>
                </a:schemeClr>
              </a:solidFill>
            </a:endParaRPr>
          </a:p>
        </p:txBody>
      </p:sp>
      <p:sp>
        <p:nvSpPr>
          <p:cNvPr id="228" name="Shape 22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3</a:t>
            </a:fld>
            <a:endParaRPr dirty="0"/>
          </a:p>
        </p:txBody>
      </p:sp>
      <p:sp>
        <p:nvSpPr>
          <p:cNvPr id="229" name="Shape 229"/>
          <p:cNvSpPr/>
          <p:nvPr/>
        </p:nvSpPr>
        <p:spPr>
          <a:xfrm>
            <a:off x="12079846" y="5869185"/>
            <a:ext cx="805298"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pic>
        <p:nvPicPr>
          <p:cNvPr id="10" name="그림 9" descr="filmreel.png"/>
          <p:cNvPicPr>
            <a:picLocks noChangeAspect="1"/>
          </p:cNvPicPr>
          <p:nvPr/>
        </p:nvPicPr>
        <p:blipFill>
          <a:blip r:embed="rId2" cstate="print"/>
          <a:stretch>
            <a:fillRect/>
          </a:stretch>
        </p:blipFill>
        <p:spPr>
          <a:xfrm rot="1620598">
            <a:off x="-1285875" y="9560160"/>
            <a:ext cx="5325752" cy="3564819"/>
          </a:xfrm>
          <a:prstGeom prst="rect">
            <a:avLst/>
          </a:prstGeom>
        </p:spPr>
      </p:pic>
      <p:pic>
        <p:nvPicPr>
          <p:cNvPr id="8" name="그림 7" descr="범죄도시_메인포스터11.jpg"/>
          <p:cNvPicPr>
            <a:picLocks noChangeAspect="1"/>
          </p:cNvPicPr>
          <p:nvPr/>
        </p:nvPicPr>
        <p:blipFill>
          <a:blip r:embed="rId3" cstate="print"/>
          <a:stretch>
            <a:fillRect/>
          </a:stretch>
        </p:blipFill>
        <p:spPr>
          <a:xfrm>
            <a:off x="2428876" y="4257674"/>
            <a:ext cx="8022346" cy="11492011"/>
          </a:xfrm>
          <a:prstGeom prst="rect">
            <a:avLst/>
          </a:prstGeom>
        </p:spPr>
      </p:pic>
      <p:sp>
        <p:nvSpPr>
          <p:cNvPr id="11" name="TextBox 10"/>
          <p:cNvSpPr txBox="1"/>
          <p:nvPr/>
        </p:nvSpPr>
        <p:spPr>
          <a:xfrm>
            <a:off x="2467381" y="3787318"/>
            <a:ext cx="1256754" cy="43088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ko-KR" altLang="en-US" dirty="0"/>
              <a:t>범죄도시</a:t>
            </a:r>
            <a:endParaRPr kumimoji="0" lang="ko-KR" altLang="en-US" sz="2300" b="0" i="0" u="none" strike="noStrike" cap="none" spc="0" normalizeH="0" baseline="0" dirty="0">
              <a:ln>
                <a:noFill/>
              </a:ln>
              <a:solidFill>
                <a:srgbClr val="A6A7AC"/>
              </a:solidFill>
              <a:effectLst/>
              <a:uFillTx/>
              <a:latin typeface="PT Sans"/>
              <a:ea typeface="PT Sans"/>
              <a:cs typeface="PT Sans"/>
              <a:sym typeface="PT Sans"/>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개체 틀 16" descr="회구결과.png"/>
          <p:cNvPicPr>
            <a:picLocks noGrp="1" noChangeAspect="1"/>
          </p:cNvPicPr>
          <p:nvPr>
            <p:ph type="pic" sz="quarter" idx="10"/>
          </p:nvPr>
        </p:nvPicPr>
        <p:blipFill>
          <a:blip r:embed="rId2" cstate="print"/>
          <a:srcRect t="2319" b="2319"/>
          <a:stretch>
            <a:fillRect/>
          </a:stretch>
        </p:blipFill>
        <p:spPr>
          <a:xfrm>
            <a:off x="0" y="-25400"/>
            <a:ext cx="12177713" cy="8247063"/>
          </a:xfrm>
          <a:solidFill>
            <a:schemeClr val="bg2"/>
          </a:solidFill>
        </p:spPr>
      </p:pic>
      <p:sp>
        <p:nvSpPr>
          <p:cNvPr id="96" name="Shape 96"/>
          <p:cNvSpPr/>
          <p:nvPr/>
        </p:nvSpPr>
        <p:spPr>
          <a:xfrm>
            <a:off x="23144244" y="12526236"/>
            <a:ext cx="831289" cy="831289"/>
          </a:xfrm>
          <a:prstGeom prst="ellipse">
            <a:avLst/>
          </a:prstGeom>
          <a:solidFill>
            <a:srgbClr val="282828"/>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8" name="Shape 9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30</a:t>
            </a:fld>
            <a:endParaRPr/>
          </a:p>
        </p:txBody>
      </p:sp>
      <p:sp>
        <p:nvSpPr>
          <p:cNvPr id="99" name="Shape 99"/>
          <p:cNvSpPr/>
          <p:nvPr/>
        </p:nvSpPr>
        <p:spPr>
          <a:xfrm>
            <a:off x="12584959" y="377336"/>
            <a:ext cx="7184999" cy="121215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lvl1pPr>
              <a:lnSpc>
                <a:spcPct val="90000"/>
              </a:lnSpc>
              <a:defRPr sz="6000" b="1">
                <a:solidFill>
                  <a:srgbClr val="282828"/>
                </a:solidFill>
                <a:latin typeface="Signika"/>
                <a:ea typeface="Signika"/>
                <a:cs typeface="Signika"/>
                <a:sym typeface="Signika"/>
              </a:defRPr>
            </a:lvl1pPr>
          </a:lstStyle>
          <a:p>
            <a:r>
              <a:rPr lang="en-US" sz="5400" dirty="0"/>
              <a:t>Result using </a:t>
            </a:r>
            <a:endParaRPr lang="en-US" sz="5400" dirty="0" smtClean="0"/>
          </a:p>
          <a:p>
            <a:r>
              <a:rPr lang="en-US" sz="5400" dirty="0" smtClean="0"/>
              <a:t>regression </a:t>
            </a:r>
            <a:r>
              <a:rPr lang="en-US" sz="5400" dirty="0"/>
              <a:t>analysis</a:t>
            </a:r>
            <a:endParaRPr sz="5400" dirty="0"/>
          </a:p>
        </p:txBody>
      </p:sp>
      <p:sp>
        <p:nvSpPr>
          <p:cNvPr id="100" name="Shape 100"/>
          <p:cNvSpPr/>
          <p:nvPr/>
        </p:nvSpPr>
        <p:spPr>
          <a:xfrm>
            <a:off x="13117415" y="1956413"/>
            <a:ext cx="10026829" cy="583175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2700" dirty="0" smtClean="0">
                <a:solidFill>
                  <a:schemeClr val="bg2">
                    <a:lumMod val="50000"/>
                  </a:schemeClr>
                </a:solidFill>
              </a:rPr>
              <a:t>Looking </a:t>
            </a:r>
            <a:r>
              <a:rPr lang="en-US" altLang="ko-KR" sz="2700" dirty="0">
                <a:solidFill>
                  <a:schemeClr val="bg2">
                    <a:lumMod val="50000"/>
                  </a:schemeClr>
                </a:solidFill>
              </a:rPr>
              <a:t>at the first line of the output screen, we checked the </a:t>
            </a:r>
            <a:r>
              <a:rPr lang="en-US" altLang="ko-KR" sz="2700" dirty="0" err="1">
                <a:solidFill>
                  <a:schemeClr val="bg2">
                    <a:lumMod val="50000"/>
                  </a:schemeClr>
                </a:solidFill>
              </a:rPr>
              <a:t>Vif</a:t>
            </a:r>
            <a:r>
              <a:rPr lang="en-US" altLang="ko-KR" sz="2700" dirty="0">
                <a:solidFill>
                  <a:schemeClr val="bg2">
                    <a:lumMod val="50000"/>
                  </a:schemeClr>
                </a:solidFill>
              </a:rPr>
              <a:t> value to determine if there is a multicollinearity problem.</a:t>
            </a:r>
          </a:p>
          <a:p>
            <a:pPr algn="l"/>
            <a:endParaRPr lang="en-US" altLang="ko-KR" sz="2700" dirty="0">
              <a:solidFill>
                <a:schemeClr val="bg2">
                  <a:lumMod val="50000"/>
                </a:schemeClr>
              </a:solidFill>
            </a:endParaRPr>
          </a:p>
          <a:p>
            <a:pPr algn="l"/>
            <a:r>
              <a:rPr lang="en-US" altLang="ko-KR" sz="2700" dirty="0">
                <a:solidFill>
                  <a:schemeClr val="bg2">
                    <a:lumMod val="50000"/>
                  </a:schemeClr>
                </a:solidFill>
              </a:rPr>
              <a:t> Multi-collinearity refers to a problem that affects regression analysis negatively because of high correlation between independent variables.</a:t>
            </a:r>
          </a:p>
          <a:p>
            <a:pPr algn="l"/>
            <a:endParaRPr lang="en-US" altLang="ko-KR" sz="2700" dirty="0">
              <a:solidFill>
                <a:schemeClr val="bg2">
                  <a:lumMod val="50000"/>
                </a:schemeClr>
              </a:solidFill>
            </a:endParaRPr>
          </a:p>
          <a:p>
            <a:pPr algn="l"/>
            <a:r>
              <a:rPr lang="en-US" altLang="ko-KR" sz="2700" dirty="0">
                <a:solidFill>
                  <a:schemeClr val="bg2">
                    <a:lumMod val="50000"/>
                  </a:schemeClr>
                </a:solidFill>
              </a:rPr>
              <a:t> The next </a:t>
            </a:r>
            <a:r>
              <a:rPr lang="en-US" altLang="ko-KR" sz="2700" dirty="0" err="1">
                <a:solidFill>
                  <a:schemeClr val="bg2">
                    <a:lumMod val="50000"/>
                  </a:schemeClr>
                </a:solidFill>
              </a:rPr>
              <a:t>Vif</a:t>
            </a:r>
            <a:r>
              <a:rPr lang="en-US" altLang="ko-KR" sz="2700" dirty="0">
                <a:solidFill>
                  <a:schemeClr val="bg2">
                    <a:lumMod val="50000"/>
                  </a:schemeClr>
                </a:solidFill>
              </a:rPr>
              <a:t> value is called the Dispersion Expansion Factor, which is a value that determines whether there is a high correlation between independent variables and can range from 1 to infinity. </a:t>
            </a:r>
          </a:p>
          <a:p>
            <a:pPr algn="l"/>
            <a:endParaRPr lang="en-US" altLang="ko-KR" sz="2700" dirty="0">
              <a:solidFill>
                <a:schemeClr val="bg2">
                  <a:lumMod val="50000"/>
                </a:schemeClr>
              </a:solidFill>
            </a:endParaRPr>
          </a:p>
          <a:p>
            <a:pPr algn="l"/>
            <a:r>
              <a:rPr lang="en-US" altLang="ko-KR" sz="2700" dirty="0">
                <a:solidFill>
                  <a:schemeClr val="bg2">
                    <a:lumMod val="50000"/>
                  </a:schemeClr>
                </a:solidFill>
              </a:rPr>
              <a:t>If this </a:t>
            </a:r>
            <a:r>
              <a:rPr lang="en-US" altLang="ko-KR" sz="2700" dirty="0" err="1">
                <a:solidFill>
                  <a:schemeClr val="bg2">
                    <a:lumMod val="50000"/>
                  </a:schemeClr>
                </a:solidFill>
              </a:rPr>
              <a:t>Vif</a:t>
            </a:r>
            <a:r>
              <a:rPr lang="en-US" altLang="ko-KR" sz="2700" dirty="0">
                <a:solidFill>
                  <a:schemeClr val="bg2">
                    <a:lumMod val="50000"/>
                  </a:schemeClr>
                </a:solidFill>
              </a:rPr>
              <a:t> value exceeds 10, it is judged that there is a problem in multi-collinearity.</a:t>
            </a:r>
            <a:endParaRPr sz="2700" dirty="0">
              <a:solidFill>
                <a:schemeClr val="bg2">
                  <a:lumMod val="50000"/>
                </a:schemeClr>
              </a:solidFill>
            </a:endParaRPr>
          </a:p>
        </p:txBody>
      </p:sp>
      <p:sp>
        <p:nvSpPr>
          <p:cNvPr id="101" name="Shape 101"/>
          <p:cNvSpPr/>
          <p:nvPr/>
        </p:nvSpPr>
        <p:spPr>
          <a:xfrm>
            <a:off x="1397369" y="10166612"/>
            <a:ext cx="8216928" cy="158955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r">
              <a:lnSpc>
                <a:spcPct val="90000"/>
              </a:lnSpc>
              <a:defRPr sz="6000" b="1">
                <a:solidFill>
                  <a:srgbClr val="282828"/>
                </a:solidFill>
                <a:latin typeface="Signika"/>
                <a:ea typeface="Signika"/>
                <a:cs typeface="Signika"/>
                <a:sym typeface="Signika"/>
              </a:defRPr>
            </a:lvl1pPr>
          </a:lstStyle>
          <a:p>
            <a:r>
              <a:rPr lang="en-US" altLang="ko-KR" dirty="0"/>
              <a:t>Regression formula</a:t>
            </a:r>
            <a:endParaRPr dirty="0"/>
          </a:p>
        </p:txBody>
      </p:sp>
      <p:grpSp>
        <p:nvGrpSpPr>
          <p:cNvPr id="4" name="Group 105"/>
          <p:cNvGrpSpPr/>
          <p:nvPr/>
        </p:nvGrpSpPr>
        <p:grpSpPr>
          <a:xfrm>
            <a:off x="11547825" y="2784667"/>
            <a:ext cx="1212150" cy="1212150"/>
            <a:chOff x="0" y="0"/>
            <a:chExt cx="1212149" cy="1212149"/>
          </a:xfrm>
        </p:grpSpPr>
        <p:sp>
          <p:nvSpPr>
            <p:cNvPr id="103" name="Shape 103"/>
            <p:cNvSpPr/>
            <p:nvPr/>
          </p:nvSpPr>
          <p:spPr>
            <a:xfrm>
              <a:off x="0" y="0"/>
              <a:ext cx="1212150" cy="1212150"/>
            </a:xfrm>
            <a:prstGeom prst="ellipse">
              <a:avLst/>
            </a:prstGeom>
            <a:solidFill>
              <a:srgbClr val="B63520"/>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04" name="Shape 104"/>
            <p:cNvSpPr/>
            <p:nvPr/>
          </p:nvSpPr>
          <p:spPr>
            <a:xfrm rot="10800000">
              <a:off x="484447" y="428274"/>
              <a:ext cx="217856" cy="355601"/>
            </a:xfrm>
            <a:custGeom>
              <a:avLst/>
              <a:gdLst/>
              <a:ahLst/>
              <a:cxnLst>
                <a:cxn ang="0">
                  <a:pos x="wd2" y="hd2"/>
                </a:cxn>
                <a:cxn ang="5400000">
                  <a:pos x="wd2" y="hd2"/>
                </a:cxn>
                <a:cxn ang="10800000">
                  <a:pos x="wd2" y="hd2"/>
                </a:cxn>
                <a:cxn ang="16200000">
                  <a:pos x="wd2" y="hd2"/>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w="3175" cap="flat">
              <a:noFill/>
              <a:miter lim="400000"/>
            </a:ln>
            <a:effectLst/>
          </p:spPr>
          <p:txBody>
            <a:bodyPr wrap="square" lIns="45719" tIns="45719" rIns="45719" bIns="45719" numCol="1" anchor="ctr">
              <a:noAutofit/>
            </a:bodyPr>
            <a:lstStyle/>
            <a:p>
              <a:pPr defTabSz="914400">
                <a:defRPr sz="1800">
                  <a:solidFill>
                    <a:srgbClr val="000000"/>
                  </a:solidFill>
                  <a:latin typeface="Roboto Regular"/>
                  <a:ea typeface="Roboto Regular"/>
                  <a:cs typeface="Roboto Regular"/>
                  <a:sym typeface="Roboto Regular"/>
                </a:defRPr>
              </a:pPr>
              <a:endParaRPr/>
            </a:p>
          </p:txBody>
        </p:sp>
      </p:grpSp>
      <p:grpSp>
        <p:nvGrpSpPr>
          <p:cNvPr id="5" name="Group 108"/>
          <p:cNvGrpSpPr/>
          <p:nvPr/>
        </p:nvGrpSpPr>
        <p:grpSpPr>
          <a:xfrm rot="10800000">
            <a:off x="11585131" y="10174335"/>
            <a:ext cx="1212151" cy="1212151"/>
            <a:chOff x="0" y="0"/>
            <a:chExt cx="1212150" cy="1212150"/>
          </a:xfrm>
        </p:grpSpPr>
        <p:sp>
          <p:nvSpPr>
            <p:cNvPr id="106" name="Shape 106"/>
            <p:cNvSpPr/>
            <p:nvPr/>
          </p:nvSpPr>
          <p:spPr>
            <a:xfrm>
              <a:off x="0" y="0"/>
              <a:ext cx="1212150" cy="1212150"/>
            </a:xfrm>
            <a:prstGeom prst="ellipse">
              <a:avLst/>
            </a:prstGeom>
            <a:solidFill>
              <a:schemeClr val="accent5">
                <a:lumMod val="60000"/>
                <a:lumOff val="40000"/>
              </a:schemeClr>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07" name="Shape 107"/>
            <p:cNvSpPr/>
            <p:nvPr/>
          </p:nvSpPr>
          <p:spPr>
            <a:xfrm rot="10800000">
              <a:off x="464570" y="428275"/>
              <a:ext cx="217856" cy="355601"/>
            </a:xfrm>
            <a:custGeom>
              <a:avLst/>
              <a:gdLst/>
              <a:ahLst/>
              <a:cxnLst>
                <a:cxn ang="0">
                  <a:pos x="wd2" y="hd2"/>
                </a:cxn>
                <a:cxn ang="5400000">
                  <a:pos x="wd2" y="hd2"/>
                </a:cxn>
                <a:cxn ang="10800000">
                  <a:pos x="wd2" y="hd2"/>
                </a:cxn>
                <a:cxn ang="16200000">
                  <a:pos x="wd2" y="hd2"/>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w="3175" cap="flat">
              <a:noFill/>
              <a:miter lim="400000"/>
            </a:ln>
            <a:effectLst/>
          </p:spPr>
          <p:txBody>
            <a:bodyPr wrap="square" lIns="45719" tIns="45719" rIns="45719" bIns="45719" numCol="1" anchor="ctr">
              <a:noAutofit/>
            </a:bodyPr>
            <a:lstStyle/>
            <a:p>
              <a:pPr defTabSz="914400">
                <a:defRPr sz="1800">
                  <a:solidFill>
                    <a:srgbClr val="000000"/>
                  </a:solidFill>
                  <a:latin typeface="Roboto Regular"/>
                  <a:ea typeface="Roboto Regular"/>
                  <a:cs typeface="Roboto Regular"/>
                  <a:sym typeface="Roboto Regular"/>
                </a:defRPr>
              </a:pPr>
              <a:endParaRPr/>
            </a:p>
          </p:txBody>
        </p:sp>
      </p:grpSp>
      <p:sp>
        <p:nvSpPr>
          <p:cNvPr id="16" name="Shape 100">
            <a:extLst>
              <a:ext uri="{FF2B5EF4-FFF2-40B4-BE49-F238E27FC236}">
                <a16:creationId xmlns="" xmlns:a16="http://schemas.microsoft.com/office/drawing/2014/main" id="{88A57FA6-A38F-4C60-A169-7CCED84BDDF4}"/>
              </a:ext>
            </a:extLst>
          </p:cNvPr>
          <p:cNvSpPr/>
          <p:nvPr/>
        </p:nvSpPr>
        <p:spPr>
          <a:xfrm>
            <a:off x="1029368" y="9829800"/>
            <a:ext cx="10026829" cy="394794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endParaRPr sz="2500" dirty="0">
              <a:solidFill>
                <a:schemeClr val="bg2">
                  <a:lumMod val="50000"/>
                </a:schemeClr>
              </a:solidFill>
            </a:endParaRPr>
          </a:p>
        </p:txBody>
      </p:sp>
      <p:sp>
        <p:nvSpPr>
          <p:cNvPr id="3" name="TextBox 2">
            <a:extLst>
              <a:ext uri="{FF2B5EF4-FFF2-40B4-BE49-F238E27FC236}">
                <a16:creationId xmlns="" xmlns:a16="http://schemas.microsoft.com/office/drawing/2014/main" id="{0D5A3500-7A70-4188-B922-08EEFA915A6C}"/>
              </a:ext>
            </a:extLst>
          </p:cNvPr>
          <p:cNvSpPr txBox="1"/>
          <p:nvPr/>
        </p:nvSpPr>
        <p:spPr>
          <a:xfrm>
            <a:off x="1397369" y="17943920"/>
            <a:ext cx="4382887" cy="8861037"/>
          </a:xfrm>
          <a:prstGeom prst="rect">
            <a:avLst/>
          </a:prstGeom>
          <a:noFill/>
          <a:ln w="3175" cap="flat">
            <a:noFill/>
            <a:miter/>
          </a:ln>
          <a:effectLst/>
          <a:sp3d/>
        </p:spPr>
        <p:style>
          <a:lnRef idx="0">
            <a:scrgbClr r="0" g="0" b="0"/>
          </a:lnRef>
          <a:fillRef idx="0">
            <a:scrgbClr r="0" g="0" b="0"/>
          </a:fillRef>
          <a:effectRef idx="0">
            <a:scrgbClr r="0" g="0" b="0"/>
          </a:effectRef>
          <a:fontRef idx="none">
            <a:scrgbClr r="0" g="0" b="0"/>
          </a:fontRef>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None/>
            </a:pPr>
            <a:endParaRPr kumimoji="0" lang="ko-KR" altLang="en-US" sz="2300" b="0" i="0" u="none" strike="noStrike" cap="none" spc="0" normalizeH="0" baseline="0" dirty="0">
              <a:solidFill>
                <a:srgbClr val="A6A7AC"/>
              </a:solidFill>
              <a:uFillTx/>
              <a:latin typeface="PT Sans"/>
              <a:ea typeface="PT Sans"/>
              <a:cs typeface="PT Sans"/>
              <a:sym typeface="PT Sans"/>
            </a:endParaRPr>
          </a:p>
        </p:txBody>
      </p:sp>
      <p:sp>
        <p:nvSpPr>
          <p:cNvPr id="20" name="TextBox 19">
            <a:extLst>
              <a:ext uri="{FF2B5EF4-FFF2-40B4-BE49-F238E27FC236}">
                <a16:creationId xmlns:a16="http://schemas.microsoft.com/office/drawing/2014/main" xmlns="" id="{CA60DCDD-2DE6-4644-97F8-E89AE0CFAC05}"/>
              </a:ext>
            </a:extLst>
          </p:cNvPr>
          <p:cNvSpPr txBox="1"/>
          <p:nvPr/>
        </p:nvSpPr>
        <p:spPr>
          <a:xfrm>
            <a:off x="13117415" y="9829800"/>
            <a:ext cx="11052339" cy="1769715"/>
          </a:xfrm>
          <a:prstGeom prst="rect">
            <a:avLst/>
          </a:prstGeom>
          <a:noFill/>
          <a:ln w="3175" cap="flat">
            <a:noFill/>
            <a:miter/>
          </a:ln>
          <a:effectLst/>
          <a:sp3d/>
        </p:spPr>
        <p:style>
          <a:lnRef idx="0">
            <a:scrgbClr r="0" g="0" b="0"/>
          </a:lnRef>
          <a:fillRef idx="0">
            <a:scrgbClr r="0" g="0" b="0"/>
          </a:fillRef>
          <a:effectRef idx="0">
            <a:scrgbClr r="0" g="0" b="0"/>
          </a:effectRef>
          <a:fontRef idx="none">
            <a:scrgbClr r="0" g="0" b="0"/>
          </a:fontRef>
        </p:style>
        <p:txBody>
          <a:bodyPr rot="0" spcFirstLastPara="1" vertOverflow="overflow" horzOverflow="overflow" vert="horz" wrap="square" lIns="38100" tIns="38100" rIns="38100" bIns="38100" numCol="1" spcCol="38100" rtlCol="0" anchor="ctr">
            <a:spAutoFit/>
          </a:bodyPr>
          <a:lstStyle/>
          <a:p>
            <a:r>
              <a:rPr lang="en-US" altLang="ko-KR" sz="4000" b="1" dirty="0">
                <a:solidFill>
                  <a:schemeClr val="tx2">
                    <a:lumMod val="10000"/>
                  </a:schemeClr>
                </a:solidFill>
              </a:rPr>
              <a:t>Y</a:t>
            </a:r>
            <a:r>
              <a:rPr lang="en-US" altLang="ko-KR" sz="2000" b="1" dirty="0">
                <a:solidFill>
                  <a:schemeClr val="tx2">
                    <a:lumMod val="10000"/>
                  </a:schemeClr>
                </a:solidFill>
              </a:rPr>
              <a:t>(1</a:t>
            </a:r>
            <a:r>
              <a:rPr lang="ko-KR" altLang="en-US" sz="2000" b="1" dirty="0">
                <a:solidFill>
                  <a:schemeClr val="tx2">
                    <a:lumMod val="10000"/>
                  </a:schemeClr>
                </a:solidFill>
              </a:rPr>
              <a:t>주차 누적 관객수</a:t>
            </a:r>
            <a:r>
              <a:rPr lang="en-US" altLang="ko-KR" sz="2000" b="1" dirty="0">
                <a:solidFill>
                  <a:schemeClr val="tx2">
                    <a:lumMod val="10000"/>
                  </a:schemeClr>
                </a:solidFill>
              </a:rPr>
              <a:t>) </a:t>
            </a:r>
            <a:r>
              <a:rPr lang="en-US" altLang="ko-KR" sz="3500" b="1" dirty="0">
                <a:solidFill>
                  <a:schemeClr val="tx2">
                    <a:lumMod val="10000"/>
                  </a:schemeClr>
                </a:solidFill>
              </a:rPr>
              <a:t>= 44.46naver_good -13.58naver_bad </a:t>
            </a:r>
          </a:p>
          <a:p>
            <a:r>
              <a:rPr lang="en-US" altLang="ko-KR" sz="3500" b="1" dirty="0">
                <a:solidFill>
                  <a:schemeClr val="tx2">
                    <a:lumMod val="10000"/>
                  </a:schemeClr>
                </a:solidFill>
              </a:rPr>
              <a:t>       + 14.77naver_pe + 1007Blog +30780100Actor</a:t>
            </a:r>
          </a:p>
          <a:p>
            <a:r>
              <a:rPr lang="en-US" altLang="ko-KR" sz="3500" b="1" dirty="0">
                <a:solidFill>
                  <a:schemeClr val="tx2">
                    <a:lumMod val="10000"/>
                  </a:schemeClr>
                </a:solidFill>
              </a:rPr>
              <a:t>       + 851600Director - 33250</a:t>
            </a:r>
            <a:endParaRPr kumimoji="0" lang="ko-KR" altLang="en-US" sz="3500" b="1" i="0" u="none" strike="noStrike" cap="none" spc="0" normalizeH="0" baseline="0" dirty="0">
              <a:solidFill>
                <a:schemeClr val="tx2">
                  <a:lumMod val="10000"/>
                </a:schemeClr>
              </a:solidFill>
              <a:uFillTx/>
              <a:sym typeface="PT Sans"/>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976" y="1595066"/>
            <a:ext cx="24381024" cy="1631900"/>
          </a:xfrm>
        </p:spPr>
        <p:txBody>
          <a:bodyPr/>
          <a:lstStyle/>
          <a:p>
            <a:pPr algn="ctr"/>
            <a:r>
              <a:rPr lang="en-US" altLang="en-US" dirty="0" smtClean="0">
                <a:solidFill>
                  <a:srgbClr val="282828"/>
                </a:solidFill>
                <a:latin typeface="Roboto Bold" charset="0"/>
                <a:ea typeface="Roboto Bold" charset="0"/>
                <a:cs typeface="Roboto Bold" charset="0"/>
                <a:sym typeface="Roboto Bold" charset="0"/>
              </a:rPr>
              <a:t>R – </a:t>
            </a:r>
            <a:r>
              <a:rPr lang="en-US" altLang="en-US" dirty="0" err="1" smtClean="0">
                <a:solidFill>
                  <a:srgbClr val="282828"/>
                </a:solidFill>
                <a:latin typeface="Roboto Bold" charset="0"/>
                <a:ea typeface="Roboto Bold" charset="0"/>
                <a:cs typeface="Roboto Bold" charset="0"/>
                <a:sym typeface="Roboto Bold" charset="0"/>
              </a:rPr>
              <a:t>squard</a:t>
            </a:r>
            <a:r>
              <a:rPr lang="en-US" altLang="en-US" dirty="0" smtClean="0">
                <a:solidFill>
                  <a:srgbClr val="282828"/>
                </a:solidFill>
                <a:latin typeface="Roboto Bold" charset="0"/>
                <a:ea typeface="Roboto Bold" charset="0"/>
                <a:cs typeface="Roboto Bold" charset="0"/>
                <a:sym typeface="Roboto Bold" charset="0"/>
              </a:rPr>
              <a:t> ?</a:t>
            </a:r>
            <a:endParaRPr lang="en-US" altLang="en-US" dirty="0">
              <a:solidFill>
                <a:srgbClr val="282828"/>
              </a:solidFill>
              <a:latin typeface="Roboto Bold" charset="0"/>
              <a:ea typeface="Roboto Bold" charset="0"/>
              <a:cs typeface="Roboto Bold" charset="0"/>
              <a:sym typeface="Roboto Bold" charset="0"/>
            </a:endParaRPr>
          </a:p>
        </p:txBody>
      </p:sp>
      <p:sp>
        <p:nvSpPr>
          <p:cNvPr id="7170" name="Rectangle 2"/>
          <p:cNvSpPr>
            <a:spLocks/>
          </p:cNvSpPr>
          <p:nvPr/>
        </p:nvSpPr>
        <p:spPr bwMode="auto">
          <a:xfrm>
            <a:off x="23088950" y="12305110"/>
            <a:ext cx="253502" cy="4455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356" tIns="45356" rIns="45356" bIns="45356">
            <a:spAutoFit/>
          </a:bodyPr>
          <a:lstStyle/>
          <a:p>
            <a:pPr algn="ctr"/>
            <a:fld id="{27795C2A-6666-4B47-8EAC-053F0C5508B1}" type="slidenum">
              <a:rPr lang="en-US" altLang="en-US">
                <a:solidFill>
                  <a:srgbClr val="FFFFFF"/>
                </a:solidFill>
              </a:rPr>
              <a:pPr algn="ctr"/>
              <a:t>31</a:t>
            </a:fld>
            <a:endParaRPr lang="en-US" altLang="en-US">
              <a:solidFill>
                <a:srgbClr val="FFFFFF"/>
              </a:solidFill>
            </a:endParaRPr>
          </a:p>
        </p:txBody>
      </p:sp>
      <p:sp>
        <p:nvSpPr>
          <p:cNvPr id="7172" name="Line 4"/>
          <p:cNvSpPr>
            <a:spLocks noChangeShapeType="1"/>
          </p:cNvSpPr>
          <p:nvPr/>
        </p:nvSpPr>
        <p:spPr bwMode="auto">
          <a:xfrm>
            <a:off x="11382375" y="3589734"/>
            <a:ext cx="1845469"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nchor="ctr"/>
          <a:lstStyle/>
          <a:p>
            <a:pPr algn="ctr"/>
            <a:endParaRPr lang="en-US" altLang="en-US" sz="3700" dirty="0">
              <a:solidFill>
                <a:srgbClr val="000000"/>
              </a:solidFill>
              <a:latin typeface="Helvetica Light" charset="0"/>
              <a:ea typeface="Helvetica Light" charset="0"/>
              <a:cs typeface="Helvetica Light" charset="0"/>
              <a:sym typeface="Helvetica Light" charset="0"/>
            </a:endParaRPr>
          </a:p>
        </p:txBody>
      </p:sp>
      <p:grpSp>
        <p:nvGrpSpPr>
          <p:cNvPr id="2" name="Group 5"/>
          <p:cNvGrpSpPr>
            <a:grpSpLocks/>
          </p:cNvGrpSpPr>
          <p:nvPr/>
        </p:nvGrpSpPr>
        <p:grpSpPr bwMode="auto">
          <a:xfrm>
            <a:off x="2434829" y="4830963"/>
            <a:ext cx="6402587" cy="6065490"/>
            <a:chOff x="0" y="0"/>
            <a:chExt cx="3415543" cy="4312755"/>
          </a:xfrm>
        </p:grpSpPr>
        <p:grpSp>
          <p:nvGrpSpPr>
            <p:cNvPr id="3" name="Group 6"/>
            <p:cNvGrpSpPr>
              <a:grpSpLocks/>
            </p:cNvGrpSpPr>
            <p:nvPr/>
          </p:nvGrpSpPr>
          <p:grpSpPr bwMode="auto">
            <a:xfrm>
              <a:off x="85" y="0"/>
              <a:ext cx="3415458" cy="987670"/>
              <a:chOff x="0" y="0"/>
              <a:chExt cx="3415457" cy="987670"/>
            </a:xfrm>
          </p:grpSpPr>
          <p:grpSp>
            <p:nvGrpSpPr>
              <p:cNvPr id="4" name="Group 7"/>
              <p:cNvGrpSpPr>
                <a:grpSpLocks/>
              </p:cNvGrpSpPr>
              <p:nvPr/>
            </p:nvGrpSpPr>
            <p:grpSpPr bwMode="auto">
              <a:xfrm>
                <a:off x="0" y="0"/>
                <a:ext cx="3415457" cy="987670"/>
                <a:chOff x="0" y="0"/>
                <a:chExt cx="3415457" cy="987670"/>
              </a:xfrm>
            </p:grpSpPr>
            <p:sp>
              <p:nvSpPr>
                <p:cNvPr id="7176" name="AutoShape 8"/>
                <p:cNvSpPr>
                  <a:spLocks/>
                </p:cNvSpPr>
                <p:nvPr/>
              </p:nvSpPr>
              <p:spPr bwMode="auto">
                <a:xfrm>
                  <a:off x="0" y="0"/>
                  <a:ext cx="3415457" cy="826429"/>
                </a:xfrm>
                <a:prstGeom prst="roundRect">
                  <a:avLst>
                    <a:gd name="adj" fmla="val 10560"/>
                  </a:avLst>
                </a:prstGeom>
                <a:solidFill>
                  <a:srgbClr val="F1600F"/>
                </a:solidFill>
                <a:ln>
                  <a:noFill/>
                </a:ln>
                <a:effectLst/>
                <a:extLs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3700" dirty="0">
                    <a:solidFill>
                      <a:srgbClr val="FFFFFF"/>
                    </a:solidFill>
                    <a:latin typeface="Helvetica Light" charset="0"/>
                    <a:ea typeface="Helvetica Light" charset="0"/>
                    <a:cs typeface="Helvetica Light" charset="0"/>
                    <a:sym typeface="Helvetica Light" charset="0"/>
                  </a:endParaRPr>
                </a:p>
              </p:txBody>
            </p:sp>
            <p:sp>
              <p:nvSpPr>
                <p:cNvPr id="7177" name="Rectangle 9"/>
                <p:cNvSpPr>
                  <a:spLocks/>
                </p:cNvSpPr>
                <p:nvPr/>
              </p:nvSpPr>
              <p:spPr bwMode="auto">
                <a:xfrm rot="18900000">
                  <a:off x="1440392" y="342264"/>
                  <a:ext cx="534673" cy="534672"/>
                </a:xfrm>
                <a:prstGeom prst="rect">
                  <a:avLst/>
                </a:prstGeom>
                <a:solidFill>
                  <a:srgbClr val="F1600F"/>
                </a:solidFill>
                <a:ln>
                  <a:noFill/>
                </a:ln>
                <a:effectLst/>
                <a:extLs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3700" dirty="0">
                    <a:solidFill>
                      <a:srgbClr val="FFFFFF"/>
                    </a:solidFill>
                    <a:latin typeface="Helvetica Light" charset="0"/>
                    <a:ea typeface="Helvetica Light" charset="0"/>
                    <a:cs typeface="Helvetica Light" charset="0"/>
                    <a:sym typeface="Helvetica Light" charset="0"/>
                  </a:endParaRPr>
                </a:p>
              </p:txBody>
            </p:sp>
          </p:grpSp>
          <p:sp>
            <p:nvSpPr>
              <p:cNvPr id="7178" name="Rectangle 10"/>
              <p:cNvSpPr>
                <a:spLocks/>
              </p:cNvSpPr>
              <p:nvPr/>
            </p:nvSpPr>
            <p:spPr bwMode="auto">
              <a:xfrm>
                <a:off x="1086273" y="179346"/>
                <a:ext cx="1319599" cy="476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ctr"/>
                <a:r>
                  <a:rPr lang="en-US" altLang="en-US" sz="4000" b="1" dirty="0" smtClean="0">
                    <a:solidFill>
                      <a:schemeClr val="tx2">
                        <a:lumMod val="10000"/>
                      </a:schemeClr>
                    </a:solidFill>
                  </a:rPr>
                  <a:t>Definition</a:t>
                </a:r>
                <a:endParaRPr lang="en-US" altLang="en-US" sz="4000" b="1" dirty="0">
                  <a:solidFill>
                    <a:schemeClr val="tx2">
                      <a:lumMod val="10000"/>
                    </a:schemeClr>
                  </a:solidFill>
                </a:endParaRPr>
              </a:p>
            </p:txBody>
          </p:sp>
        </p:grpSp>
        <p:sp>
          <p:nvSpPr>
            <p:cNvPr id="7179" name="Rectangle 11"/>
            <p:cNvSpPr>
              <a:spLocks/>
            </p:cNvSpPr>
            <p:nvPr/>
          </p:nvSpPr>
          <p:spPr bwMode="auto">
            <a:xfrm>
              <a:off x="0" y="1234658"/>
              <a:ext cx="3255539" cy="30780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l"/>
              <a:r>
                <a:rPr lang="en-US" altLang="ko-KR" sz="3600" dirty="0" smtClean="0">
                  <a:solidFill>
                    <a:schemeClr val="bg2">
                      <a:lumMod val="50000"/>
                    </a:schemeClr>
                  </a:solidFill>
                </a:rPr>
                <a:t>"R-</a:t>
              </a:r>
              <a:r>
                <a:rPr lang="en-US" altLang="ko-KR" sz="3600" dirty="0" err="1" smtClean="0">
                  <a:solidFill>
                    <a:schemeClr val="bg2">
                      <a:lumMod val="50000"/>
                    </a:schemeClr>
                  </a:solidFill>
                </a:rPr>
                <a:t>Suared</a:t>
              </a:r>
              <a:r>
                <a:rPr lang="en-US" altLang="ko-KR" sz="3600" dirty="0" smtClean="0">
                  <a:solidFill>
                    <a:schemeClr val="bg2">
                      <a:lumMod val="50000"/>
                    </a:schemeClr>
                  </a:solidFill>
                </a:rPr>
                <a:t>" is the square of the correlation coefficient between variables. This value is more than 0.6 in academia and 0.4 in marketing research  It is interpreted as meaningful.</a:t>
              </a:r>
              <a:endParaRPr lang="en-US" altLang="en-US" sz="3600" dirty="0"/>
            </a:p>
          </p:txBody>
        </p:sp>
      </p:grpSp>
      <p:grpSp>
        <p:nvGrpSpPr>
          <p:cNvPr id="5" name="Group 12"/>
          <p:cNvGrpSpPr>
            <a:grpSpLocks/>
          </p:cNvGrpSpPr>
          <p:nvPr/>
        </p:nvGrpSpPr>
        <p:grpSpPr bwMode="auto">
          <a:xfrm>
            <a:off x="9260087" y="4830963"/>
            <a:ext cx="6405563" cy="6065490"/>
            <a:chOff x="0" y="0"/>
            <a:chExt cx="3415543" cy="4312755"/>
          </a:xfrm>
        </p:grpSpPr>
        <p:grpSp>
          <p:nvGrpSpPr>
            <p:cNvPr id="6" name="Group 13"/>
            <p:cNvGrpSpPr>
              <a:grpSpLocks/>
            </p:cNvGrpSpPr>
            <p:nvPr/>
          </p:nvGrpSpPr>
          <p:grpSpPr bwMode="auto">
            <a:xfrm>
              <a:off x="85" y="0"/>
              <a:ext cx="3415458" cy="987670"/>
              <a:chOff x="0" y="0"/>
              <a:chExt cx="3415457" cy="987670"/>
            </a:xfrm>
          </p:grpSpPr>
          <p:grpSp>
            <p:nvGrpSpPr>
              <p:cNvPr id="7" name="Group 14"/>
              <p:cNvGrpSpPr>
                <a:grpSpLocks/>
              </p:cNvGrpSpPr>
              <p:nvPr/>
            </p:nvGrpSpPr>
            <p:grpSpPr bwMode="auto">
              <a:xfrm>
                <a:off x="0" y="0"/>
                <a:ext cx="3415457" cy="987670"/>
                <a:chOff x="0" y="0"/>
                <a:chExt cx="3415457" cy="987670"/>
              </a:xfrm>
            </p:grpSpPr>
            <p:sp>
              <p:nvSpPr>
                <p:cNvPr id="7183" name="AutoShape 15"/>
                <p:cNvSpPr>
                  <a:spLocks/>
                </p:cNvSpPr>
                <p:nvPr/>
              </p:nvSpPr>
              <p:spPr bwMode="auto">
                <a:xfrm>
                  <a:off x="0" y="0"/>
                  <a:ext cx="3415457" cy="826429"/>
                </a:xfrm>
                <a:prstGeom prst="roundRect">
                  <a:avLst>
                    <a:gd name="adj" fmla="val 10560"/>
                  </a:avLst>
                </a:prstGeom>
                <a:solidFill>
                  <a:srgbClr val="DA8426"/>
                </a:solidFill>
                <a:ln>
                  <a:noFill/>
                </a:ln>
                <a:effectLst/>
                <a:extLs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3700" dirty="0">
                    <a:solidFill>
                      <a:srgbClr val="FFFFFF"/>
                    </a:solidFill>
                    <a:latin typeface="Helvetica Light" charset="0"/>
                    <a:ea typeface="Helvetica Light" charset="0"/>
                    <a:cs typeface="Helvetica Light" charset="0"/>
                    <a:sym typeface="Helvetica Light" charset="0"/>
                  </a:endParaRPr>
                </a:p>
              </p:txBody>
            </p:sp>
            <p:sp>
              <p:nvSpPr>
                <p:cNvPr id="7184" name="Rectangle 16"/>
                <p:cNvSpPr>
                  <a:spLocks/>
                </p:cNvSpPr>
                <p:nvPr/>
              </p:nvSpPr>
              <p:spPr bwMode="auto">
                <a:xfrm rot="18900000">
                  <a:off x="1440392" y="342264"/>
                  <a:ext cx="534673" cy="534672"/>
                </a:xfrm>
                <a:prstGeom prst="rect">
                  <a:avLst/>
                </a:prstGeom>
                <a:solidFill>
                  <a:srgbClr val="DA8426"/>
                </a:solidFill>
                <a:ln>
                  <a:noFill/>
                </a:ln>
                <a:effectLst/>
                <a:extLs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3700" dirty="0">
                    <a:solidFill>
                      <a:srgbClr val="FFFFFF"/>
                    </a:solidFill>
                    <a:latin typeface="Helvetica Light" charset="0"/>
                    <a:ea typeface="Helvetica Light" charset="0"/>
                    <a:cs typeface="Helvetica Light" charset="0"/>
                    <a:sym typeface="Helvetica Light" charset="0"/>
                  </a:endParaRPr>
                </a:p>
              </p:txBody>
            </p:sp>
          </p:grpSp>
          <p:sp>
            <p:nvSpPr>
              <p:cNvPr id="7185" name="Rectangle 17"/>
              <p:cNvSpPr>
                <a:spLocks/>
              </p:cNvSpPr>
              <p:nvPr/>
            </p:nvSpPr>
            <p:spPr bwMode="auto">
              <a:xfrm>
                <a:off x="1160088" y="179346"/>
                <a:ext cx="1171970" cy="476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ctr"/>
                <a:r>
                  <a:rPr lang="en-US" altLang="en-US" sz="4000" b="1" dirty="0" smtClean="0">
                    <a:solidFill>
                      <a:schemeClr val="tx2">
                        <a:lumMod val="10000"/>
                      </a:schemeClr>
                    </a:solidFill>
                  </a:rPr>
                  <a:t>Meaning</a:t>
                </a:r>
                <a:endParaRPr lang="en-US" altLang="en-US" sz="4000" b="1" dirty="0">
                  <a:solidFill>
                    <a:schemeClr val="tx2">
                      <a:lumMod val="10000"/>
                    </a:schemeClr>
                  </a:solidFill>
                </a:endParaRPr>
              </a:p>
            </p:txBody>
          </p:sp>
        </p:grpSp>
        <p:sp>
          <p:nvSpPr>
            <p:cNvPr id="7186" name="Rectangle 18"/>
            <p:cNvSpPr>
              <a:spLocks/>
            </p:cNvSpPr>
            <p:nvPr/>
          </p:nvSpPr>
          <p:spPr bwMode="auto">
            <a:xfrm>
              <a:off x="0" y="1234658"/>
              <a:ext cx="3255539" cy="30780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algn="l"/>
              <a:r>
                <a:rPr lang="en-US" altLang="ko-KR" sz="3400" dirty="0" smtClean="0">
                  <a:solidFill>
                    <a:schemeClr val="bg2">
                      <a:lumMod val="50000"/>
                    </a:schemeClr>
                  </a:solidFill>
                </a:rPr>
                <a:t>"R -square" is 0.58, which means that each independent variable accounts for 58.47% of the dependent variable.  At first glance, this regression equation may seem insignificant because the explanatory power of the independent variable is less than 60%</a:t>
              </a:r>
              <a:endParaRPr lang="en-US" altLang="en-US" sz="3400" dirty="0"/>
            </a:p>
          </p:txBody>
        </p:sp>
      </p:grpSp>
      <p:grpSp>
        <p:nvGrpSpPr>
          <p:cNvPr id="8" name="Group 19"/>
          <p:cNvGrpSpPr>
            <a:grpSpLocks/>
          </p:cNvGrpSpPr>
          <p:nvPr/>
        </p:nvGrpSpPr>
        <p:grpSpPr bwMode="auto">
          <a:xfrm>
            <a:off x="16088321" y="4830963"/>
            <a:ext cx="6402585" cy="6065490"/>
            <a:chOff x="0" y="0"/>
            <a:chExt cx="3415543" cy="4312755"/>
          </a:xfrm>
        </p:grpSpPr>
        <p:grpSp>
          <p:nvGrpSpPr>
            <p:cNvPr id="9" name="Group 20"/>
            <p:cNvGrpSpPr>
              <a:grpSpLocks/>
            </p:cNvGrpSpPr>
            <p:nvPr/>
          </p:nvGrpSpPr>
          <p:grpSpPr bwMode="auto">
            <a:xfrm>
              <a:off x="85" y="0"/>
              <a:ext cx="3415458" cy="987670"/>
              <a:chOff x="0" y="0"/>
              <a:chExt cx="3415457" cy="987670"/>
            </a:xfrm>
          </p:grpSpPr>
          <p:grpSp>
            <p:nvGrpSpPr>
              <p:cNvPr id="10" name="Group 21"/>
              <p:cNvGrpSpPr>
                <a:grpSpLocks/>
              </p:cNvGrpSpPr>
              <p:nvPr/>
            </p:nvGrpSpPr>
            <p:grpSpPr bwMode="auto">
              <a:xfrm>
                <a:off x="0" y="0"/>
                <a:ext cx="3415457" cy="987670"/>
                <a:chOff x="0" y="0"/>
                <a:chExt cx="3415457" cy="987670"/>
              </a:xfrm>
            </p:grpSpPr>
            <p:sp>
              <p:nvSpPr>
                <p:cNvPr id="7190" name="AutoShape 22"/>
                <p:cNvSpPr>
                  <a:spLocks/>
                </p:cNvSpPr>
                <p:nvPr/>
              </p:nvSpPr>
              <p:spPr bwMode="auto">
                <a:xfrm>
                  <a:off x="0" y="0"/>
                  <a:ext cx="3415457" cy="826429"/>
                </a:xfrm>
                <a:prstGeom prst="roundRect">
                  <a:avLst>
                    <a:gd name="adj" fmla="val 10560"/>
                  </a:avLst>
                </a:prstGeom>
                <a:solidFill>
                  <a:schemeClr val="accent3"/>
                </a:solidFill>
                <a:ln>
                  <a:noFill/>
                </a:ln>
                <a:effectLst/>
                <a:extLs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3700" dirty="0">
                    <a:solidFill>
                      <a:srgbClr val="FFFFFF"/>
                    </a:solidFill>
                    <a:latin typeface="Helvetica Light" charset="0"/>
                    <a:ea typeface="Helvetica Light" charset="0"/>
                    <a:cs typeface="Helvetica Light" charset="0"/>
                    <a:sym typeface="Helvetica Light" charset="0"/>
                  </a:endParaRPr>
                </a:p>
              </p:txBody>
            </p:sp>
            <p:sp>
              <p:nvSpPr>
                <p:cNvPr id="7191" name="Rectangle 23"/>
                <p:cNvSpPr>
                  <a:spLocks/>
                </p:cNvSpPr>
                <p:nvPr/>
              </p:nvSpPr>
              <p:spPr bwMode="auto">
                <a:xfrm rot="18900000">
                  <a:off x="1440392" y="342264"/>
                  <a:ext cx="534673" cy="534672"/>
                </a:xfrm>
                <a:prstGeom prst="rect">
                  <a:avLst/>
                </a:prstGeom>
                <a:solidFill>
                  <a:schemeClr val="accent3"/>
                </a:solidFill>
                <a:ln>
                  <a:noFill/>
                </a:ln>
                <a:effectLst/>
                <a:extLs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nchor="ctr"/>
                <a:lstStyle/>
                <a:p>
                  <a:pPr algn="ctr"/>
                  <a:endParaRPr lang="en-US" altLang="en-US" sz="3700" dirty="0">
                    <a:solidFill>
                      <a:srgbClr val="FFFFFF"/>
                    </a:solidFill>
                    <a:latin typeface="Helvetica Light" charset="0"/>
                    <a:ea typeface="Helvetica Light" charset="0"/>
                    <a:cs typeface="Helvetica Light" charset="0"/>
                    <a:sym typeface="Helvetica Light" charset="0"/>
                  </a:endParaRPr>
                </a:p>
              </p:txBody>
            </p:sp>
          </p:grpSp>
          <p:sp>
            <p:nvSpPr>
              <p:cNvPr id="7192" name="Rectangle 24"/>
              <p:cNvSpPr>
                <a:spLocks/>
              </p:cNvSpPr>
              <p:nvPr/>
            </p:nvSpPr>
            <p:spPr bwMode="auto">
              <a:xfrm>
                <a:off x="1218390" y="157462"/>
                <a:ext cx="1055360" cy="520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7093" tIns="27093" rIns="27093" bIns="27093" anchor="ctr">
                <a:spAutoFit/>
              </a:bodyPr>
              <a:lstStyle/>
              <a:p>
                <a:pPr algn="ctr"/>
                <a:r>
                  <a:rPr lang="en-US" altLang="en-US" sz="4400" b="1" dirty="0" smtClean="0">
                    <a:solidFill>
                      <a:schemeClr val="tx2">
                        <a:lumMod val="10000"/>
                      </a:schemeClr>
                    </a:solidFill>
                  </a:rPr>
                  <a:t>Explain</a:t>
                </a:r>
                <a:endParaRPr lang="en-US" altLang="en-US" sz="4400" b="1" dirty="0">
                  <a:solidFill>
                    <a:schemeClr val="tx2">
                      <a:lumMod val="10000"/>
                    </a:schemeClr>
                  </a:solidFill>
                </a:endParaRPr>
              </a:p>
            </p:txBody>
          </p:sp>
        </p:grpSp>
        <p:sp>
          <p:nvSpPr>
            <p:cNvPr id="7193" name="Rectangle 25"/>
            <p:cNvSpPr>
              <a:spLocks/>
            </p:cNvSpPr>
            <p:nvPr/>
          </p:nvSpPr>
          <p:spPr bwMode="auto">
            <a:xfrm>
              <a:off x="0" y="1234658"/>
              <a:ext cx="3255539" cy="30780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7093" tIns="27093" rIns="27093" bIns="27093"/>
            <a:lstStyle/>
            <a:p>
              <a:pPr lvl="0" algn="l" defTabSz="914400" eaLnBrk="0" fontAlgn="base">
                <a:spcBef>
                  <a:spcPct val="0"/>
                </a:spcBef>
                <a:spcAft>
                  <a:spcPct val="0"/>
                </a:spcAft>
              </a:pPr>
              <a:r>
                <a:rPr lang="en-US" altLang="ko-KR" sz="3600" dirty="0" smtClean="0">
                  <a:solidFill>
                    <a:schemeClr val="bg2">
                      <a:lumMod val="50000"/>
                    </a:schemeClr>
                  </a:solidFill>
                </a:rPr>
                <a:t>Given that it is difficult to explain 10% of the social phenomena, 58.47% is not small. When regression analysis is performed, if the R squared value is less than 0.4, the remaining indicator is not necessary to see and meaningless.</a:t>
              </a:r>
              <a:endParaRPr lang="ko-KR" altLang="ko-KR" sz="3600" dirty="0">
                <a:solidFill>
                  <a:schemeClr val="bg2">
                    <a:lumMod val="50000"/>
                  </a:schemeClr>
                </a:solidFill>
              </a:endParaRPr>
            </a:p>
          </p:txBody>
        </p:sp>
      </p:gr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개체 틀 11" descr="캡처12121.JPG"/>
          <p:cNvPicPr>
            <a:picLocks noGrp="1" noChangeAspect="1"/>
          </p:cNvPicPr>
          <p:nvPr>
            <p:ph type="pic" sz="quarter" idx="10"/>
          </p:nvPr>
        </p:nvPicPr>
        <p:blipFill>
          <a:blip r:embed="rId2" cstate="print"/>
          <a:srcRect t="1367" b="1367"/>
          <a:stretch>
            <a:fillRect/>
          </a:stretch>
        </p:blipFill>
        <p:spPr>
          <a:xfrm>
            <a:off x="-193675" y="0"/>
            <a:ext cx="19711988" cy="13719175"/>
          </a:xfrm>
          <a:solidFill>
            <a:schemeClr val="bg2"/>
          </a:solidFill>
        </p:spPr>
      </p:pic>
      <p:sp>
        <p:nvSpPr>
          <p:cNvPr id="7" name="Rectangle 5"/>
          <p:cNvSpPr>
            <a:spLocks noChangeArrowheads="1"/>
          </p:cNvSpPr>
          <p:nvPr/>
        </p:nvSpPr>
        <p:spPr bwMode="auto">
          <a:xfrm>
            <a:off x="18761309" y="1588"/>
            <a:ext cx="5619516" cy="13717587"/>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Rectangle 9"/>
          <p:cNvSpPr>
            <a:spLocks noChangeArrowheads="1"/>
          </p:cNvSpPr>
          <p:nvPr/>
        </p:nvSpPr>
        <p:spPr bwMode="auto">
          <a:xfrm>
            <a:off x="14407590" y="1601788"/>
            <a:ext cx="8707437" cy="10512425"/>
          </a:xfrm>
          <a:prstGeom prst="rect">
            <a:avLst/>
          </a:prstGeom>
          <a:solidFill>
            <a:schemeClr val="tx1">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Rectangle 22"/>
          <p:cNvSpPr>
            <a:spLocks noChangeArrowheads="1"/>
          </p:cNvSpPr>
          <p:nvPr/>
        </p:nvSpPr>
        <p:spPr bwMode="auto">
          <a:xfrm>
            <a:off x="15204421" y="2090057"/>
            <a:ext cx="3970639"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800" dirty="0">
                <a:solidFill>
                  <a:schemeClr val="bg1"/>
                </a:solidFill>
                <a:latin typeface="Poppins Medium" charset="0"/>
                <a:ea typeface="Poppins Medium" charset="0"/>
                <a:cs typeface="Poppins Medium" charset="0"/>
              </a:rPr>
              <a:t>Analysis result</a:t>
            </a:r>
            <a:endParaRPr kumimoji="0" lang="en-US" altLang="en-US" sz="4800" u="none" strike="noStrike" cap="none" normalizeH="0" baseline="0" dirty="0">
              <a:ln>
                <a:noFill/>
              </a:ln>
              <a:solidFill>
                <a:schemeClr val="bg1"/>
              </a:solidFill>
              <a:effectLst/>
              <a:latin typeface="Poppins Medium" charset="0"/>
              <a:ea typeface="Poppins Medium" charset="0"/>
              <a:cs typeface="Poppins Medium" charset="0"/>
            </a:endParaRPr>
          </a:p>
        </p:txBody>
      </p:sp>
      <p:sp>
        <p:nvSpPr>
          <p:cNvPr id="25" name="TextBox 24"/>
          <p:cNvSpPr txBox="1"/>
          <p:nvPr/>
        </p:nvSpPr>
        <p:spPr>
          <a:xfrm>
            <a:off x="14940423" y="3363687"/>
            <a:ext cx="7641772" cy="7386638"/>
          </a:xfrm>
          <a:prstGeom prst="rect">
            <a:avLst/>
          </a:prstGeom>
          <a:noFill/>
        </p:spPr>
        <p:txBody>
          <a:bodyPr wrap="square" lIns="0" tIns="0" rIns="0" bIns="0" rtlCol="0">
            <a:spAutoFit/>
          </a:bodyPr>
          <a:lstStyle/>
          <a:p>
            <a:pPr algn="l">
              <a:lnSpc>
                <a:spcPct val="150000"/>
              </a:lnSpc>
            </a:pPr>
            <a:r>
              <a:rPr lang="en-US" altLang="ko-KR" sz="4000" dirty="0" smtClean="0">
                <a:solidFill>
                  <a:schemeClr val="bg2">
                    <a:lumMod val="50000"/>
                  </a:schemeClr>
                </a:solidFill>
                <a:latin typeface="Poppins Light" charset="0"/>
                <a:ea typeface="Poppins Light" charset="0"/>
                <a:cs typeface="Poppins Light" charset="0"/>
              </a:rPr>
              <a:t>We express the predicted value by regression formula and accurate value., If value obtained by dividing the actual value into the forecast value is greater than 0.7 or less than 1.3,  it is 'Yes'.</a:t>
            </a:r>
          </a:p>
          <a:p>
            <a:pPr algn="l">
              <a:lnSpc>
                <a:spcPct val="150000"/>
              </a:lnSpc>
            </a:pPr>
            <a:r>
              <a:rPr lang="en-US" altLang="ko-KR" sz="4000" dirty="0" smtClean="0">
                <a:solidFill>
                  <a:schemeClr val="bg2">
                    <a:lumMod val="50000"/>
                  </a:schemeClr>
                </a:solidFill>
                <a:latin typeface="Poppins Light" charset="0"/>
                <a:ea typeface="Poppins Light" charset="0"/>
                <a:cs typeface="Poppins Light" charset="0"/>
              </a:rPr>
              <a:t>Otherwise, it is 'No'.</a:t>
            </a:r>
          </a:p>
          <a:p>
            <a:pPr algn="l">
              <a:lnSpc>
                <a:spcPct val="150000"/>
              </a:lnSpc>
            </a:pPr>
            <a:r>
              <a:rPr lang="en-US" altLang="ko-KR" sz="4000" dirty="0" smtClean="0">
                <a:solidFill>
                  <a:schemeClr val="bg2">
                    <a:lumMod val="50000"/>
                  </a:schemeClr>
                </a:solidFill>
                <a:latin typeface="Poppins Light" charset="0"/>
                <a:ea typeface="Poppins Light" charset="0"/>
                <a:cs typeface="Poppins Light" charset="0"/>
              </a:rPr>
              <a:t>Then we checked the accuracy.</a:t>
            </a:r>
            <a:endParaRPr lang="en-US" altLang="ko-KR" sz="4000" dirty="0">
              <a:solidFill>
                <a:schemeClr val="bg2">
                  <a:lumMod val="50000"/>
                </a:schemeClr>
              </a:solidFill>
              <a:latin typeface="Poppins Light" charset="0"/>
              <a:ea typeface="Poppins Light" charset="0"/>
              <a:cs typeface="Poppins Light" charset="0"/>
            </a:endParaRPr>
          </a:p>
        </p:txBody>
      </p:sp>
    </p:spTree>
    <p:extLst>
      <p:ext uri="{BB962C8B-B14F-4D97-AF65-F5344CB8AC3E}">
        <p14:creationId xmlns="" xmlns:p14="http://schemas.microsoft.com/office/powerpoint/2010/main" val="1529195746"/>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par>
                                <p:cTn id="8" presetID="2" presetClass="entr" presetSubtype="2" fill="hold" grpId="0" nodeType="withEffect">
                                  <p:stCondLst>
                                    <p:cond delay="400"/>
                                  </p:stCondLst>
                                  <p:iterate type="wd">
                                    <p:tmPct val="4000"/>
                                  </p:iterate>
                                  <p:childTnLst>
                                    <p:set>
                                      <p:cBhvr>
                                        <p:cTn id="9" dur="1" fill="hold">
                                          <p:stCondLst>
                                            <p:cond delay="0"/>
                                          </p:stCondLst>
                                        </p:cTn>
                                        <p:tgtEl>
                                          <p:spTgt spid="24"/>
                                        </p:tgtEl>
                                        <p:attrNameLst>
                                          <p:attrName>style.visibility</p:attrName>
                                        </p:attrNameLst>
                                      </p:cBhvr>
                                      <p:to>
                                        <p:strVal val="visible"/>
                                      </p:to>
                                    </p:set>
                                    <p:anim calcmode="lin" valueType="num">
                                      <p:cBhvr additive="base">
                                        <p:cTn id="10" dur="250" fill="hold"/>
                                        <p:tgtEl>
                                          <p:spTgt spid="24"/>
                                        </p:tgtEl>
                                        <p:attrNameLst>
                                          <p:attrName>ppt_x</p:attrName>
                                        </p:attrNameLst>
                                      </p:cBhvr>
                                      <p:tavLst>
                                        <p:tav tm="0">
                                          <p:val>
                                            <p:strVal val="1+#ppt_w/2"/>
                                          </p:val>
                                        </p:tav>
                                        <p:tav tm="100000">
                                          <p:val>
                                            <p:strVal val="#ppt_x"/>
                                          </p:val>
                                        </p:tav>
                                      </p:tavLst>
                                    </p:anim>
                                    <p:anim calcmode="lin" valueType="num">
                                      <p:cBhvr additive="base">
                                        <p:cTn id="11" dur="250" fill="hold"/>
                                        <p:tgtEl>
                                          <p:spTgt spid="24"/>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500"/>
                                  </p:stCondLst>
                                  <p:iterate type="wd">
                                    <p:tmPct val="4000"/>
                                  </p:iterate>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250" fill="hold"/>
                                        <p:tgtEl>
                                          <p:spTgt spid="25"/>
                                        </p:tgtEl>
                                        <p:attrNameLst>
                                          <p:attrName>ppt_x</p:attrName>
                                        </p:attrNameLst>
                                      </p:cBhvr>
                                      <p:tavLst>
                                        <p:tav tm="0">
                                          <p:val>
                                            <p:strVal val="1+#ppt_w/2"/>
                                          </p:val>
                                        </p:tav>
                                        <p:tav tm="100000">
                                          <p:val>
                                            <p:strVal val="#ppt_x"/>
                                          </p:val>
                                        </p:tav>
                                      </p:tavLst>
                                    </p:anim>
                                    <p:anim calcmode="lin" valueType="num">
                                      <p:cBhvr additive="base">
                                        <p:cTn id="15" dur="2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p:nvPr/>
        </p:nvSpPr>
        <p:spPr>
          <a:xfrm>
            <a:off x="12789552" y="1835874"/>
            <a:ext cx="7657529" cy="5546608"/>
          </a:xfrm>
          <a:custGeom>
            <a:avLst/>
            <a:gdLst/>
            <a:ahLst/>
            <a:cxnLst>
              <a:cxn ang="0">
                <a:pos x="wd2" y="hd2"/>
              </a:cxn>
              <a:cxn ang="5400000">
                <a:pos x="wd2" y="hd2"/>
              </a:cxn>
              <a:cxn ang="10800000">
                <a:pos x="wd2" y="hd2"/>
              </a:cxn>
              <a:cxn ang="16200000">
                <a:pos x="wd2" y="hd2"/>
              </a:cxn>
            </a:cxnLst>
            <a:rect l="0" t="0" r="r" b="b"/>
            <a:pathLst>
              <a:path w="21600" h="21600" extrusionOk="0">
                <a:moveTo>
                  <a:pt x="0" y="3735"/>
                </a:moveTo>
                <a:lnTo>
                  <a:pt x="21600" y="0"/>
                </a:lnTo>
                <a:lnTo>
                  <a:pt x="21600" y="21600"/>
                </a:lnTo>
                <a:lnTo>
                  <a:pt x="0" y="17834"/>
                </a:lnTo>
                <a:lnTo>
                  <a:pt x="0" y="3735"/>
                </a:lnTo>
                <a:close/>
              </a:path>
            </a:pathLst>
          </a:custGeom>
          <a:gradFill>
            <a:gsLst>
              <a:gs pos="0">
                <a:srgbClr val="E1E2E4"/>
              </a:gs>
              <a:gs pos="16944">
                <a:srgbClr val="F0F1F2"/>
              </a:gs>
              <a:gs pos="73731">
                <a:srgbClr val="FFFFFF"/>
              </a:gs>
            </a:gsLst>
          </a:gra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8" name="Shape 318"/>
          <p:cNvSpPr/>
          <p:nvPr/>
        </p:nvSpPr>
        <p:spPr>
          <a:xfrm>
            <a:off x="-12332" y="9664"/>
            <a:ext cx="8502279" cy="13716001"/>
          </a:xfrm>
          <a:prstGeom prst="rect">
            <a:avLst/>
          </a:prstGeom>
          <a:solidFill>
            <a:srgbClr val="F3F4F6"/>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9" name="Shape 319"/>
          <p:cNvSpPr/>
          <p:nvPr/>
        </p:nvSpPr>
        <p:spPr>
          <a:xfrm>
            <a:off x="855992" y="1720188"/>
            <a:ext cx="6915108" cy="502601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nSpc>
                <a:spcPct val="90000"/>
              </a:lnSpc>
              <a:defRPr sz="11000" b="1">
                <a:solidFill>
                  <a:srgbClr val="282828"/>
                </a:solidFill>
                <a:latin typeface="Signika"/>
                <a:ea typeface="Signika"/>
                <a:cs typeface="Signika"/>
                <a:sym typeface="Signika"/>
              </a:defRPr>
            </a:pPr>
            <a:r>
              <a:rPr lang="en-US" dirty="0"/>
              <a:t>problem</a:t>
            </a:r>
            <a:endParaRPr dirty="0"/>
          </a:p>
        </p:txBody>
      </p:sp>
      <p:sp>
        <p:nvSpPr>
          <p:cNvPr id="320" name="Shape 320"/>
          <p:cNvSpPr/>
          <p:nvPr/>
        </p:nvSpPr>
        <p:spPr>
          <a:xfrm>
            <a:off x="1249066" y="4243210"/>
            <a:ext cx="6522034" cy="738956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lvl1pPr>
              <a:defRPr>
                <a:solidFill>
                  <a:srgbClr val="8F9291"/>
                </a:solidFill>
              </a:defRPr>
            </a:lvl1pPr>
          </a:lstStyle>
          <a:p>
            <a:pPr algn="l"/>
            <a:r>
              <a:rPr lang="en-US" altLang="ko-KR" sz="3400" dirty="0" smtClean="0">
                <a:solidFill>
                  <a:schemeClr val="bg2">
                    <a:lumMod val="50000"/>
                  </a:schemeClr>
                </a:solidFill>
              </a:rPr>
              <a:t>Accuracy is very low.</a:t>
            </a:r>
          </a:p>
          <a:p>
            <a:pPr algn="l"/>
            <a:r>
              <a:rPr lang="en-US" altLang="ko-KR" sz="3400" dirty="0" smtClean="0">
                <a:solidFill>
                  <a:schemeClr val="bg2">
                    <a:lumMod val="50000"/>
                  </a:schemeClr>
                </a:solidFill>
              </a:rPr>
              <a:t>Because We think we need to a standard We choose 'Yes' and analyze it.</a:t>
            </a:r>
          </a:p>
          <a:p>
            <a:pPr algn="l"/>
            <a:r>
              <a:rPr lang="en-US" altLang="ko-KR" sz="3400" dirty="0" smtClean="0">
                <a:solidFill>
                  <a:schemeClr val="bg2">
                    <a:lumMod val="50000"/>
                  </a:schemeClr>
                </a:solidFill>
              </a:rPr>
              <a:t>If the variables about actors and directors is near to 0 or the variables about the number of blog postings is near to 0, then predicted value is not exact.</a:t>
            </a:r>
          </a:p>
          <a:p>
            <a:pPr algn="l"/>
            <a:r>
              <a:rPr lang="en-US" altLang="ko-KR" sz="3400" dirty="0" smtClean="0">
                <a:solidFill>
                  <a:schemeClr val="bg2">
                    <a:lumMod val="50000"/>
                  </a:schemeClr>
                </a:solidFill>
              </a:rPr>
              <a:t>So we need to choose predicted model which is appropriate to the value about actors, director, and blog postings.</a:t>
            </a:r>
            <a:endParaRPr lang="en-US" altLang="ko-KR" sz="3400" dirty="0">
              <a:solidFill>
                <a:schemeClr val="bg2">
                  <a:lumMod val="50000"/>
                </a:schemeClr>
              </a:solidFill>
            </a:endParaRPr>
          </a:p>
        </p:txBody>
      </p:sp>
      <p:sp>
        <p:nvSpPr>
          <p:cNvPr id="321" name="Shape 32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33</a:t>
            </a:fld>
            <a:endParaRPr/>
          </a:p>
        </p:txBody>
      </p:sp>
      <p:grpSp>
        <p:nvGrpSpPr>
          <p:cNvPr id="2" name="Group 324"/>
          <p:cNvGrpSpPr/>
          <p:nvPr/>
        </p:nvGrpSpPr>
        <p:grpSpPr>
          <a:xfrm>
            <a:off x="10972503" y="2800006"/>
            <a:ext cx="3610159" cy="3610158"/>
            <a:chOff x="0" y="0"/>
            <a:chExt cx="3610157" cy="3610157"/>
          </a:xfrm>
        </p:grpSpPr>
        <p:graphicFrame>
          <p:nvGraphicFramePr>
            <p:cNvPr id="322" name="Chart 322"/>
            <p:cNvGraphicFramePr/>
            <p:nvPr/>
          </p:nvGraphicFramePr>
          <p:xfrm>
            <a:off x="0" y="0"/>
            <a:ext cx="3610158" cy="3610158"/>
          </p:xfrm>
          <a:graphic>
            <a:graphicData uri="http://schemas.openxmlformats.org/drawingml/2006/chart">
              <c:chart xmlns:c="http://schemas.openxmlformats.org/drawingml/2006/chart" xmlns:r="http://schemas.openxmlformats.org/officeDocument/2006/relationships" r:id="rId2"/>
            </a:graphicData>
          </a:graphic>
        </p:graphicFrame>
        <p:sp>
          <p:nvSpPr>
            <p:cNvPr id="323" name="Shape 323"/>
            <p:cNvSpPr/>
            <p:nvPr/>
          </p:nvSpPr>
          <p:spPr>
            <a:xfrm>
              <a:off x="391628" y="391628"/>
              <a:ext cx="2826901" cy="2826901"/>
            </a:xfrm>
            <a:prstGeom prst="ellipse">
              <a:avLst/>
            </a:prstGeom>
            <a:solidFill>
              <a:srgbClr val="FFFFFF"/>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3" name="Group 327"/>
          <p:cNvGrpSpPr/>
          <p:nvPr/>
        </p:nvGrpSpPr>
        <p:grpSpPr>
          <a:xfrm>
            <a:off x="17694971" y="1839561"/>
            <a:ext cx="5531046" cy="5531047"/>
            <a:chOff x="0" y="0"/>
            <a:chExt cx="5531045" cy="5531045"/>
          </a:xfrm>
        </p:grpSpPr>
        <p:graphicFrame>
          <p:nvGraphicFramePr>
            <p:cNvPr id="325" name="Chart 325"/>
            <p:cNvGraphicFramePr/>
            <p:nvPr/>
          </p:nvGraphicFramePr>
          <p:xfrm>
            <a:off x="0" y="0"/>
            <a:ext cx="5531046" cy="5531046"/>
          </p:xfrm>
          <a:graphic>
            <a:graphicData uri="http://schemas.openxmlformats.org/drawingml/2006/chart">
              <c:chart xmlns:c="http://schemas.openxmlformats.org/drawingml/2006/chart" xmlns:r="http://schemas.openxmlformats.org/officeDocument/2006/relationships" r:id="rId3"/>
            </a:graphicData>
          </a:graphic>
        </p:graphicFrame>
        <p:sp>
          <p:nvSpPr>
            <p:cNvPr id="326" name="Shape 326"/>
            <p:cNvSpPr/>
            <p:nvPr/>
          </p:nvSpPr>
          <p:spPr>
            <a:xfrm>
              <a:off x="478902" y="478902"/>
              <a:ext cx="4573241" cy="4573241"/>
            </a:xfrm>
            <a:prstGeom prst="ellipse">
              <a:avLst/>
            </a:prstGeom>
            <a:solidFill>
              <a:srgbClr val="FFFFFF"/>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sp>
        <p:nvSpPr>
          <p:cNvPr id="328" name="Shape 328"/>
          <p:cNvSpPr/>
          <p:nvPr/>
        </p:nvSpPr>
        <p:spPr>
          <a:xfrm>
            <a:off x="9713804" y="7936808"/>
            <a:ext cx="6151496" cy="328606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gn="l"/>
            <a:r>
              <a:rPr lang="en-US" altLang="ko-KR" sz="3600" dirty="0" smtClean="0">
                <a:solidFill>
                  <a:schemeClr val="bg2">
                    <a:lumMod val="50000"/>
                  </a:schemeClr>
                </a:solidFill>
              </a:rPr>
              <a:t>The percentage of 'Yes'</a:t>
            </a:r>
          </a:p>
          <a:p>
            <a:pPr algn="l"/>
            <a:r>
              <a:rPr lang="en-US" altLang="ko-KR" sz="3600" dirty="0" smtClean="0">
                <a:solidFill>
                  <a:schemeClr val="bg2">
                    <a:lumMod val="50000"/>
                  </a:schemeClr>
                </a:solidFill>
              </a:rPr>
              <a:t>The reason why the percentage of 'Yes' is low  is because of actors, directors, and blog postings.</a:t>
            </a:r>
            <a:endParaRPr lang="en-US" altLang="ko-KR" sz="3600" dirty="0">
              <a:solidFill>
                <a:schemeClr val="bg2">
                  <a:lumMod val="50000"/>
                </a:schemeClr>
              </a:solidFill>
            </a:endParaRPr>
          </a:p>
        </p:txBody>
      </p:sp>
      <p:sp>
        <p:nvSpPr>
          <p:cNvPr id="329" name="Shape 329"/>
          <p:cNvSpPr/>
          <p:nvPr/>
        </p:nvSpPr>
        <p:spPr>
          <a:xfrm>
            <a:off x="12036853" y="4243210"/>
            <a:ext cx="1511632" cy="83869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ctr">
              <a:lnSpc>
                <a:spcPct val="90000"/>
              </a:lnSpc>
              <a:defRPr sz="5500" b="1">
                <a:solidFill>
                  <a:srgbClr val="282828"/>
                </a:solidFill>
                <a:latin typeface="Signika"/>
                <a:ea typeface="Signika"/>
                <a:cs typeface="Signika"/>
                <a:sym typeface="Signika"/>
              </a:defRPr>
            </a:lvl1pPr>
          </a:lstStyle>
          <a:p>
            <a:r>
              <a:rPr lang="en-US" dirty="0"/>
              <a:t>40</a:t>
            </a:r>
            <a:r>
              <a:rPr dirty="0"/>
              <a:t>%</a:t>
            </a:r>
          </a:p>
        </p:txBody>
      </p:sp>
      <p:sp>
        <p:nvSpPr>
          <p:cNvPr id="330" name="Shape 330"/>
          <p:cNvSpPr/>
          <p:nvPr/>
        </p:nvSpPr>
        <p:spPr>
          <a:xfrm>
            <a:off x="19032612" y="3823314"/>
            <a:ext cx="2946320" cy="160043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ctr">
              <a:lnSpc>
                <a:spcPct val="90000"/>
              </a:lnSpc>
              <a:defRPr sz="11000" b="1">
                <a:solidFill>
                  <a:srgbClr val="282828"/>
                </a:solidFill>
                <a:latin typeface="Signika"/>
                <a:ea typeface="Signika"/>
                <a:cs typeface="Signika"/>
                <a:sym typeface="Signika"/>
              </a:defRPr>
            </a:lvl1pPr>
          </a:lstStyle>
          <a:p>
            <a:r>
              <a:rPr lang="en-US" dirty="0"/>
              <a:t>80</a:t>
            </a:r>
            <a:r>
              <a:rPr dirty="0"/>
              <a:t>%</a:t>
            </a:r>
          </a:p>
        </p:txBody>
      </p:sp>
      <p:sp>
        <p:nvSpPr>
          <p:cNvPr id="331" name="Shape 331"/>
          <p:cNvSpPr/>
          <p:nvPr/>
        </p:nvSpPr>
        <p:spPr>
          <a:xfrm>
            <a:off x="17371333" y="7819697"/>
            <a:ext cx="6151495" cy="499301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3200" dirty="0">
                <a:solidFill>
                  <a:schemeClr val="bg2">
                    <a:lumMod val="50000"/>
                  </a:schemeClr>
                </a:solidFill>
              </a:rPr>
              <a:t>If the model has the variables about actors and directors which is not near to 0 or the variables about blog postings which is greater than 50, then it is a good predictive model.</a:t>
            </a:r>
          </a:p>
          <a:p>
            <a:pPr algn="l"/>
            <a:r>
              <a:rPr lang="en-US" altLang="ko-KR" sz="3200" dirty="0">
                <a:solidFill>
                  <a:schemeClr val="bg2">
                    <a:lumMod val="50000"/>
                  </a:schemeClr>
                </a:solidFill>
              </a:rPr>
              <a:t>Since Most of Korean films are satisfied with this standard, there is no big problem to analyze it by this formula.</a:t>
            </a:r>
          </a:p>
          <a:p>
            <a:pPr algn="l"/>
            <a:endParaRPr lang="en-US" altLang="ko-KR" sz="3200" dirty="0">
              <a:solidFill>
                <a:schemeClr val="bg2">
                  <a:lumMod val="50000"/>
                </a:schemeClr>
              </a:solidFill>
            </a:endParaRPr>
          </a:p>
          <a:p>
            <a:pPr algn="l"/>
            <a:endParaRPr sz="3200" dirty="0">
              <a:solidFill>
                <a:schemeClr val="bg2">
                  <a:lumMod val="50000"/>
                </a:schemeClr>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개체 틀 10" descr="회구결과11.png"/>
          <p:cNvPicPr>
            <a:picLocks noGrp="1" noChangeAspect="1"/>
          </p:cNvPicPr>
          <p:nvPr>
            <p:ph type="pic" sz="quarter" idx="11"/>
          </p:nvPr>
        </p:nvPicPr>
        <p:blipFill>
          <a:blip r:embed="rId2" cstate="print"/>
          <a:srcRect t="1854" b="1854"/>
          <a:stretch>
            <a:fillRect/>
          </a:stretch>
        </p:blipFill>
        <p:spPr>
          <a:xfrm>
            <a:off x="2224088" y="4862513"/>
            <a:ext cx="10501312" cy="4479925"/>
          </a:xfrm>
          <a:prstGeom prst="roundRect">
            <a:avLst>
              <a:gd name="adj" fmla="val 1647"/>
            </a:avLst>
          </a:prstGeom>
        </p:spPr>
      </p:pic>
      <p:pic>
        <p:nvPicPr>
          <p:cNvPr id="22535" name="Picture 7" descr="image15.pn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13868" y="4317504"/>
            <a:ext cx="12132469" cy="762818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2530" name="Rectangle 2"/>
          <p:cNvSpPr>
            <a:spLocks noGrp="1" noChangeArrowheads="1"/>
          </p:cNvSpPr>
          <p:nvPr>
            <p:ph type="title" idx="4294967295"/>
          </p:nvPr>
        </p:nvSpPr>
        <p:spPr>
          <a:xfrm>
            <a:off x="1" y="779116"/>
            <a:ext cx="24381024" cy="1631900"/>
          </a:xfrm>
        </p:spPr>
        <p:txBody>
          <a:bodyPr/>
          <a:lstStyle/>
          <a:p>
            <a:pPr algn="ctr"/>
            <a:r>
              <a:rPr lang="en-US" altLang="en-US" dirty="0">
                <a:solidFill>
                  <a:srgbClr val="282828"/>
                </a:solidFill>
                <a:latin typeface="Roboto Bold" charset="0"/>
                <a:ea typeface="Roboto Bold" charset="0"/>
                <a:cs typeface="Roboto Bold" charset="0"/>
                <a:sym typeface="Roboto Bold" charset="0"/>
              </a:rPr>
              <a:t>apply</a:t>
            </a:r>
          </a:p>
        </p:txBody>
      </p:sp>
      <p:sp>
        <p:nvSpPr>
          <p:cNvPr id="22531" name="Rectangle 3"/>
          <p:cNvSpPr>
            <a:spLocks/>
          </p:cNvSpPr>
          <p:nvPr/>
        </p:nvSpPr>
        <p:spPr bwMode="auto">
          <a:xfrm>
            <a:off x="23007999" y="12305110"/>
            <a:ext cx="415404" cy="4455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356" tIns="45356" rIns="45356" bIns="45356">
            <a:spAutoFit/>
          </a:bodyPr>
          <a:lstStyle/>
          <a:p>
            <a:pPr algn="ctr"/>
            <a:fld id="{4BF1BEF2-59D6-BD41-B70F-B95C238E08D6}" type="slidenum">
              <a:rPr lang="en-US" altLang="en-US">
                <a:solidFill>
                  <a:srgbClr val="FFFFFF"/>
                </a:solidFill>
              </a:rPr>
              <a:pPr algn="ctr"/>
              <a:t>34</a:t>
            </a:fld>
            <a:endParaRPr lang="en-US" altLang="en-US">
              <a:solidFill>
                <a:srgbClr val="FFFFFF"/>
              </a:solidFill>
            </a:endParaRPr>
          </a:p>
        </p:txBody>
      </p:sp>
      <p:sp>
        <p:nvSpPr>
          <p:cNvPr id="22532" name="Rectangle 4"/>
          <p:cNvSpPr>
            <a:spLocks/>
          </p:cNvSpPr>
          <p:nvPr/>
        </p:nvSpPr>
        <p:spPr bwMode="auto">
          <a:xfrm>
            <a:off x="667180" y="779116"/>
            <a:ext cx="4556790" cy="101575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lstStyle/>
          <a:p>
            <a:pPr algn="ctr"/>
            <a:r>
              <a:rPr lang="en-US" altLang="en-US" sz="6000" dirty="0">
                <a:solidFill>
                  <a:schemeClr val="bg2">
                    <a:lumMod val="50000"/>
                  </a:schemeClr>
                </a:solidFill>
                <a:latin typeface="Helvetica Neue Medium" charset="0"/>
                <a:ea typeface="Helvetica Neue Medium" charset="0"/>
                <a:cs typeface="Helvetica Neue Medium" charset="0"/>
                <a:sym typeface="Helvetica Neue Medium" charset="0"/>
              </a:rPr>
              <a:t>Step 6.</a:t>
            </a:r>
          </a:p>
        </p:txBody>
      </p:sp>
      <p:sp>
        <p:nvSpPr>
          <p:cNvPr id="22533" name="Line 5"/>
          <p:cNvSpPr>
            <a:spLocks noChangeShapeType="1"/>
          </p:cNvSpPr>
          <p:nvPr/>
        </p:nvSpPr>
        <p:spPr bwMode="auto">
          <a:xfrm>
            <a:off x="11382375" y="3589734"/>
            <a:ext cx="1845469" cy="0"/>
          </a:xfrm>
          <a:prstGeom prst="line">
            <a:avLst/>
          </a:prstGeom>
          <a:noFill/>
          <a:ln w="101600" cap="flat" cmpd="sng">
            <a:solidFill>
              <a:schemeClr val="accent3"/>
            </a:solidFill>
            <a:prstDash val="solid"/>
            <a:round/>
            <a:headEnd type="none" w="med" len="me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356" tIns="45356" rIns="45356" bIns="45356" anchor="ctr"/>
          <a:lstStyle/>
          <a:p>
            <a:pPr algn="ctr"/>
            <a:endParaRPr lang="en-US" altLang="en-US" sz="3700" dirty="0">
              <a:solidFill>
                <a:srgbClr val="000000"/>
              </a:solidFill>
              <a:latin typeface="Helvetica Light" charset="0"/>
              <a:ea typeface="Helvetica Light" charset="0"/>
              <a:cs typeface="Helvetica Light" charset="0"/>
              <a:sym typeface="Helvetica Light" charset="0"/>
            </a:endParaRPr>
          </a:p>
        </p:txBody>
      </p:sp>
      <p:sp>
        <p:nvSpPr>
          <p:cNvPr id="17" name="Rectangle 6"/>
          <p:cNvSpPr txBox="1">
            <a:spLocks noChangeArrowheads="1"/>
          </p:cNvSpPr>
          <p:nvPr/>
        </p:nvSpPr>
        <p:spPr>
          <a:xfrm>
            <a:off x="14245828" y="5197078"/>
            <a:ext cx="8230196" cy="5152430"/>
          </a:xfrm>
          <a:prstGeom prst="rect">
            <a:avLst/>
          </a:prstGeom>
        </p:spPr>
        <p:txBody>
          <a:bodyPr lIns="153080" tIns="76540" rIns="153080" bIns="76540"/>
          <a:lstStyle>
            <a:lvl1pPr marL="21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1pPr>
            <a:lvl2pPr marL="85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2pPr>
            <a:lvl3pPr marL="148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3pPr>
            <a:lvl4pPr marL="2124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4pPr>
            <a:lvl5pPr marL="2759075" indent="-219075" algn="l" defTabSz="585788" rtl="0" fontAlgn="base" hangingPunct="0">
              <a:spcBef>
                <a:spcPts val="3600"/>
              </a:spcBef>
              <a:spcAft>
                <a:spcPct val="0"/>
              </a:spcAft>
              <a:buSzPct val="75000"/>
              <a:buChar char="•"/>
              <a:defRPr kern="1200">
                <a:solidFill>
                  <a:srgbClr val="525860"/>
                </a:solidFill>
                <a:latin typeface="+mn-lt"/>
                <a:ea typeface="+mn-ea"/>
                <a:cs typeface="+mn-cs"/>
                <a:sym typeface="Roboto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0"/>
              </a:spcBef>
              <a:buSzTx/>
              <a:buNone/>
            </a:pPr>
            <a:r>
              <a:rPr lang="en-US" altLang="ko-KR" sz="3600" dirty="0">
                <a:solidFill>
                  <a:schemeClr val="bg2">
                    <a:lumMod val="50000"/>
                  </a:schemeClr>
                </a:solidFill>
              </a:rPr>
              <a:t>We choose some films that more than 50 posting in blog are uploaded  (one week before the opening week) and influence of actors and directors is not 0. We judged that the model is accurate.</a:t>
            </a:r>
          </a:p>
          <a:p>
            <a:pPr marL="0" indent="0">
              <a:spcBef>
                <a:spcPct val="0"/>
              </a:spcBef>
              <a:buSzTx/>
              <a:buNone/>
            </a:pPr>
            <a:r>
              <a:rPr lang="en-US" sz="3600" dirty="0">
                <a:solidFill>
                  <a:schemeClr val="bg2">
                    <a:lumMod val="50000"/>
                  </a:schemeClr>
                </a:solidFill>
              </a:rPr>
              <a:t>Since R-squared is 0.58, it can be interpreted that it is quite reasonable to predict social phenomenon.</a:t>
            </a:r>
            <a:endParaRPr lang="en-US" altLang="en-US" sz="3600" dirty="0">
              <a:solidFill>
                <a:schemeClr val="bg2">
                  <a:lumMod val="50000"/>
                </a:schemeClr>
              </a:solidFill>
            </a:endParaRPr>
          </a:p>
        </p:txBody>
      </p:sp>
      <p:sp>
        <p:nvSpPr>
          <p:cNvPr id="9" name="TextBox 8"/>
          <p:cNvSpPr txBox="1"/>
          <p:nvPr/>
        </p:nvSpPr>
        <p:spPr>
          <a:xfrm>
            <a:off x="2478371" y="3963561"/>
            <a:ext cx="1763303" cy="56938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en-US" altLang="ko-KR" sz="3200" dirty="0">
                <a:solidFill>
                  <a:schemeClr val="bg2">
                    <a:lumMod val="50000"/>
                  </a:schemeClr>
                </a:solidFill>
              </a:rPr>
              <a:t>R-</a:t>
            </a:r>
            <a:r>
              <a:rPr lang="en-US" altLang="ko-KR" sz="3200" dirty="0" err="1">
                <a:solidFill>
                  <a:schemeClr val="bg2">
                    <a:lumMod val="50000"/>
                  </a:schemeClr>
                </a:solidFill>
              </a:rPr>
              <a:t>squard</a:t>
            </a:r>
            <a:endParaRPr kumimoji="0" lang="ko-KR" altLang="en-US" sz="3200" b="0" i="0" u="none" strike="noStrike" cap="none" spc="0" normalizeH="0" baseline="0" dirty="0">
              <a:ln>
                <a:noFill/>
              </a:ln>
              <a:solidFill>
                <a:schemeClr val="bg2">
                  <a:lumMod val="50000"/>
                </a:schemeClr>
              </a:solidFill>
              <a:effectLst/>
              <a:uFillTx/>
              <a:latin typeface="PT Sans"/>
              <a:ea typeface="PT Sans"/>
              <a:cs typeface="PT Sans"/>
              <a:sym typeface="PT Sans"/>
            </a:endParaRPr>
          </a:p>
        </p:txBody>
      </p:sp>
      <p:sp>
        <p:nvSpPr>
          <p:cNvPr id="10" name="Shape 321"/>
          <p:cNvSpPr>
            <a:spLocks noGrp="1"/>
          </p:cNvSpPr>
          <p:nvPr>
            <p:ph type="sldNum" sz="quarter" idx="4294967295"/>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34</a:t>
            </a:fld>
            <a:endParaRPr/>
          </a:p>
        </p:txBody>
      </p:sp>
    </p:spTree>
    <p:extLst>
      <p:ext uri="{BB962C8B-B14F-4D97-AF65-F5344CB8AC3E}">
        <p14:creationId xmlns="" xmlns:p14="http://schemas.microsoft.com/office/powerpoint/2010/main" val="15274398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개체 틀 20" descr="다운로드 (1).jpg"/>
          <p:cNvPicPr>
            <a:picLocks noGrp="1" noChangeAspect="1"/>
          </p:cNvPicPr>
          <p:nvPr>
            <p:ph type="pic" sz="quarter" idx="12"/>
          </p:nvPr>
        </p:nvPicPr>
        <p:blipFill>
          <a:blip r:embed="rId2" cstate="print"/>
          <a:srcRect t="18686" b="18686"/>
          <a:stretch>
            <a:fillRect/>
          </a:stretch>
        </p:blipFill>
        <p:spPr>
          <a:xfrm>
            <a:off x="15911513" y="3443288"/>
            <a:ext cx="6916737" cy="6288087"/>
          </a:xfrm>
          <a:solidFill>
            <a:schemeClr val="bg2"/>
          </a:solidFill>
        </p:spPr>
      </p:pic>
      <p:sp>
        <p:nvSpPr>
          <p:cNvPr id="23" name="Rectangle 22"/>
          <p:cNvSpPr>
            <a:spLocks noChangeArrowheads="1"/>
          </p:cNvSpPr>
          <p:nvPr/>
        </p:nvSpPr>
        <p:spPr bwMode="auto">
          <a:xfrm>
            <a:off x="15911879" y="9732054"/>
            <a:ext cx="6916738" cy="2362200"/>
          </a:xfrm>
          <a:prstGeom prst="rect">
            <a:avLst/>
          </a:prstGeom>
          <a:solidFill>
            <a:schemeClr val="accent4">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Rectangle 23"/>
          <p:cNvSpPr>
            <a:spLocks noChangeArrowheads="1"/>
          </p:cNvSpPr>
          <p:nvPr/>
        </p:nvSpPr>
        <p:spPr bwMode="auto">
          <a:xfrm>
            <a:off x="15911879" y="9732054"/>
            <a:ext cx="3465513" cy="13970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Rectangle 22"/>
          <p:cNvSpPr>
            <a:spLocks noChangeArrowheads="1"/>
          </p:cNvSpPr>
          <p:nvPr/>
        </p:nvSpPr>
        <p:spPr bwMode="auto">
          <a:xfrm>
            <a:off x="16440472" y="10100147"/>
            <a:ext cx="2923877"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u="none" strike="noStrike" cap="none" normalizeH="0" baseline="0" dirty="0">
                <a:ln>
                  <a:noFill/>
                </a:ln>
                <a:solidFill>
                  <a:schemeClr val="tx2">
                    <a:lumMod val="10000"/>
                  </a:schemeClr>
                </a:solidFill>
                <a:effectLst/>
                <a:latin typeface="Poppins Medium" charset="0"/>
                <a:ea typeface="Poppins Medium" charset="0"/>
                <a:cs typeface="Poppins Medium" charset="0"/>
              </a:rPr>
              <a:t>The</a:t>
            </a:r>
            <a:r>
              <a:rPr kumimoji="0" lang="en-US" altLang="en-US" sz="3600" u="none" strike="noStrike" cap="none" normalizeH="0" dirty="0">
                <a:ln>
                  <a:noFill/>
                </a:ln>
                <a:solidFill>
                  <a:schemeClr val="tx2">
                    <a:lumMod val="10000"/>
                  </a:schemeClr>
                </a:solidFill>
                <a:effectLst/>
                <a:latin typeface="Poppins Medium" charset="0"/>
                <a:ea typeface="Poppins Medium" charset="0"/>
                <a:cs typeface="Poppins Medium" charset="0"/>
              </a:rPr>
              <a:t> Swindlers</a:t>
            </a:r>
            <a:endParaRPr kumimoji="0" lang="en-US" altLang="en-US" sz="3600" u="none" strike="noStrike" cap="none" normalizeH="0" baseline="0" dirty="0">
              <a:ln>
                <a:noFill/>
              </a:ln>
              <a:solidFill>
                <a:schemeClr val="tx2">
                  <a:lumMod val="10000"/>
                </a:schemeClr>
              </a:solidFill>
              <a:effectLst/>
              <a:latin typeface="Poppins Medium" charset="0"/>
              <a:ea typeface="Poppins Medium" charset="0"/>
              <a:cs typeface="Poppins Medium" charset="0"/>
            </a:endParaRPr>
          </a:p>
        </p:txBody>
      </p:sp>
      <p:sp>
        <p:nvSpPr>
          <p:cNvPr id="37" name="TextBox 36"/>
          <p:cNvSpPr txBox="1"/>
          <p:nvPr/>
        </p:nvSpPr>
        <p:spPr>
          <a:xfrm>
            <a:off x="16460768" y="10753854"/>
            <a:ext cx="5812352" cy="1292662"/>
          </a:xfrm>
          <a:prstGeom prst="rect">
            <a:avLst/>
          </a:prstGeom>
          <a:noFill/>
        </p:spPr>
        <p:txBody>
          <a:bodyPr wrap="square" lIns="0" tIns="0" rIns="0" bIns="0" rtlCol="0">
            <a:spAutoFit/>
          </a:bodyPr>
          <a:lstStyle/>
          <a:p>
            <a:pPr>
              <a:lnSpc>
                <a:spcPct val="150000"/>
              </a:lnSpc>
            </a:pPr>
            <a:r>
              <a:rPr lang="en-US" altLang="ko-KR" sz="2800" dirty="0" smtClean="0">
                <a:solidFill>
                  <a:schemeClr val="bg2">
                    <a:lumMod val="50000"/>
                  </a:schemeClr>
                </a:solidFill>
                <a:latin typeface="Poppins Light" charset="0"/>
                <a:ea typeface="Poppins Light" charset="0"/>
                <a:cs typeface="Poppins Light" charset="0"/>
              </a:rPr>
              <a:t>Release</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2017.11.22</a:t>
            </a:r>
          </a:p>
          <a:p>
            <a:pPr>
              <a:lnSpc>
                <a:spcPct val="150000"/>
              </a:lnSpc>
            </a:pPr>
            <a:r>
              <a:rPr lang="en-US" altLang="ko-KR" sz="2800" dirty="0" err="1" smtClean="0">
                <a:solidFill>
                  <a:schemeClr val="bg2">
                    <a:lumMod val="50000"/>
                  </a:schemeClr>
                </a:solidFill>
                <a:latin typeface="Poppins Light" charset="0"/>
                <a:ea typeface="Poppins Light" charset="0"/>
                <a:cs typeface="Poppins Light" charset="0"/>
              </a:rPr>
              <a:t>diretor</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a:t>
            </a:r>
            <a:r>
              <a:rPr lang="ko-KR" altLang="en-US" sz="2800" dirty="0" smtClean="0">
                <a:solidFill>
                  <a:schemeClr val="tx2">
                    <a:lumMod val="10000"/>
                  </a:schemeClr>
                </a:solidFill>
                <a:latin typeface="Poppins Light" charset="0"/>
                <a:ea typeface="Poppins Light" charset="0"/>
                <a:cs typeface="Poppins Light" charset="0"/>
              </a:rPr>
              <a:t>장창원  </a:t>
            </a:r>
            <a:r>
              <a:rPr lang="en-US" altLang="ko-KR" sz="2800" dirty="0" smtClean="0">
                <a:solidFill>
                  <a:schemeClr val="bg2">
                    <a:lumMod val="50000"/>
                  </a:schemeClr>
                </a:solidFill>
                <a:latin typeface="Poppins Light" charset="0"/>
                <a:ea typeface="Poppins Light" charset="0"/>
                <a:cs typeface="Poppins Light" charset="0"/>
              </a:rPr>
              <a:t>actor</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smtClean="0">
                <a:solidFill>
                  <a:schemeClr val="tx2">
                    <a:lumMod val="10000"/>
                  </a:schemeClr>
                </a:solidFill>
                <a:latin typeface="Poppins Light" charset="0"/>
                <a:ea typeface="Poppins Light" charset="0"/>
                <a:cs typeface="Poppins Light" charset="0"/>
              </a:rPr>
              <a:t>현빈 </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smtClean="0">
                <a:solidFill>
                  <a:schemeClr val="tx2">
                    <a:lumMod val="10000"/>
                  </a:schemeClr>
                </a:solidFill>
                <a:latin typeface="Poppins Light" charset="0"/>
                <a:ea typeface="Poppins Light" charset="0"/>
                <a:cs typeface="Poppins Light" charset="0"/>
              </a:rPr>
              <a:t>유지태</a:t>
            </a:r>
            <a:endParaRPr lang="en-US" sz="2800" dirty="0">
              <a:solidFill>
                <a:schemeClr val="tx2">
                  <a:lumMod val="10000"/>
                </a:schemeClr>
              </a:solidFill>
              <a:latin typeface="Poppins Light" charset="0"/>
              <a:ea typeface="Poppins Light" charset="0"/>
              <a:cs typeface="Poppins Light" charset="0"/>
            </a:endParaRPr>
          </a:p>
        </p:txBody>
      </p:sp>
      <p:pic>
        <p:nvPicPr>
          <p:cNvPr id="20" name="그림 개체 틀 19" descr="다운로드.jpg"/>
          <p:cNvPicPr>
            <a:picLocks noGrp="1" noChangeAspect="1"/>
          </p:cNvPicPr>
          <p:nvPr>
            <p:ph type="pic" sz="quarter" idx="11"/>
          </p:nvPr>
        </p:nvPicPr>
        <p:blipFill>
          <a:blip r:embed="rId3" cstate="print"/>
          <a:srcRect t="18113" b="18113"/>
          <a:stretch>
            <a:fillRect/>
          </a:stretch>
        </p:blipFill>
        <p:spPr>
          <a:xfrm>
            <a:off x="8732838" y="3443288"/>
            <a:ext cx="6916737" cy="6288087"/>
          </a:xfrm>
          <a:solidFill>
            <a:schemeClr val="bg2"/>
          </a:solidFill>
        </p:spPr>
      </p:pic>
      <p:sp>
        <p:nvSpPr>
          <p:cNvPr id="16" name="Rectangle 15"/>
          <p:cNvSpPr>
            <a:spLocks noChangeArrowheads="1"/>
          </p:cNvSpPr>
          <p:nvPr/>
        </p:nvSpPr>
        <p:spPr bwMode="auto">
          <a:xfrm>
            <a:off x="8733631" y="9732054"/>
            <a:ext cx="6916738" cy="2362200"/>
          </a:xfrm>
          <a:prstGeom prst="rect">
            <a:avLst/>
          </a:prstGeom>
          <a:solidFill>
            <a:schemeClr val="accent4">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Rectangle 16"/>
          <p:cNvSpPr>
            <a:spLocks noChangeArrowheads="1"/>
          </p:cNvSpPr>
          <p:nvPr/>
        </p:nvSpPr>
        <p:spPr bwMode="auto">
          <a:xfrm>
            <a:off x="8733631" y="9732054"/>
            <a:ext cx="3465513" cy="13970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Rectangle 22"/>
          <p:cNvSpPr>
            <a:spLocks noChangeArrowheads="1"/>
          </p:cNvSpPr>
          <p:nvPr/>
        </p:nvSpPr>
        <p:spPr bwMode="auto">
          <a:xfrm>
            <a:off x="9239672" y="10100147"/>
            <a:ext cx="1981312"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2">
                    <a:lumMod val="10000"/>
                  </a:schemeClr>
                </a:solidFill>
                <a:latin typeface="Poppins Medium" charset="0"/>
                <a:ea typeface="Poppins Medium" charset="0"/>
                <a:cs typeface="Poppins Medium" charset="0"/>
              </a:rPr>
              <a:t>Taxi Driver</a:t>
            </a:r>
            <a:endParaRPr kumimoji="0" lang="en-US" altLang="en-US" sz="3200" u="none" strike="noStrike" cap="none" normalizeH="0" baseline="0" dirty="0">
              <a:ln>
                <a:noFill/>
              </a:ln>
              <a:solidFill>
                <a:schemeClr val="tx2">
                  <a:lumMod val="10000"/>
                </a:schemeClr>
              </a:solidFill>
              <a:effectLst/>
              <a:latin typeface="Poppins Medium" charset="0"/>
              <a:ea typeface="Poppins Medium" charset="0"/>
              <a:cs typeface="Poppins Medium" charset="0"/>
            </a:endParaRPr>
          </a:p>
        </p:txBody>
      </p:sp>
      <p:sp>
        <p:nvSpPr>
          <p:cNvPr id="33" name="TextBox 32"/>
          <p:cNvSpPr txBox="1"/>
          <p:nvPr/>
        </p:nvSpPr>
        <p:spPr>
          <a:xfrm>
            <a:off x="9259968" y="10753854"/>
            <a:ext cx="5812352" cy="1292662"/>
          </a:xfrm>
          <a:prstGeom prst="rect">
            <a:avLst/>
          </a:prstGeom>
          <a:noFill/>
        </p:spPr>
        <p:txBody>
          <a:bodyPr wrap="square" lIns="0" tIns="0" rIns="0" bIns="0" rtlCol="0">
            <a:spAutoFit/>
          </a:bodyPr>
          <a:lstStyle/>
          <a:p>
            <a:pPr>
              <a:lnSpc>
                <a:spcPct val="150000"/>
              </a:lnSpc>
            </a:pPr>
            <a:r>
              <a:rPr lang="en-US" altLang="ko-KR" sz="2800" dirty="0" smtClean="0">
                <a:solidFill>
                  <a:schemeClr val="bg2">
                    <a:lumMod val="50000"/>
                  </a:schemeClr>
                </a:solidFill>
                <a:latin typeface="Poppins Light" charset="0"/>
                <a:ea typeface="Poppins Light" charset="0"/>
                <a:cs typeface="Poppins Light" charset="0"/>
              </a:rPr>
              <a:t>Release</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2017.08.02</a:t>
            </a:r>
          </a:p>
          <a:p>
            <a:pPr>
              <a:lnSpc>
                <a:spcPct val="150000"/>
              </a:lnSpc>
            </a:pPr>
            <a:r>
              <a:rPr lang="en-US" altLang="ko-KR" sz="2800" dirty="0" err="1" smtClean="0">
                <a:solidFill>
                  <a:schemeClr val="bg2">
                    <a:lumMod val="50000"/>
                  </a:schemeClr>
                </a:solidFill>
                <a:latin typeface="Poppins Light" charset="0"/>
                <a:ea typeface="Poppins Light" charset="0"/>
                <a:cs typeface="Poppins Light" charset="0"/>
              </a:rPr>
              <a:t>diretor</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smtClean="0">
                <a:solidFill>
                  <a:schemeClr val="tx2">
                    <a:lumMod val="10000"/>
                  </a:schemeClr>
                </a:solidFill>
                <a:latin typeface="Poppins Light" charset="0"/>
                <a:ea typeface="Poppins Light" charset="0"/>
                <a:cs typeface="Poppins Light" charset="0"/>
              </a:rPr>
              <a:t>장훈 </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actor</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smtClean="0">
                <a:solidFill>
                  <a:schemeClr val="tx2">
                    <a:lumMod val="10000"/>
                  </a:schemeClr>
                </a:solidFill>
                <a:latin typeface="Poppins Light" charset="0"/>
                <a:ea typeface="Poppins Light" charset="0"/>
                <a:cs typeface="Poppins Light" charset="0"/>
              </a:rPr>
              <a:t>송강호</a:t>
            </a:r>
            <a:endParaRPr lang="en-US" sz="2800" dirty="0">
              <a:solidFill>
                <a:schemeClr val="tx2">
                  <a:lumMod val="10000"/>
                </a:schemeClr>
              </a:solidFill>
              <a:latin typeface="Poppins Light" charset="0"/>
              <a:ea typeface="Poppins Light" charset="0"/>
              <a:cs typeface="Poppins Light" charset="0"/>
            </a:endParaRPr>
          </a:p>
        </p:txBody>
      </p:sp>
      <p:sp>
        <p:nvSpPr>
          <p:cNvPr id="10" name="Rectangle 9"/>
          <p:cNvSpPr>
            <a:spLocks noChangeArrowheads="1"/>
          </p:cNvSpPr>
          <p:nvPr/>
        </p:nvSpPr>
        <p:spPr bwMode="auto">
          <a:xfrm>
            <a:off x="1563199" y="9732054"/>
            <a:ext cx="6916738" cy="2362200"/>
          </a:xfrm>
          <a:prstGeom prst="rect">
            <a:avLst/>
          </a:pr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Rectangle 10"/>
          <p:cNvSpPr>
            <a:spLocks noChangeArrowheads="1"/>
          </p:cNvSpPr>
          <p:nvPr/>
        </p:nvSpPr>
        <p:spPr bwMode="auto">
          <a:xfrm>
            <a:off x="1563199" y="9732054"/>
            <a:ext cx="3465513" cy="13970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TextBox 34"/>
          <p:cNvSpPr txBox="1"/>
          <p:nvPr/>
        </p:nvSpPr>
        <p:spPr>
          <a:xfrm>
            <a:off x="1533152" y="1529408"/>
            <a:ext cx="10082586" cy="615553"/>
          </a:xfrm>
          <a:prstGeom prst="rect">
            <a:avLst/>
          </a:prstGeom>
          <a:noFill/>
        </p:spPr>
        <p:txBody>
          <a:bodyPr wrap="square" lIns="0" tIns="0" rIns="0" bIns="0" rtlCol="0">
            <a:noAutofit/>
          </a:bodyPr>
          <a:lstStyle/>
          <a:p>
            <a:r>
              <a:rPr lang="en-US" sz="6600" dirty="0">
                <a:solidFill>
                  <a:schemeClr val="bg2">
                    <a:lumMod val="50000"/>
                  </a:schemeClr>
                </a:solidFill>
                <a:latin typeface="Poppins SemiBold" charset="0"/>
                <a:ea typeface="Poppins SemiBold" charset="0"/>
                <a:cs typeface="Poppins SemiBold" charset="0"/>
              </a:rPr>
              <a:t>example</a:t>
            </a:r>
          </a:p>
        </p:txBody>
      </p:sp>
      <p:pic>
        <p:nvPicPr>
          <p:cNvPr id="19" name="그림 개체 틀 18" descr="범죄도시_메인포스터.jpg"/>
          <p:cNvPicPr>
            <a:picLocks noGrp="1" noChangeAspect="1"/>
          </p:cNvPicPr>
          <p:nvPr>
            <p:ph type="pic" sz="quarter" idx="10"/>
          </p:nvPr>
        </p:nvPicPr>
        <p:blipFill>
          <a:blip r:embed="rId4" cstate="print"/>
          <a:srcRect t="18268" b="18268"/>
          <a:stretch>
            <a:fillRect/>
          </a:stretch>
        </p:blipFill>
        <p:spPr>
          <a:xfrm>
            <a:off x="1563688" y="3443288"/>
            <a:ext cx="6916737" cy="6288087"/>
          </a:xfrm>
          <a:solidFill>
            <a:schemeClr val="bg2"/>
          </a:solidFill>
        </p:spPr>
      </p:pic>
      <p:sp>
        <p:nvSpPr>
          <p:cNvPr id="30" name="Rectangle 22"/>
          <p:cNvSpPr>
            <a:spLocks noChangeArrowheads="1"/>
          </p:cNvSpPr>
          <p:nvPr/>
        </p:nvSpPr>
        <p:spPr bwMode="auto">
          <a:xfrm>
            <a:off x="2110880" y="10100147"/>
            <a:ext cx="2487861"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u="none" strike="noStrike" cap="none" normalizeH="0" baseline="0" dirty="0">
                <a:ln>
                  <a:noFill/>
                </a:ln>
                <a:solidFill>
                  <a:schemeClr val="bg2">
                    <a:lumMod val="50000"/>
                  </a:schemeClr>
                </a:solidFill>
                <a:effectLst/>
                <a:latin typeface="Poppins Medium" charset="0"/>
                <a:ea typeface="Poppins Medium" charset="0"/>
                <a:cs typeface="Poppins Medium" charset="0"/>
              </a:rPr>
              <a:t>Crime</a:t>
            </a:r>
            <a:r>
              <a:rPr kumimoji="0" lang="en-US" altLang="en-US" sz="3600" u="none" strike="noStrike" cap="none" normalizeH="0" dirty="0">
                <a:ln>
                  <a:noFill/>
                </a:ln>
                <a:solidFill>
                  <a:schemeClr val="bg2">
                    <a:lumMod val="50000"/>
                  </a:schemeClr>
                </a:solidFill>
                <a:effectLst/>
                <a:latin typeface="Poppins Medium" charset="0"/>
                <a:ea typeface="Poppins Medium" charset="0"/>
                <a:cs typeface="Poppins Medium" charset="0"/>
              </a:rPr>
              <a:t> Town</a:t>
            </a:r>
            <a:endParaRPr kumimoji="0" lang="en-US" altLang="en-US" sz="2000" u="none" strike="noStrike" cap="none" normalizeH="0" baseline="0" dirty="0">
              <a:ln>
                <a:noFill/>
              </a:ln>
              <a:solidFill>
                <a:schemeClr val="bg2">
                  <a:lumMod val="50000"/>
                </a:schemeClr>
              </a:solidFill>
              <a:effectLst/>
              <a:latin typeface="Poppins Medium" charset="0"/>
              <a:ea typeface="Poppins Medium" charset="0"/>
              <a:cs typeface="Poppins Medium" charset="0"/>
            </a:endParaRPr>
          </a:p>
        </p:txBody>
      </p:sp>
      <p:sp>
        <p:nvSpPr>
          <p:cNvPr id="31" name="TextBox 30"/>
          <p:cNvSpPr txBox="1"/>
          <p:nvPr/>
        </p:nvSpPr>
        <p:spPr>
          <a:xfrm>
            <a:off x="1563687" y="10753854"/>
            <a:ext cx="6916249" cy="1292662"/>
          </a:xfrm>
          <a:prstGeom prst="rect">
            <a:avLst/>
          </a:prstGeom>
          <a:noFill/>
        </p:spPr>
        <p:txBody>
          <a:bodyPr wrap="square" lIns="0" tIns="0" rIns="0" bIns="0" rtlCol="0">
            <a:spAutoFit/>
          </a:bodyPr>
          <a:lstStyle/>
          <a:p>
            <a:pPr algn="l">
              <a:lnSpc>
                <a:spcPct val="150000"/>
              </a:lnSpc>
            </a:pPr>
            <a:r>
              <a:rPr lang="en-US" altLang="ko-KR" sz="2800" dirty="0" smtClean="0">
                <a:solidFill>
                  <a:schemeClr val="bg2">
                    <a:lumMod val="50000"/>
                  </a:schemeClr>
                </a:solidFill>
                <a:latin typeface="Poppins Light" charset="0"/>
                <a:ea typeface="Poppins Light" charset="0"/>
                <a:cs typeface="Poppins Light" charset="0"/>
              </a:rPr>
              <a:t>  Release</a:t>
            </a:r>
            <a:r>
              <a:rPr lang="ko-KR" altLang="en-US"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2017.10.03 </a:t>
            </a:r>
          </a:p>
          <a:p>
            <a:pPr algn="l">
              <a:lnSpc>
                <a:spcPct val="150000"/>
              </a:lnSpc>
            </a:pPr>
            <a:r>
              <a:rPr lang="en-US" altLang="ko-KR" sz="2800" dirty="0" err="1" smtClean="0">
                <a:solidFill>
                  <a:schemeClr val="bg2">
                    <a:lumMod val="50000"/>
                  </a:schemeClr>
                </a:solidFill>
                <a:latin typeface="Poppins Light" charset="0"/>
                <a:ea typeface="Poppins Light" charset="0"/>
                <a:cs typeface="Poppins Light" charset="0"/>
              </a:rPr>
              <a:t>diretor</a:t>
            </a:r>
            <a:r>
              <a:rPr lang="en-US" altLang="ko-KR"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 </a:t>
            </a:r>
            <a:r>
              <a:rPr lang="ko-KR" altLang="en-US" sz="2800" dirty="0" smtClean="0">
                <a:solidFill>
                  <a:schemeClr val="bg2">
                    <a:lumMod val="50000"/>
                  </a:schemeClr>
                </a:solidFill>
                <a:latin typeface="Poppins Light" charset="0"/>
                <a:ea typeface="Poppins Light" charset="0"/>
                <a:cs typeface="Poppins Light" charset="0"/>
              </a:rPr>
              <a:t>강윤성     </a:t>
            </a:r>
            <a:r>
              <a:rPr lang="en-US" altLang="ko-KR" sz="2800" dirty="0" smtClean="0">
                <a:solidFill>
                  <a:schemeClr val="bg2">
                    <a:lumMod val="50000"/>
                  </a:schemeClr>
                </a:solidFill>
                <a:latin typeface="Poppins Light" charset="0"/>
                <a:ea typeface="Poppins Light" charset="0"/>
                <a:cs typeface="Poppins Light" charset="0"/>
              </a:rPr>
              <a:t>actor</a:t>
            </a:r>
            <a:r>
              <a:rPr lang="ko-KR" altLang="en-US"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 </a:t>
            </a:r>
            <a:r>
              <a:rPr lang="ko-KR" altLang="en-US" sz="2800" dirty="0" err="1" smtClean="0">
                <a:solidFill>
                  <a:schemeClr val="bg2">
                    <a:lumMod val="50000"/>
                  </a:schemeClr>
                </a:solidFill>
                <a:latin typeface="Poppins Light" charset="0"/>
                <a:ea typeface="Poppins Light" charset="0"/>
                <a:cs typeface="Poppins Light" charset="0"/>
              </a:rPr>
              <a:t>윤계상</a:t>
            </a:r>
            <a:r>
              <a:rPr lang="ko-KR" altLang="en-US" sz="2800" dirty="0" smtClean="0">
                <a:solidFill>
                  <a:schemeClr val="bg2">
                    <a:lumMod val="50000"/>
                  </a:schemeClr>
                </a:solidFill>
                <a:latin typeface="Poppins Light" charset="0"/>
                <a:ea typeface="Poppins Light" charset="0"/>
                <a:cs typeface="Poppins Light" charset="0"/>
              </a:rPr>
              <a:t> 마동석</a:t>
            </a:r>
            <a:endParaRPr lang="en-US" sz="2800" dirty="0">
              <a:solidFill>
                <a:schemeClr val="bg2">
                  <a:lumMod val="50000"/>
                </a:schemeClr>
              </a:solidFill>
              <a:latin typeface="Poppins Light" charset="0"/>
              <a:ea typeface="Poppins Light" charset="0"/>
              <a:cs typeface="Poppins Light" charset="0"/>
            </a:endParaRPr>
          </a:p>
        </p:txBody>
      </p:sp>
      <p:sp>
        <p:nvSpPr>
          <p:cNvPr id="22" name="Shape 321"/>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35</a:t>
            </a:fld>
            <a:endParaRPr kumimoji="0" lang="en-US" altLang="ko-KR" sz="2300" b="0" i="0" u="none" strike="noStrike" kern="0" cap="none" spc="0" normalizeH="0" baseline="0" noProof="0">
              <a:ln>
                <a:noFill/>
              </a:ln>
              <a:solidFill>
                <a:srgbClr val="A6A7AC"/>
              </a:solidFill>
              <a:effectLst/>
              <a:uLnTx/>
              <a:uFillTx/>
              <a:latin typeface="PT Sans"/>
              <a:ea typeface="PT Sans"/>
              <a:cs typeface="PT Sans"/>
              <a:sym typeface="PT Sans"/>
            </a:endParaRPr>
          </a:p>
        </p:txBody>
      </p:sp>
    </p:spTree>
    <p:extLst>
      <p:ext uri="{BB962C8B-B14F-4D97-AF65-F5344CB8AC3E}">
        <p14:creationId xmlns="" xmlns:p14="http://schemas.microsoft.com/office/powerpoint/2010/main" val="990892921"/>
      </p:ext>
    </p:extLst>
  </p:cSld>
  <p:clrMapOvr>
    <a:masterClrMapping/>
  </p:clrMapOvr>
  <mc:AlternateContent xmlns:mc="http://schemas.openxmlformats.org/markup-compatibility/2006">
    <mc:Choice xmlns="" xmlns:p14="http://schemas.microsoft.com/office/powerpoint/2010/main" Requires="p14">
      <p:transition>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00"/>
                                  </p:iterate>
                                  <p:childTnLst>
                                    <p:set>
                                      <p:cBhvr>
                                        <p:cTn id="6" dur="1" fill="hold">
                                          <p:stCondLst>
                                            <p:cond delay="0"/>
                                          </p:stCondLst>
                                        </p:cTn>
                                        <p:tgtEl>
                                          <p:spTgt spid="35"/>
                                        </p:tgtEl>
                                        <p:attrNameLst>
                                          <p:attrName>style.visibility</p:attrName>
                                        </p:attrNameLst>
                                      </p:cBhvr>
                                      <p:to>
                                        <p:strVal val="visible"/>
                                      </p:to>
                                    </p:set>
                                    <p:anim calcmode="lin" valueType="num">
                                      <p:cBhvr>
                                        <p:cTn id="7" dur="25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5"/>
                                        </p:tgtEl>
                                        <p:attrNameLst>
                                          <p:attrName>ppt_y</p:attrName>
                                        </p:attrNameLst>
                                      </p:cBhvr>
                                      <p:tavLst>
                                        <p:tav tm="0">
                                          <p:val>
                                            <p:strVal val="#ppt_y"/>
                                          </p:val>
                                        </p:tav>
                                        <p:tav tm="100000">
                                          <p:val>
                                            <p:strVal val="#ppt_y"/>
                                          </p:val>
                                        </p:tav>
                                      </p:tavLst>
                                    </p:anim>
                                    <p:anim calcmode="lin" valueType="num">
                                      <p:cBhvr>
                                        <p:cTn id="9" dur="25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5"/>
                                        </p:tgtEl>
                                      </p:cBhvr>
                                    </p:animEffect>
                                  </p:childTnLst>
                                </p:cTn>
                              </p:par>
                              <p:par>
                                <p:cTn id="12" presetID="17" presetClass="entr" presetSubtype="1"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ppt_x</p:attrName>
                                        </p:attrNameLst>
                                      </p:cBhvr>
                                      <p:tavLst>
                                        <p:tav tm="0">
                                          <p:val>
                                            <p:strVal val="#ppt_x"/>
                                          </p:val>
                                        </p:tav>
                                        <p:tav tm="100000">
                                          <p:val>
                                            <p:strVal val="#ppt_x"/>
                                          </p:val>
                                        </p:tav>
                                      </p:tavLst>
                                    </p:anim>
                                    <p:anim calcmode="lin" valueType="num">
                                      <p:cBhvr>
                                        <p:cTn id="15" dur="250" fill="hold"/>
                                        <p:tgtEl>
                                          <p:spTgt spid="10"/>
                                        </p:tgtEl>
                                        <p:attrNameLst>
                                          <p:attrName>ppt_y</p:attrName>
                                        </p:attrNameLst>
                                      </p:cBhvr>
                                      <p:tavLst>
                                        <p:tav tm="0">
                                          <p:val>
                                            <p:strVal val="#ppt_y-#ppt_h/2"/>
                                          </p:val>
                                        </p:tav>
                                        <p:tav tm="100000">
                                          <p:val>
                                            <p:strVal val="#ppt_y"/>
                                          </p:val>
                                        </p:tav>
                                      </p:tavLst>
                                    </p:anim>
                                    <p:anim calcmode="lin" valueType="num">
                                      <p:cBhvr>
                                        <p:cTn id="16" dur="250" fill="hold"/>
                                        <p:tgtEl>
                                          <p:spTgt spid="10"/>
                                        </p:tgtEl>
                                        <p:attrNameLst>
                                          <p:attrName>ppt_w</p:attrName>
                                        </p:attrNameLst>
                                      </p:cBhvr>
                                      <p:tavLst>
                                        <p:tav tm="0">
                                          <p:val>
                                            <p:strVal val="#ppt_w"/>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childTnLst>
                                </p:cTn>
                              </p:par>
                              <p:par>
                                <p:cTn id="18" presetID="22" presetClass="entr" presetSubtype="1" fill="hold" grpId="0" nodeType="withEffect">
                                  <p:stCondLst>
                                    <p:cond delay="70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100"/>
                                        <p:tgtEl>
                                          <p:spTgt spid="11"/>
                                        </p:tgtEl>
                                      </p:cBhvr>
                                    </p:animEffect>
                                  </p:childTnLst>
                                </p:cTn>
                              </p:par>
                              <p:par>
                                <p:cTn id="21" presetID="2" presetClass="entr" presetSubtype="8" fill="hold" grpId="0" nodeType="withEffect">
                                  <p:stCondLst>
                                    <p:cond delay="800"/>
                                  </p:stCondLst>
                                  <p:iterate type="wd">
                                    <p:tmPct val="4000"/>
                                  </p:iterate>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250" fill="hold"/>
                                        <p:tgtEl>
                                          <p:spTgt spid="30"/>
                                        </p:tgtEl>
                                        <p:attrNameLst>
                                          <p:attrName>ppt_x</p:attrName>
                                        </p:attrNameLst>
                                      </p:cBhvr>
                                      <p:tavLst>
                                        <p:tav tm="0">
                                          <p:val>
                                            <p:strVal val="0-#ppt_w/2"/>
                                          </p:val>
                                        </p:tav>
                                        <p:tav tm="100000">
                                          <p:val>
                                            <p:strVal val="#ppt_x"/>
                                          </p:val>
                                        </p:tav>
                                      </p:tavLst>
                                    </p:anim>
                                    <p:anim calcmode="lin" valueType="num">
                                      <p:cBhvr additive="base">
                                        <p:cTn id="24" dur="25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900"/>
                                  </p:stCondLst>
                                  <p:iterate type="wd">
                                    <p:tmPct val="4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250" fill="hold"/>
                                        <p:tgtEl>
                                          <p:spTgt spid="31"/>
                                        </p:tgtEl>
                                        <p:attrNameLst>
                                          <p:attrName>ppt_x</p:attrName>
                                        </p:attrNameLst>
                                      </p:cBhvr>
                                      <p:tavLst>
                                        <p:tav tm="0">
                                          <p:val>
                                            <p:strVal val="0-#ppt_w/2"/>
                                          </p:val>
                                        </p:tav>
                                        <p:tav tm="100000">
                                          <p:val>
                                            <p:strVal val="#ppt_x"/>
                                          </p:val>
                                        </p:tav>
                                      </p:tavLst>
                                    </p:anim>
                                    <p:anim calcmode="lin" valueType="num">
                                      <p:cBhvr additive="base">
                                        <p:cTn id="28" dur="250" fill="hold"/>
                                        <p:tgtEl>
                                          <p:spTgt spid="31"/>
                                        </p:tgtEl>
                                        <p:attrNameLst>
                                          <p:attrName>ppt_y</p:attrName>
                                        </p:attrNameLst>
                                      </p:cBhvr>
                                      <p:tavLst>
                                        <p:tav tm="0">
                                          <p:val>
                                            <p:strVal val="#ppt_y"/>
                                          </p:val>
                                        </p:tav>
                                        <p:tav tm="100000">
                                          <p:val>
                                            <p:strVal val="#ppt_y"/>
                                          </p:val>
                                        </p:tav>
                                      </p:tavLst>
                                    </p:anim>
                                  </p:childTnLst>
                                </p:cTn>
                              </p:par>
                              <p:par>
                                <p:cTn id="29" presetID="17" presetClass="entr" presetSubtype="1" fill="hold" grpId="0" nodeType="withEffect">
                                  <p:stCondLst>
                                    <p:cond delay="7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250" fill="hold"/>
                                        <p:tgtEl>
                                          <p:spTgt spid="16"/>
                                        </p:tgtEl>
                                        <p:attrNameLst>
                                          <p:attrName>ppt_x</p:attrName>
                                        </p:attrNameLst>
                                      </p:cBhvr>
                                      <p:tavLst>
                                        <p:tav tm="0">
                                          <p:val>
                                            <p:strVal val="#ppt_x"/>
                                          </p:val>
                                        </p:tav>
                                        <p:tav tm="100000">
                                          <p:val>
                                            <p:strVal val="#ppt_x"/>
                                          </p:val>
                                        </p:tav>
                                      </p:tavLst>
                                    </p:anim>
                                    <p:anim calcmode="lin" valueType="num">
                                      <p:cBhvr>
                                        <p:cTn id="32" dur="250" fill="hold"/>
                                        <p:tgtEl>
                                          <p:spTgt spid="16"/>
                                        </p:tgtEl>
                                        <p:attrNameLst>
                                          <p:attrName>ppt_y</p:attrName>
                                        </p:attrNameLst>
                                      </p:cBhvr>
                                      <p:tavLst>
                                        <p:tav tm="0">
                                          <p:val>
                                            <p:strVal val="#ppt_y-#ppt_h/2"/>
                                          </p:val>
                                        </p:tav>
                                        <p:tav tm="100000">
                                          <p:val>
                                            <p:strVal val="#ppt_y"/>
                                          </p:val>
                                        </p:tav>
                                      </p:tavLst>
                                    </p:anim>
                                    <p:anim calcmode="lin" valueType="num">
                                      <p:cBhvr>
                                        <p:cTn id="33" dur="250" fill="hold"/>
                                        <p:tgtEl>
                                          <p:spTgt spid="16"/>
                                        </p:tgtEl>
                                        <p:attrNameLst>
                                          <p:attrName>ppt_w</p:attrName>
                                        </p:attrNameLst>
                                      </p:cBhvr>
                                      <p:tavLst>
                                        <p:tav tm="0">
                                          <p:val>
                                            <p:strVal val="#ppt_w"/>
                                          </p:val>
                                        </p:tav>
                                        <p:tav tm="100000">
                                          <p:val>
                                            <p:strVal val="#ppt_w"/>
                                          </p:val>
                                        </p:tav>
                                      </p:tavLst>
                                    </p:anim>
                                    <p:anim calcmode="lin" valueType="num">
                                      <p:cBhvr>
                                        <p:cTn id="34" dur="250" fill="hold"/>
                                        <p:tgtEl>
                                          <p:spTgt spid="16"/>
                                        </p:tgtEl>
                                        <p:attrNameLst>
                                          <p:attrName>ppt_h</p:attrName>
                                        </p:attrNameLst>
                                      </p:cBhvr>
                                      <p:tavLst>
                                        <p:tav tm="0">
                                          <p:val>
                                            <p:fltVal val="0"/>
                                          </p:val>
                                        </p:tav>
                                        <p:tav tm="100000">
                                          <p:val>
                                            <p:strVal val="#ppt_h"/>
                                          </p:val>
                                        </p:tav>
                                      </p:tavLst>
                                    </p:anim>
                                  </p:childTnLst>
                                </p:cTn>
                              </p:par>
                              <p:par>
                                <p:cTn id="35" presetID="22" presetClass="entr" presetSubtype="1" fill="hold" grpId="0" nodeType="withEffect">
                                  <p:stCondLst>
                                    <p:cond delay="90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100"/>
                                        <p:tgtEl>
                                          <p:spTgt spid="17"/>
                                        </p:tgtEl>
                                      </p:cBhvr>
                                    </p:animEffect>
                                  </p:childTnLst>
                                </p:cTn>
                              </p:par>
                              <p:par>
                                <p:cTn id="38" presetID="2" presetClass="entr" presetSubtype="8" fill="hold" grpId="0" nodeType="withEffect">
                                  <p:stCondLst>
                                    <p:cond delay="1000"/>
                                  </p:stCondLst>
                                  <p:iterate type="wd">
                                    <p:tmPct val="4000"/>
                                  </p:iterate>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250" fill="hold"/>
                                        <p:tgtEl>
                                          <p:spTgt spid="32"/>
                                        </p:tgtEl>
                                        <p:attrNameLst>
                                          <p:attrName>ppt_x</p:attrName>
                                        </p:attrNameLst>
                                      </p:cBhvr>
                                      <p:tavLst>
                                        <p:tav tm="0">
                                          <p:val>
                                            <p:strVal val="0-#ppt_w/2"/>
                                          </p:val>
                                        </p:tav>
                                        <p:tav tm="100000">
                                          <p:val>
                                            <p:strVal val="#ppt_x"/>
                                          </p:val>
                                        </p:tav>
                                      </p:tavLst>
                                    </p:anim>
                                    <p:anim calcmode="lin" valueType="num">
                                      <p:cBhvr additive="base">
                                        <p:cTn id="41" dur="25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1100"/>
                                  </p:stCondLst>
                                  <p:iterate type="wd">
                                    <p:tmPct val="4000"/>
                                  </p:iterate>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250" fill="hold"/>
                                        <p:tgtEl>
                                          <p:spTgt spid="33"/>
                                        </p:tgtEl>
                                        <p:attrNameLst>
                                          <p:attrName>ppt_x</p:attrName>
                                        </p:attrNameLst>
                                      </p:cBhvr>
                                      <p:tavLst>
                                        <p:tav tm="0">
                                          <p:val>
                                            <p:strVal val="0-#ppt_w/2"/>
                                          </p:val>
                                        </p:tav>
                                        <p:tav tm="100000">
                                          <p:val>
                                            <p:strVal val="#ppt_x"/>
                                          </p:val>
                                        </p:tav>
                                      </p:tavLst>
                                    </p:anim>
                                    <p:anim calcmode="lin" valueType="num">
                                      <p:cBhvr additive="base">
                                        <p:cTn id="45" dur="250" fill="hold"/>
                                        <p:tgtEl>
                                          <p:spTgt spid="33"/>
                                        </p:tgtEl>
                                        <p:attrNameLst>
                                          <p:attrName>ppt_y</p:attrName>
                                        </p:attrNameLst>
                                      </p:cBhvr>
                                      <p:tavLst>
                                        <p:tav tm="0">
                                          <p:val>
                                            <p:strVal val="#ppt_y"/>
                                          </p:val>
                                        </p:tav>
                                        <p:tav tm="100000">
                                          <p:val>
                                            <p:strVal val="#ppt_y"/>
                                          </p:val>
                                        </p:tav>
                                      </p:tavLst>
                                    </p:anim>
                                  </p:childTnLst>
                                </p:cTn>
                              </p:par>
                              <p:par>
                                <p:cTn id="46" presetID="17" presetClass="entr" presetSubtype="1" fill="hold" grpId="0" nodeType="withEffect">
                                  <p:stCondLst>
                                    <p:cond delay="900"/>
                                  </p:stCondLst>
                                  <p:childTnLst>
                                    <p:set>
                                      <p:cBhvr>
                                        <p:cTn id="47" dur="1" fill="hold">
                                          <p:stCondLst>
                                            <p:cond delay="0"/>
                                          </p:stCondLst>
                                        </p:cTn>
                                        <p:tgtEl>
                                          <p:spTgt spid="23"/>
                                        </p:tgtEl>
                                        <p:attrNameLst>
                                          <p:attrName>style.visibility</p:attrName>
                                        </p:attrNameLst>
                                      </p:cBhvr>
                                      <p:to>
                                        <p:strVal val="visible"/>
                                      </p:to>
                                    </p:set>
                                    <p:anim calcmode="lin" valueType="num">
                                      <p:cBhvr>
                                        <p:cTn id="48" dur="250" fill="hold"/>
                                        <p:tgtEl>
                                          <p:spTgt spid="23"/>
                                        </p:tgtEl>
                                        <p:attrNameLst>
                                          <p:attrName>ppt_x</p:attrName>
                                        </p:attrNameLst>
                                      </p:cBhvr>
                                      <p:tavLst>
                                        <p:tav tm="0">
                                          <p:val>
                                            <p:strVal val="#ppt_x"/>
                                          </p:val>
                                        </p:tav>
                                        <p:tav tm="100000">
                                          <p:val>
                                            <p:strVal val="#ppt_x"/>
                                          </p:val>
                                        </p:tav>
                                      </p:tavLst>
                                    </p:anim>
                                    <p:anim calcmode="lin" valueType="num">
                                      <p:cBhvr>
                                        <p:cTn id="49" dur="250" fill="hold"/>
                                        <p:tgtEl>
                                          <p:spTgt spid="23"/>
                                        </p:tgtEl>
                                        <p:attrNameLst>
                                          <p:attrName>ppt_y</p:attrName>
                                        </p:attrNameLst>
                                      </p:cBhvr>
                                      <p:tavLst>
                                        <p:tav tm="0">
                                          <p:val>
                                            <p:strVal val="#ppt_y-#ppt_h/2"/>
                                          </p:val>
                                        </p:tav>
                                        <p:tav tm="100000">
                                          <p:val>
                                            <p:strVal val="#ppt_y"/>
                                          </p:val>
                                        </p:tav>
                                      </p:tavLst>
                                    </p:anim>
                                    <p:anim calcmode="lin" valueType="num">
                                      <p:cBhvr>
                                        <p:cTn id="50" dur="250" fill="hold"/>
                                        <p:tgtEl>
                                          <p:spTgt spid="23"/>
                                        </p:tgtEl>
                                        <p:attrNameLst>
                                          <p:attrName>ppt_w</p:attrName>
                                        </p:attrNameLst>
                                      </p:cBhvr>
                                      <p:tavLst>
                                        <p:tav tm="0">
                                          <p:val>
                                            <p:strVal val="#ppt_w"/>
                                          </p:val>
                                        </p:tav>
                                        <p:tav tm="100000">
                                          <p:val>
                                            <p:strVal val="#ppt_w"/>
                                          </p:val>
                                        </p:tav>
                                      </p:tavLst>
                                    </p:anim>
                                    <p:anim calcmode="lin" valueType="num">
                                      <p:cBhvr>
                                        <p:cTn id="51" dur="250" fill="hold"/>
                                        <p:tgtEl>
                                          <p:spTgt spid="23"/>
                                        </p:tgtEl>
                                        <p:attrNameLst>
                                          <p:attrName>ppt_h</p:attrName>
                                        </p:attrNameLst>
                                      </p:cBhvr>
                                      <p:tavLst>
                                        <p:tav tm="0">
                                          <p:val>
                                            <p:fltVal val="0"/>
                                          </p:val>
                                        </p:tav>
                                        <p:tav tm="100000">
                                          <p:val>
                                            <p:strVal val="#ppt_h"/>
                                          </p:val>
                                        </p:tav>
                                      </p:tavLst>
                                    </p:anim>
                                  </p:childTnLst>
                                </p:cTn>
                              </p:par>
                              <p:par>
                                <p:cTn id="52" presetID="22" presetClass="entr" presetSubtype="1" fill="hold" grpId="0" nodeType="withEffect">
                                  <p:stCondLst>
                                    <p:cond delay="110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100"/>
                                        <p:tgtEl>
                                          <p:spTgt spid="24"/>
                                        </p:tgtEl>
                                      </p:cBhvr>
                                    </p:animEffect>
                                  </p:childTnLst>
                                </p:cTn>
                              </p:par>
                              <p:par>
                                <p:cTn id="55" presetID="2" presetClass="entr" presetSubtype="8" fill="hold" grpId="0" nodeType="withEffect">
                                  <p:stCondLst>
                                    <p:cond delay="1200"/>
                                  </p:stCondLst>
                                  <p:iterate type="wd">
                                    <p:tmPct val="4000"/>
                                  </p:iterate>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250" fill="hold"/>
                                        <p:tgtEl>
                                          <p:spTgt spid="34"/>
                                        </p:tgtEl>
                                        <p:attrNameLst>
                                          <p:attrName>ppt_x</p:attrName>
                                        </p:attrNameLst>
                                      </p:cBhvr>
                                      <p:tavLst>
                                        <p:tav tm="0">
                                          <p:val>
                                            <p:strVal val="0-#ppt_w/2"/>
                                          </p:val>
                                        </p:tav>
                                        <p:tav tm="100000">
                                          <p:val>
                                            <p:strVal val="#ppt_x"/>
                                          </p:val>
                                        </p:tav>
                                      </p:tavLst>
                                    </p:anim>
                                    <p:anim calcmode="lin" valueType="num">
                                      <p:cBhvr additive="base">
                                        <p:cTn id="58" dur="25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1300"/>
                                  </p:stCondLst>
                                  <p:iterate type="wd">
                                    <p:tmPct val="4000"/>
                                  </p:iterate>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250" fill="hold"/>
                                        <p:tgtEl>
                                          <p:spTgt spid="37"/>
                                        </p:tgtEl>
                                        <p:attrNameLst>
                                          <p:attrName>ppt_x</p:attrName>
                                        </p:attrNameLst>
                                      </p:cBhvr>
                                      <p:tavLst>
                                        <p:tav tm="0">
                                          <p:val>
                                            <p:strVal val="0-#ppt_w/2"/>
                                          </p:val>
                                        </p:tav>
                                        <p:tav tm="100000">
                                          <p:val>
                                            <p:strVal val="#ppt_x"/>
                                          </p:val>
                                        </p:tav>
                                      </p:tavLst>
                                    </p:anim>
                                    <p:anim calcmode="lin" valueType="num">
                                      <p:cBhvr additive="base">
                                        <p:cTn id="62" dur="25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4" grpId="0"/>
      <p:bldP spid="37" grpId="0"/>
      <p:bldP spid="16" grpId="0" animBg="1"/>
      <p:bldP spid="17" grpId="0" animBg="1"/>
      <p:bldP spid="32" grpId="0"/>
      <p:bldP spid="33" grpId="0"/>
      <p:bldP spid="10" grpId="0" animBg="1"/>
      <p:bldP spid="11" grpId="0" animBg="1"/>
      <p:bldP spid="35"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그림 개체 틀 24" descr="44.jpg"/>
          <p:cNvPicPr>
            <a:picLocks noGrp="1" noChangeAspect="1"/>
          </p:cNvPicPr>
          <p:nvPr>
            <p:ph type="pic" sz="quarter" idx="12"/>
          </p:nvPr>
        </p:nvPicPr>
        <p:blipFill>
          <a:blip r:embed="rId2" cstate="print"/>
          <a:srcRect l="9851" r="9851"/>
          <a:stretch>
            <a:fillRect/>
          </a:stretch>
        </p:blipFill>
        <p:spPr>
          <a:xfrm>
            <a:off x="15911513" y="3443288"/>
            <a:ext cx="6916737" cy="6288087"/>
          </a:xfrm>
          <a:solidFill>
            <a:schemeClr val="bg2"/>
          </a:solidFill>
        </p:spPr>
      </p:pic>
      <p:sp>
        <p:nvSpPr>
          <p:cNvPr id="23" name="Rectangle 22"/>
          <p:cNvSpPr>
            <a:spLocks noChangeArrowheads="1"/>
          </p:cNvSpPr>
          <p:nvPr/>
        </p:nvSpPr>
        <p:spPr bwMode="auto">
          <a:xfrm>
            <a:off x="15911879" y="9732053"/>
            <a:ext cx="6916738" cy="2960793"/>
          </a:xfrm>
          <a:prstGeom prst="rect">
            <a:avLst/>
          </a:prstGeom>
          <a:solidFill>
            <a:schemeClr val="accent4">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Rectangle 23"/>
          <p:cNvSpPr>
            <a:spLocks noChangeArrowheads="1"/>
          </p:cNvSpPr>
          <p:nvPr/>
        </p:nvSpPr>
        <p:spPr bwMode="auto">
          <a:xfrm>
            <a:off x="15911879" y="9732054"/>
            <a:ext cx="3465513" cy="13970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Rectangle 22"/>
          <p:cNvSpPr>
            <a:spLocks noChangeArrowheads="1"/>
          </p:cNvSpPr>
          <p:nvPr/>
        </p:nvSpPr>
        <p:spPr bwMode="auto">
          <a:xfrm>
            <a:off x="15911879" y="9977037"/>
            <a:ext cx="1402628" cy="615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u="none" strike="noStrike" cap="none" normalizeH="0" baseline="0" dirty="0" smtClean="0">
                <a:ln>
                  <a:noFill/>
                </a:ln>
                <a:solidFill>
                  <a:schemeClr val="tx2">
                    <a:lumMod val="10000"/>
                  </a:schemeClr>
                </a:solidFill>
                <a:effectLst/>
                <a:latin typeface="Poppins Medium" charset="0"/>
                <a:ea typeface="Poppins Medium" charset="0"/>
                <a:cs typeface="Poppins Medium" charset="0"/>
              </a:rPr>
              <a:t>If only</a:t>
            </a:r>
            <a:endParaRPr kumimoji="0" lang="en-US" altLang="en-US" sz="2400" u="none" strike="noStrike" cap="none" normalizeH="0" baseline="0" dirty="0">
              <a:ln>
                <a:noFill/>
              </a:ln>
              <a:solidFill>
                <a:schemeClr val="tx2">
                  <a:lumMod val="10000"/>
                </a:schemeClr>
              </a:solidFill>
              <a:effectLst/>
              <a:latin typeface="Poppins Medium" charset="0"/>
              <a:ea typeface="Poppins Medium" charset="0"/>
              <a:cs typeface="Poppins Medium" charset="0"/>
            </a:endParaRPr>
          </a:p>
        </p:txBody>
      </p:sp>
      <p:sp>
        <p:nvSpPr>
          <p:cNvPr id="37" name="TextBox 36"/>
          <p:cNvSpPr txBox="1"/>
          <p:nvPr/>
        </p:nvSpPr>
        <p:spPr>
          <a:xfrm>
            <a:off x="15911513" y="10559552"/>
            <a:ext cx="6916371" cy="1938992"/>
          </a:xfrm>
          <a:prstGeom prst="rect">
            <a:avLst/>
          </a:prstGeom>
          <a:noFill/>
        </p:spPr>
        <p:txBody>
          <a:bodyPr wrap="square" lIns="0" tIns="0" rIns="0" bIns="0" rtlCol="0">
            <a:spAutoFit/>
          </a:bodyPr>
          <a:lstStyle/>
          <a:p>
            <a:pPr algn="l">
              <a:lnSpc>
                <a:spcPct val="150000"/>
              </a:lnSpc>
            </a:pPr>
            <a:r>
              <a:rPr lang="en-US" altLang="ko-KR" sz="2800" dirty="0" smtClean="0">
                <a:solidFill>
                  <a:schemeClr val="bg2">
                    <a:lumMod val="50000"/>
                  </a:schemeClr>
                </a:solidFill>
                <a:latin typeface="Poppins Light" charset="0"/>
                <a:ea typeface="Poppins Light" charset="0"/>
                <a:cs typeface="Poppins Light" charset="0"/>
              </a:rPr>
              <a:t>Release</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2017.11.29</a:t>
            </a:r>
          </a:p>
          <a:p>
            <a:pPr algn="l">
              <a:lnSpc>
                <a:spcPct val="150000"/>
              </a:lnSpc>
            </a:pPr>
            <a:r>
              <a:rPr lang="en-US" altLang="ko-KR" sz="2800" dirty="0" err="1" smtClean="0">
                <a:solidFill>
                  <a:schemeClr val="bg2">
                    <a:lumMod val="50000"/>
                  </a:schemeClr>
                </a:solidFill>
                <a:latin typeface="Poppins Light" charset="0"/>
                <a:ea typeface="Poppins Light" charset="0"/>
                <a:cs typeface="Poppins Light" charset="0"/>
              </a:rPr>
              <a:t>diretor</a:t>
            </a:r>
            <a:r>
              <a:rPr lang="en-US" altLang="ko-KR"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a:t>
            </a:r>
            <a:r>
              <a:rPr lang="ko-KR" altLang="en-US" sz="2800" dirty="0" smtClean="0">
                <a:solidFill>
                  <a:schemeClr val="tx2">
                    <a:lumMod val="10000"/>
                  </a:schemeClr>
                </a:solidFill>
                <a:latin typeface="Poppins Light" charset="0"/>
                <a:ea typeface="Poppins Light" charset="0"/>
                <a:cs typeface="Poppins Light" charset="0"/>
              </a:rPr>
              <a:t>길 정거 </a:t>
            </a:r>
            <a:r>
              <a:rPr lang="en-US" altLang="ko-KR" sz="2800" dirty="0" smtClean="0">
                <a:solidFill>
                  <a:schemeClr val="tx2">
                    <a:lumMod val="10000"/>
                  </a:schemeClr>
                </a:solidFill>
                <a:latin typeface="Poppins Light" charset="0"/>
                <a:ea typeface="Poppins Light" charset="0"/>
                <a:cs typeface="Poppins Light" charset="0"/>
              </a:rPr>
              <a:t>,</a:t>
            </a:r>
            <a:r>
              <a:rPr lang="en-US" altLang="ko-KR" sz="2800" dirty="0" smtClean="0">
                <a:solidFill>
                  <a:schemeClr val="bg2">
                    <a:lumMod val="50000"/>
                  </a:schemeClr>
                </a:solidFill>
                <a:latin typeface="Poppins Light" charset="0"/>
                <a:ea typeface="Poppins Light" charset="0"/>
                <a:cs typeface="Poppins Light" charset="0"/>
              </a:rPr>
              <a:t> </a:t>
            </a:r>
            <a:endParaRPr lang="en-US" altLang="ko-KR" sz="2800" dirty="0" smtClean="0">
              <a:solidFill>
                <a:schemeClr val="bg2">
                  <a:lumMod val="50000"/>
                </a:schemeClr>
              </a:solidFill>
              <a:latin typeface="Poppins Light" charset="0"/>
              <a:ea typeface="Poppins Light" charset="0"/>
              <a:cs typeface="Poppins Light" charset="0"/>
            </a:endParaRPr>
          </a:p>
          <a:p>
            <a:pPr algn="l">
              <a:lnSpc>
                <a:spcPct val="150000"/>
              </a:lnSpc>
            </a:pPr>
            <a:r>
              <a:rPr lang="en-US" altLang="ko-KR" sz="2800" dirty="0" smtClean="0">
                <a:solidFill>
                  <a:schemeClr val="bg2">
                    <a:lumMod val="50000"/>
                  </a:schemeClr>
                </a:solidFill>
                <a:latin typeface="Poppins Light" charset="0"/>
                <a:ea typeface="Poppins Light" charset="0"/>
                <a:cs typeface="Poppins Light" charset="0"/>
              </a:rPr>
              <a:t>actor </a:t>
            </a:r>
            <a:r>
              <a:rPr lang="en-US" altLang="ko-KR" sz="2800" dirty="0" smtClean="0">
                <a:solidFill>
                  <a:schemeClr val="tx2">
                    <a:lumMod val="10000"/>
                  </a:schemeClr>
                </a:solidFill>
                <a:latin typeface="Poppins Light" charset="0"/>
                <a:ea typeface="Poppins Light" charset="0"/>
                <a:cs typeface="Poppins Light" charset="0"/>
              </a:rPr>
              <a:t>:</a:t>
            </a:r>
            <a:r>
              <a:rPr lang="ko-KR" altLang="en-US" sz="2800" dirty="0" err="1" smtClean="0">
                <a:solidFill>
                  <a:schemeClr val="tx2">
                    <a:lumMod val="10000"/>
                  </a:schemeClr>
                </a:solidFill>
                <a:latin typeface="Poppins Light" charset="0"/>
                <a:ea typeface="Poppins Light" charset="0"/>
                <a:cs typeface="Poppins Light" charset="0"/>
              </a:rPr>
              <a:t>제니퍼</a:t>
            </a:r>
            <a:r>
              <a:rPr lang="ko-KR" altLang="en-US" sz="2800" dirty="0" smtClean="0">
                <a:solidFill>
                  <a:schemeClr val="tx2">
                    <a:lumMod val="10000"/>
                  </a:schemeClr>
                </a:solidFill>
                <a:latin typeface="Poppins Light" charset="0"/>
                <a:ea typeface="Poppins Light" charset="0"/>
                <a:cs typeface="Poppins Light" charset="0"/>
              </a:rPr>
              <a:t> 러브 </a:t>
            </a:r>
            <a:r>
              <a:rPr lang="ko-KR" altLang="en-US" sz="2800" dirty="0" err="1" smtClean="0">
                <a:solidFill>
                  <a:schemeClr val="tx2">
                    <a:lumMod val="10000"/>
                  </a:schemeClr>
                </a:solidFill>
                <a:latin typeface="Poppins Light" charset="0"/>
                <a:ea typeface="Poppins Light" charset="0"/>
                <a:cs typeface="Poppins Light" charset="0"/>
              </a:rPr>
              <a:t>휴잇</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smtClean="0">
                <a:solidFill>
                  <a:schemeClr val="tx2">
                    <a:lumMod val="10000"/>
                  </a:schemeClr>
                </a:solidFill>
                <a:latin typeface="Poppins Light" charset="0"/>
                <a:ea typeface="Poppins Light" charset="0"/>
                <a:cs typeface="Poppins Light" charset="0"/>
              </a:rPr>
              <a:t>폴 </a:t>
            </a:r>
            <a:r>
              <a:rPr lang="ko-KR" altLang="en-US" sz="2800" dirty="0" err="1" smtClean="0">
                <a:solidFill>
                  <a:schemeClr val="tx2">
                    <a:lumMod val="10000"/>
                  </a:schemeClr>
                </a:solidFill>
                <a:latin typeface="Poppins Light" charset="0"/>
                <a:ea typeface="Poppins Light" charset="0"/>
                <a:cs typeface="Poppins Light" charset="0"/>
              </a:rPr>
              <a:t>니콜스</a:t>
            </a:r>
            <a:endParaRPr lang="en-US" sz="2800" dirty="0">
              <a:solidFill>
                <a:schemeClr val="tx2">
                  <a:lumMod val="10000"/>
                </a:schemeClr>
              </a:solidFill>
              <a:latin typeface="Poppins Light" charset="0"/>
              <a:ea typeface="Poppins Light" charset="0"/>
              <a:cs typeface="Poppins Light" charset="0"/>
            </a:endParaRPr>
          </a:p>
        </p:txBody>
      </p:sp>
      <p:pic>
        <p:nvPicPr>
          <p:cNvPr id="21" name="그림 개체 틀 20" descr="다운로드 (3).jpg"/>
          <p:cNvPicPr>
            <a:picLocks noGrp="1" noChangeAspect="1"/>
          </p:cNvPicPr>
          <p:nvPr>
            <p:ph type="pic" sz="quarter" idx="11"/>
          </p:nvPr>
        </p:nvPicPr>
        <p:blipFill>
          <a:blip r:embed="rId3" cstate="print"/>
          <a:srcRect l="14644" r="14644"/>
          <a:stretch>
            <a:fillRect/>
          </a:stretch>
        </p:blipFill>
        <p:spPr>
          <a:xfrm>
            <a:off x="8732838" y="3443288"/>
            <a:ext cx="6916737" cy="6288087"/>
          </a:xfrm>
          <a:solidFill>
            <a:schemeClr val="bg2"/>
          </a:solidFill>
        </p:spPr>
      </p:pic>
      <p:sp>
        <p:nvSpPr>
          <p:cNvPr id="16" name="Rectangle 15"/>
          <p:cNvSpPr>
            <a:spLocks noChangeArrowheads="1"/>
          </p:cNvSpPr>
          <p:nvPr/>
        </p:nvSpPr>
        <p:spPr bwMode="auto">
          <a:xfrm>
            <a:off x="8733631" y="9732054"/>
            <a:ext cx="6916738" cy="2960792"/>
          </a:xfrm>
          <a:prstGeom prst="rect">
            <a:avLst/>
          </a:prstGeom>
          <a:solidFill>
            <a:schemeClr val="accent4">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Rectangle 16"/>
          <p:cNvSpPr>
            <a:spLocks noChangeArrowheads="1"/>
          </p:cNvSpPr>
          <p:nvPr/>
        </p:nvSpPr>
        <p:spPr bwMode="auto">
          <a:xfrm>
            <a:off x="8733631" y="9732054"/>
            <a:ext cx="3465513" cy="13970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Rectangle 22"/>
          <p:cNvSpPr>
            <a:spLocks noChangeArrowheads="1"/>
          </p:cNvSpPr>
          <p:nvPr/>
        </p:nvSpPr>
        <p:spPr bwMode="auto">
          <a:xfrm>
            <a:off x="9239672" y="10100147"/>
            <a:ext cx="494045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3200" b="1" u="none" strike="noStrike" cap="none" normalizeH="0" baseline="0" dirty="0" smtClean="0">
                <a:ln>
                  <a:noFill/>
                </a:ln>
                <a:solidFill>
                  <a:schemeClr val="tx2">
                    <a:lumMod val="10000"/>
                  </a:schemeClr>
                </a:solidFill>
                <a:effectLst/>
                <a:latin typeface="Poppins Medium" charset="0"/>
                <a:ea typeface="Poppins Medium" charset="0"/>
                <a:cs typeface="Poppins Medium" charset="0"/>
              </a:rPr>
              <a:t>Let me eat your pancreas</a:t>
            </a:r>
            <a:endParaRPr kumimoji="0" lang="en-US" altLang="en-US" sz="3200" b="1" u="none" strike="noStrike" cap="none" normalizeH="0" baseline="0" dirty="0">
              <a:ln>
                <a:noFill/>
              </a:ln>
              <a:solidFill>
                <a:schemeClr val="tx2">
                  <a:lumMod val="10000"/>
                </a:schemeClr>
              </a:solidFill>
              <a:effectLst/>
              <a:latin typeface="Poppins Medium" charset="0"/>
              <a:ea typeface="Poppins Medium" charset="0"/>
              <a:cs typeface="Poppins Medium" charset="0"/>
            </a:endParaRPr>
          </a:p>
        </p:txBody>
      </p:sp>
      <p:sp>
        <p:nvSpPr>
          <p:cNvPr id="33" name="TextBox 32"/>
          <p:cNvSpPr txBox="1"/>
          <p:nvPr/>
        </p:nvSpPr>
        <p:spPr>
          <a:xfrm>
            <a:off x="8733631" y="10753854"/>
            <a:ext cx="6915944" cy="1938992"/>
          </a:xfrm>
          <a:prstGeom prst="rect">
            <a:avLst/>
          </a:prstGeom>
          <a:noFill/>
        </p:spPr>
        <p:txBody>
          <a:bodyPr wrap="square" lIns="0" tIns="0" rIns="0" bIns="0" rtlCol="0">
            <a:spAutoFit/>
          </a:bodyPr>
          <a:lstStyle/>
          <a:p>
            <a:pPr algn="l">
              <a:lnSpc>
                <a:spcPct val="150000"/>
              </a:lnSpc>
            </a:pPr>
            <a:r>
              <a:rPr lang="en-US" altLang="ko-KR" sz="2800" dirty="0" smtClean="0">
                <a:solidFill>
                  <a:schemeClr val="bg2">
                    <a:lumMod val="50000"/>
                  </a:schemeClr>
                </a:solidFill>
                <a:latin typeface="Poppins Light" charset="0"/>
                <a:ea typeface="Poppins Light" charset="0"/>
                <a:cs typeface="Poppins Light" charset="0"/>
              </a:rPr>
              <a:t>Release</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:2017.10.25</a:t>
            </a:r>
          </a:p>
          <a:p>
            <a:pPr algn="l">
              <a:lnSpc>
                <a:spcPct val="150000"/>
              </a:lnSpc>
            </a:pPr>
            <a:r>
              <a:rPr lang="en-US" altLang="ko-KR" sz="2800" dirty="0" err="1" smtClean="0">
                <a:solidFill>
                  <a:schemeClr val="bg2">
                    <a:lumMod val="50000"/>
                  </a:schemeClr>
                </a:solidFill>
                <a:latin typeface="Poppins Light" charset="0"/>
                <a:ea typeface="Poppins Light" charset="0"/>
                <a:cs typeface="Poppins Light" charset="0"/>
              </a:rPr>
              <a:t>diretor</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err="1" smtClean="0">
                <a:solidFill>
                  <a:schemeClr val="tx2">
                    <a:lumMod val="10000"/>
                  </a:schemeClr>
                </a:solidFill>
                <a:latin typeface="Poppins Light" charset="0"/>
                <a:ea typeface="Poppins Light" charset="0"/>
                <a:cs typeface="Poppins Light" charset="0"/>
              </a:rPr>
              <a:t>츠키카와</a:t>
            </a:r>
            <a:r>
              <a:rPr lang="ko-KR" altLang="en-US" sz="2800" dirty="0" smtClean="0">
                <a:solidFill>
                  <a:schemeClr val="tx2">
                    <a:lumMod val="10000"/>
                  </a:schemeClr>
                </a:solidFill>
                <a:latin typeface="Poppins Light" charset="0"/>
                <a:ea typeface="Poppins Light" charset="0"/>
                <a:cs typeface="Poppins Light" charset="0"/>
              </a:rPr>
              <a:t> 쇼 </a:t>
            </a:r>
            <a:r>
              <a:rPr lang="en-US" altLang="ko-KR" sz="2800" dirty="0" smtClean="0">
                <a:solidFill>
                  <a:schemeClr val="bg2">
                    <a:lumMod val="50000"/>
                  </a:schemeClr>
                </a:solidFill>
                <a:latin typeface="Poppins Light" charset="0"/>
                <a:ea typeface="Poppins Light" charset="0"/>
                <a:cs typeface="Poppins Light" charset="0"/>
              </a:rPr>
              <a:t>actor</a:t>
            </a:r>
            <a:r>
              <a:rPr lang="ko-KR" altLang="en-US" sz="2800" dirty="0" smtClean="0">
                <a:solidFill>
                  <a:schemeClr val="tx2">
                    <a:lumMod val="10000"/>
                  </a:schemeClr>
                </a:solidFill>
                <a:latin typeface="Poppins Light" charset="0"/>
                <a:ea typeface="Poppins Light" charset="0"/>
                <a:cs typeface="Poppins Light" charset="0"/>
              </a:rPr>
              <a:t> </a:t>
            </a:r>
            <a:r>
              <a:rPr lang="en-US" altLang="ko-KR" sz="2800" dirty="0" smtClean="0">
                <a:solidFill>
                  <a:schemeClr val="tx2">
                    <a:lumMod val="10000"/>
                  </a:schemeClr>
                </a:solidFill>
                <a:latin typeface="Poppins Light" charset="0"/>
                <a:ea typeface="Poppins Light" charset="0"/>
                <a:cs typeface="Poppins Light" charset="0"/>
              </a:rPr>
              <a:t>: </a:t>
            </a:r>
            <a:r>
              <a:rPr lang="ko-KR" altLang="en-US" sz="2800" dirty="0" err="1" smtClean="0">
                <a:solidFill>
                  <a:schemeClr val="tx2">
                    <a:lumMod val="10000"/>
                  </a:schemeClr>
                </a:solidFill>
                <a:latin typeface="Poppins Light" charset="0"/>
                <a:ea typeface="Poppins Light" charset="0"/>
                <a:cs typeface="Poppins Light" charset="0"/>
              </a:rPr>
              <a:t>하마베</a:t>
            </a:r>
            <a:r>
              <a:rPr lang="en-US" altLang="ko-KR" sz="2800" dirty="0" smtClean="0">
                <a:solidFill>
                  <a:schemeClr val="tx2">
                    <a:lumMod val="10000"/>
                  </a:schemeClr>
                </a:solidFill>
                <a:latin typeface="Poppins Light" charset="0"/>
                <a:ea typeface="Poppins Light" charset="0"/>
                <a:cs typeface="Poppins Light" charset="0"/>
              </a:rPr>
              <a:t>,</a:t>
            </a:r>
            <a:r>
              <a:rPr lang="ko-KR" altLang="en-US" sz="2800" dirty="0" err="1" smtClean="0">
                <a:solidFill>
                  <a:schemeClr val="tx2">
                    <a:lumMod val="10000"/>
                  </a:schemeClr>
                </a:solidFill>
                <a:latin typeface="Poppins Light" charset="0"/>
                <a:ea typeface="Poppins Light" charset="0"/>
                <a:cs typeface="Poppins Light" charset="0"/>
              </a:rPr>
              <a:t>키타무라</a:t>
            </a:r>
            <a:endParaRPr lang="en-US" sz="2800" dirty="0">
              <a:solidFill>
                <a:schemeClr val="tx2">
                  <a:lumMod val="10000"/>
                </a:schemeClr>
              </a:solidFill>
              <a:latin typeface="Poppins Light" charset="0"/>
              <a:ea typeface="Poppins Light" charset="0"/>
              <a:cs typeface="Poppins Light" charset="0"/>
            </a:endParaRPr>
          </a:p>
        </p:txBody>
      </p:sp>
      <p:sp>
        <p:nvSpPr>
          <p:cNvPr id="10" name="Rectangle 9"/>
          <p:cNvSpPr>
            <a:spLocks noChangeArrowheads="1"/>
          </p:cNvSpPr>
          <p:nvPr/>
        </p:nvSpPr>
        <p:spPr bwMode="auto">
          <a:xfrm>
            <a:off x="1563199" y="9732054"/>
            <a:ext cx="6916738" cy="2960792"/>
          </a:xfrm>
          <a:prstGeom prst="rect">
            <a:avLst/>
          </a:pr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Rectangle 10"/>
          <p:cNvSpPr>
            <a:spLocks noChangeArrowheads="1"/>
          </p:cNvSpPr>
          <p:nvPr/>
        </p:nvSpPr>
        <p:spPr bwMode="auto">
          <a:xfrm>
            <a:off x="1563199" y="9732054"/>
            <a:ext cx="3465513" cy="139700"/>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TextBox 34"/>
          <p:cNvSpPr txBox="1"/>
          <p:nvPr/>
        </p:nvSpPr>
        <p:spPr>
          <a:xfrm>
            <a:off x="1533152" y="1529408"/>
            <a:ext cx="10082586" cy="615553"/>
          </a:xfrm>
          <a:prstGeom prst="rect">
            <a:avLst/>
          </a:prstGeom>
          <a:noFill/>
        </p:spPr>
        <p:txBody>
          <a:bodyPr wrap="square" lIns="0" tIns="0" rIns="0" bIns="0" rtlCol="0">
            <a:noAutofit/>
          </a:bodyPr>
          <a:lstStyle/>
          <a:p>
            <a:r>
              <a:rPr lang="en-US" sz="6600" dirty="0">
                <a:solidFill>
                  <a:schemeClr val="bg2">
                    <a:lumMod val="50000"/>
                  </a:schemeClr>
                </a:solidFill>
                <a:latin typeface="Poppins SemiBold" charset="0"/>
                <a:ea typeface="Poppins SemiBold" charset="0"/>
                <a:cs typeface="Poppins SemiBold" charset="0"/>
              </a:rPr>
              <a:t>example</a:t>
            </a:r>
          </a:p>
        </p:txBody>
      </p:sp>
      <p:pic>
        <p:nvPicPr>
          <p:cNvPr id="20" name="그림 개체 틀 19" descr="다운로드 (2).jpg"/>
          <p:cNvPicPr>
            <a:picLocks noGrp="1" noChangeAspect="1"/>
          </p:cNvPicPr>
          <p:nvPr>
            <p:ph type="pic" sz="quarter" idx="10"/>
          </p:nvPr>
        </p:nvPicPr>
        <p:blipFill>
          <a:blip r:embed="rId4" cstate="print"/>
          <a:srcRect t="4544" b="4544"/>
          <a:stretch>
            <a:fillRect/>
          </a:stretch>
        </p:blipFill>
        <p:spPr>
          <a:xfrm>
            <a:off x="1563688" y="3443288"/>
            <a:ext cx="6916737" cy="6288087"/>
          </a:xfrm>
          <a:solidFill>
            <a:schemeClr val="bg2"/>
          </a:solidFill>
        </p:spPr>
      </p:pic>
      <p:sp>
        <p:nvSpPr>
          <p:cNvPr id="30" name="Rectangle 22"/>
          <p:cNvSpPr>
            <a:spLocks noChangeArrowheads="1"/>
          </p:cNvSpPr>
          <p:nvPr/>
        </p:nvSpPr>
        <p:spPr bwMode="auto">
          <a:xfrm>
            <a:off x="2110880" y="10100147"/>
            <a:ext cx="2487861"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b="1" dirty="0" smtClean="0">
                <a:solidFill>
                  <a:schemeClr val="bg2">
                    <a:lumMod val="50000"/>
                  </a:schemeClr>
                </a:solidFill>
                <a:latin typeface="Poppins Medium" charset="0"/>
                <a:ea typeface="Poppins Medium" charset="0"/>
                <a:cs typeface="Poppins Medium" charset="0"/>
              </a:rPr>
              <a:t>I can speak</a:t>
            </a:r>
            <a:endParaRPr kumimoji="0" lang="en-US" altLang="en-US" sz="2000" b="1" u="none" strike="noStrike" cap="none" normalizeH="0" baseline="0" dirty="0">
              <a:ln>
                <a:noFill/>
              </a:ln>
              <a:solidFill>
                <a:schemeClr val="bg2">
                  <a:lumMod val="50000"/>
                </a:schemeClr>
              </a:solidFill>
              <a:effectLst/>
              <a:latin typeface="Poppins Medium" charset="0"/>
              <a:ea typeface="Poppins Medium" charset="0"/>
              <a:cs typeface="Poppins Medium" charset="0"/>
            </a:endParaRPr>
          </a:p>
        </p:txBody>
      </p:sp>
      <p:sp>
        <p:nvSpPr>
          <p:cNvPr id="31" name="TextBox 30"/>
          <p:cNvSpPr txBox="1"/>
          <p:nvPr/>
        </p:nvSpPr>
        <p:spPr>
          <a:xfrm>
            <a:off x="2131176" y="10753854"/>
            <a:ext cx="5812352" cy="1855444"/>
          </a:xfrm>
          <a:prstGeom prst="rect">
            <a:avLst/>
          </a:prstGeom>
          <a:noFill/>
        </p:spPr>
        <p:txBody>
          <a:bodyPr wrap="square" lIns="0" tIns="0" rIns="0" bIns="0" rtlCol="0">
            <a:spAutoFit/>
          </a:bodyPr>
          <a:lstStyle/>
          <a:p>
            <a:pPr>
              <a:lnSpc>
                <a:spcPct val="150000"/>
              </a:lnSpc>
            </a:pPr>
            <a:r>
              <a:rPr lang="en-US" altLang="ko-KR" sz="2800" dirty="0" smtClean="0">
                <a:solidFill>
                  <a:schemeClr val="bg2">
                    <a:lumMod val="50000"/>
                  </a:schemeClr>
                </a:solidFill>
                <a:latin typeface="Poppins Light" charset="0"/>
                <a:ea typeface="Poppins Light" charset="0"/>
                <a:cs typeface="Poppins Light" charset="0"/>
              </a:rPr>
              <a:t>Release</a:t>
            </a:r>
            <a:r>
              <a:rPr lang="ko-KR" altLang="en-US"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 2017.09.21 </a:t>
            </a:r>
          </a:p>
          <a:p>
            <a:pPr>
              <a:lnSpc>
                <a:spcPct val="150000"/>
              </a:lnSpc>
            </a:pPr>
            <a:r>
              <a:rPr lang="en-US" altLang="ko-KR" sz="2800" dirty="0" err="1" smtClean="0">
                <a:solidFill>
                  <a:schemeClr val="bg2">
                    <a:lumMod val="50000"/>
                  </a:schemeClr>
                </a:solidFill>
                <a:latin typeface="Poppins Light" charset="0"/>
                <a:ea typeface="Poppins Light" charset="0"/>
                <a:cs typeface="Poppins Light" charset="0"/>
              </a:rPr>
              <a:t>diretor</a:t>
            </a:r>
            <a:r>
              <a:rPr lang="ko-KR" altLang="en-US"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 </a:t>
            </a:r>
            <a:r>
              <a:rPr lang="ko-KR" altLang="en-US" sz="2800" dirty="0" smtClean="0">
                <a:solidFill>
                  <a:schemeClr val="bg2">
                    <a:lumMod val="50000"/>
                  </a:schemeClr>
                </a:solidFill>
                <a:latin typeface="Poppins Light" charset="0"/>
                <a:ea typeface="Poppins Light" charset="0"/>
                <a:cs typeface="Poppins Light" charset="0"/>
              </a:rPr>
              <a:t>김현석</a:t>
            </a:r>
            <a:r>
              <a:rPr lang="en-US" altLang="ko-KR"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actor</a:t>
            </a:r>
            <a:r>
              <a:rPr lang="ko-KR" altLang="en-US" sz="2800" dirty="0" smtClean="0">
                <a:solidFill>
                  <a:schemeClr val="bg2">
                    <a:lumMod val="50000"/>
                  </a:schemeClr>
                </a:solidFill>
                <a:latin typeface="Poppins Light" charset="0"/>
                <a:ea typeface="Poppins Light" charset="0"/>
                <a:cs typeface="Poppins Light" charset="0"/>
              </a:rPr>
              <a:t> </a:t>
            </a:r>
            <a:r>
              <a:rPr lang="en-US" altLang="ko-KR" sz="2800" dirty="0" smtClean="0">
                <a:solidFill>
                  <a:schemeClr val="bg2">
                    <a:lumMod val="50000"/>
                  </a:schemeClr>
                </a:solidFill>
                <a:latin typeface="Poppins Light" charset="0"/>
                <a:ea typeface="Poppins Light" charset="0"/>
                <a:cs typeface="Poppins Light" charset="0"/>
              </a:rPr>
              <a:t>: </a:t>
            </a:r>
            <a:r>
              <a:rPr lang="ko-KR" altLang="en-US" sz="2800" dirty="0" smtClean="0">
                <a:solidFill>
                  <a:schemeClr val="bg2">
                    <a:lumMod val="50000"/>
                  </a:schemeClr>
                </a:solidFill>
                <a:latin typeface="Poppins Light" charset="0"/>
                <a:ea typeface="Poppins Light" charset="0"/>
                <a:cs typeface="Poppins Light" charset="0"/>
              </a:rPr>
              <a:t>나문희 이제훈</a:t>
            </a:r>
            <a:endParaRPr lang="en-US" sz="2800" dirty="0">
              <a:solidFill>
                <a:schemeClr val="bg2">
                  <a:lumMod val="50000"/>
                </a:schemeClr>
              </a:solidFill>
              <a:latin typeface="Poppins Light" charset="0"/>
              <a:ea typeface="Poppins Light" charset="0"/>
              <a:cs typeface="Poppins Light" charset="0"/>
            </a:endParaRPr>
          </a:p>
        </p:txBody>
      </p:sp>
      <p:sp>
        <p:nvSpPr>
          <p:cNvPr id="19" name="Shape 321"/>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36</a:t>
            </a:fld>
            <a:endParaRPr kumimoji="0" lang="en-US" altLang="ko-KR" sz="2300" b="0" i="0" u="none" strike="noStrike" kern="0" cap="none" spc="0" normalizeH="0" baseline="0" noProof="0">
              <a:ln>
                <a:noFill/>
              </a:ln>
              <a:solidFill>
                <a:srgbClr val="A6A7AC"/>
              </a:solidFill>
              <a:effectLst/>
              <a:uLnTx/>
              <a:uFillTx/>
              <a:latin typeface="PT Sans"/>
              <a:ea typeface="PT Sans"/>
              <a:cs typeface="PT Sans"/>
              <a:sym typeface="PT Sans"/>
            </a:endParaRPr>
          </a:p>
        </p:txBody>
      </p:sp>
    </p:spTree>
    <p:extLst>
      <p:ext uri="{BB962C8B-B14F-4D97-AF65-F5344CB8AC3E}">
        <p14:creationId xmlns="" xmlns:p14="http://schemas.microsoft.com/office/powerpoint/2010/main" val="990892921"/>
      </p:ext>
    </p:extLst>
  </p:cSld>
  <p:clrMapOvr>
    <a:masterClrMapping/>
  </p:clrMapOvr>
  <mc:AlternateContent xmlns:mc="http://schemas.openxmlformats.org/markup-compatibility/2006">
    <mc:Choice xmlns="" xmlns:p14="http://schemas.microsoft.com/office/powerpoint/2010/main" Requires="p14">
      <p:transition>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00"/>
                                  </p:iterate>
                                  <p:childTnLst>
                                    <p:set>
                                      <p:cBhvr>
                                        <p:cTn id="6" dur="1" fill="hold">
                                          <p:stCondLst>
                                            <p:cond delay="0"/>
                                          </p:stCondLst>
                                        </p:cTn>
                                        <p:tgtEl>
                                          <p:spTgt spid="35"/>
                                        </p:tgtEl>
                                        <p:attrNameLst>
                                          <p:attrName>style.visibility</p:attrName>
                                        </p:attrNameLst>
                                      </p:cBhvr>
                                      <p:to>
                                        <p:strVal val="visible"/>
                                      </p:to>
                                    </p:set>
                                    <p:anim calcmode="lin" valueType="num">
                                      <p:cBhvr>
                                        <p:cTn id="7" dur="25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5"/>
                                        </p:tgtEl>
                                        <p:attrNameLst>
                                          <p:attrName>ppt_y</p:attrName>
                                        </p:attrNameLst>
                                      </p:cBhvr>
                                      <p:tavLst>
                                        <p:tav tm="0">
                                          <p:val>
                                            <p:strVal val="#ppt_y"/>
                                          </p:val>
                                        </p:tav>
                                        <p:tav tm="100000">
                                          <p:val>
                                            <p:strVal val="#ppt_y"/>
                                          </p:val>
                                        </p:tav>
                                      </p:tavLst>
                                    </p:anim>
                                    <p:anim calcmode="lin" valueType="num">
                                      <p:cBhvr>
                                        <p:cTn id="9" dur="25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5"/>
                                        </p:tgtEl>
                                      </p:cBhvr>
                                    </p:animEffect>
                                  </p:childTnLst>
                                </p:cTn>
                              </p:par>
                              <p:par>
                                <p:cTn id="12" presetID="17" presetClass="entr" presetSubtype="1"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ppt_x</p:attrName>
                                        </p:attrNameLst>
                                      </p:cBhvr>
                                      <p:tavLst>
                                        <p:tav tm="0">
                                          <p:val>
                                            <p:strVal val="#ppt_x"/>
                                          </p:val>
                                        </p:tav>
                                        <p:tav tm="100000">
                                          <p:val>
                                            <p:strVal val="#ppt_x"/>
                                          </p:val>
                                        </p:tav>
                                      </p:tavLst>
                                    </p:anim>
                                    <p:anim calcmode="lin" valueType="num">
                                      <p:cBhvr>
                                        <p:cTn id="15" dur="250" fill="hold"/>
                                        <p:tgtEl>
                                          <p:spTgt spid="10"/>
                                        </p:tgtEl>
                                        <p:attrNameLst>
                                          <p:attrName>ppt_y</p:attrName>
                                        </p:attrNameLst>
                                      </p:cBhvr>
                                      <p:tavLst>
                                        <p:tav tm="0">
                                          <p:val>
                                            <p:strVal val="#ppt_y-#ppt_h/2"/>
                                          </p:val>
                                        </p:tav>
                                        <p:tav tm="100000">
                                          <p:val>
                                            <p:strVal val="#ppt_y"/>
                                          </p:val>
                                        </p:tav>
                                      </p:tavLst>
                                    </p:anim>
                                    <p:anim calcmode="lin" valueType="num">
                                      <p:cBhvr>
                                        <p:cTn id="16" dur="250" fill="hold"/>
                                        <p:tgtEl>
                                          <p:spTgt spid="10"/>
                                        </p:tgtEl>
                                        <p:attrNameLst>
                                          <p:attrName>ppt_w</p:attrName>
                                        </p:attrNameLst>
                                      </p:cBhvr>
                                      <p:tavLst>
                                        <p:tav tm="0">
                                          <p:val>
                                            <p:strVal val="#ppt_w"/>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childTnLst>
                                </p:cTn>
                              </p:par>
                              <p:par>
                                <p:cTn id="18" presetID="22" presetClass="entr" presetSubtype="1" fill="hold" grpId="0" nodeType="withEffect">
                                  <p:stCondLst>
                                    <p:cond delay="70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100"/>
                                        <p:tgtEl>
                                          <p:spTgt spid="11"/>
                                        </p:tgtEl>
                                      </p:cBhvr>
                                    </p:animEffect>
                                  </p:childTnLst>
                                </p:cTn>
                              </p:par>
                              <p:par>
                                <p:cTn id="21" presetID="2" presetClass="entr" presetSubtype="8" fill="hold" grpId="0" nodeType="withEffect">
                                  <p:stCondLst>
                                    <p:cond delay="800"/>
                                  </p:stCondLst>
                                  <p:iterate type="wd">
                                    <p:tmPct val="4000"/>
                                  </p:iterate>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250" fill="hold"/>
                                        <p:tgtEl>
                                          <p:spTgt spid="30"/>
                                        </p:tgtEl>
                                        <p:attrNameLst>
                                          <p:attrName>ppt_x</p:attrName>
                                        </p:attrNameLst>
                                      </p:cBhvr>
                                      <p:tavLst>
                                        <p:tav tm="0">
                                          <p:val>
                                            <p:strVal val="0-#ppt_w/2"/>
                                          </p:val>
                                        </p:tav>
                                        <p:tav tm="100000">
                                          <p:val>
                                            <p:strVal val="#ppt_x"/>
                                          </p:val>
                                        </p:tav>
                                      </p:tavLst>
                                    </p:anim>
                                    <p:anim calcmode="lin" valueType="num">
                                      <p:cBhvr additive="base">
                                        <p:cTn id="24" dur="25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900"/>
                                  </p:stCondLst>
                                  <p:iterate type="wd">
                                    <p:tmPct val="4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250" fill="hold"/>
                                        <p:tgtEl>
                                          <p:spTgt spid="31"/>
                                        </p:tgtEl>
                                        <p:attrNameLst>
                                          <p:attrName>ppt_x</p:attrName>
                                        </p:attrNameLst>
                                      </p:cBhvr>
                                      <p:tavLst>
                                        <p:tav tm="0">
                                          <p:val>
                                            <p:strVal val="0-#ppt_w/2"/>
                                          </p:val>
                                        </p:tav>
                                        <p:tav tm="100000">
                                          <p:val>
                                            <p:strVal val="#ppt_x"/>
                                          </p:val>
                                        </p:tav>
                                      </p:tavLst>
                                    </p:anim>
                                    <p:anim calcmode="lin" valueType="num">
                                      <p:cBhvr additive="base">
                                        <p:cTn id="28" dur="250" fill="hold"/>
                                        <p:tgtEl>
                                          <p:spTgt spid="31"/>
                                        </p:tgtEl>
                                        <p:attrNameLst>
                                          <p:attrName>ppt_y</p:attrName>
                                        </p:attrNameLst>
                                      </p:cBhvr>
                                      <p:tavLst>
                                        <p:tav tm="0">
                                          <p:val>
                                            <p:strVal val="#ppt_y"/>
                                          </p:val>
                                        </p:tav>
                                        <p:tav tm="100000">
                                          <p:val>
                                            <p:strVal val="#ppt_y"/>
                                          </p:val>
                                        </p:tav>
                                      </p:tavLst>
                                    </p:anim>
                                  </p:childTnLst>
                                </p:cTn>
                              </p:par>
                              <p:par>
                                <p:cTn id="29" presetID="17" presetClass="entr" presetSubtype="1" fill="hold" grpId="0" nodeType="withEffect">
                                  <p:stCondLst>
                                    <p:cond delay="7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250" fill="hold"/>
                                        <p:tgtEl>
                                          <p:spTgt spid="16"/>
                                        </p:tgtEl>
                                        <p:attrNameLst>
                                          <p:attrName>ppt_x</p:attrName>
                                        </p:attrNameLst>
                                      </p:cBhvr>
                                      <p:tavLst>
                                        <p:tav tm="0">
                                          <p:val>
                                            <p:strVal val="#ppt_x"/>
                                          </p:val>
                                        </p:tav>
                                        <p:tav tm="100000">
                                          <p:val>
                                            <p:strVal val="#ppt_x"/>
                                          </p:val>
                                        </p:tav>
                                      </p:tavLst>
                                    </p:anim>
                                    <p:anim calcmode="lin" valueType="num">
                                      <p:cBhvr>
                                        <p:cTn id="32" dur="250" fill="hold"/>
                                        <p:tgtEl>
                                          <p:spTgt spid="16"/>
                                        </p:tgtEl>
                                        <p:attrNameLst>
                                          <p:attrName>ppt_y</p:attrName>
                                        </p:attrNameLst>
                                      </p:cBhvr>
                                      <p:tavLst>
                                        <p:tav tm="0">
                                          <p:val>
                                            <p:strVal val="#ppt_y-#ppt_h/2"/>
                                          </p:val>
                                        </p:tav>
                                        <p:tav tm="100000">
                                          <p:val>
                                            <p:strVal val="#ppt_y"/>
                                          </p:val>
                                        </p:tav>
                                      </p:tavLst>
                                    </p:anim>
                                    <p:anim calcmode="lin" valueType="num">
                                      <p:cBhvr>
                                        <p:cTn id="33" dur="250" fill="hold"/>
                                        <p:tgtEl>
                                          <p:spTgt spid="16"/>
                                        </p:tgtEl>
                                        <p:attrNameLst>
                                          <p:attrName>ppt_w</p:attrName>
                                        </p:attrNameLst>
                                      </p:cBhvr>
                                      <p:tavLst>
                                        <p:tav tm="0">
                                          <p:val>
                                            <p:strVal val="#ppt_w"/>
                                          </p:val>
                                        </p:tav>
                                        <p:tav tm="100000">
                                          <p:val>
                                            <p:strVal val="#ppt_w"/>
                                          </p:val>
                                        </p:tav>
                                      </p:tavLst>
                                    </p:anim>
                                    <p:anim calcmode="lin" valueType="num">
                                      <p:cBhvr>
                                        <p:cTn id="34" dur="250" fill="hold"/>
                                        <p:tgtEl>
                                          <p:spTgt spid="16"/>
                                        </p:tgtEl>
                                        <p:attrNameLst>
                                          <p:attrName>ppt_h</p:attrName>
                                        </p:attrNameLst>
                                      </p:cBhvr>
                                      <p:tavLst>
                                        <p:tav tm="0">
                                          <p:val>
                                            <p:fltVal val="0"/>
                                          </p:val>
                                        </p:tav>
                                        <p:tav tm="100000">
                                          <p:val>
                                            <p:strVal val="#ppt_h"/>
                                          </p:val>
                                        </p:tav>
                                      </p:tavLst>
                                    </p:anim>
                                  </p:childTnLst>
                                </p:cTn>
                              </p:par>
                              <p:par>
                                <p:cTn id="35" presetID="22" presetClass="entr" presetSubtype="1" fill="hold" grpId="0" nodeType="withEffect">
                                  <p:stCondLst>
                                    <p:cond delay="90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100"/>
                                        <p:tgtEl>
                                          <p:spTgt spid="17"/>
                                        </p:tgtEl>
                                      </p:cBhvr>
                                    </p:animEffect>
                                  </p:childTnLst>
                                </p:cTn>
                              </p:par>
                              <p:par>
                                <p:cTn id="38" presetID="2" presetClass="entr" presetSubtype="8" fill="hold" grpId="0" nodeType="withEffect">
                                  <p:stCondLst>
                                    <p:cond delay="1000"/>
                                  </p:stCondLst>
                                  <p:iterate type="wd">
                                    <p:tmPct val="4000"/>
                                  </p:iterate>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250" fill="hold"/>
                                        <p:tgtEl>
                                          <p:spTgt spid="32"/>
                                        </p:tgtEl>
                                        <p:attrNameLst>
                                          <p:attrName>ppt_x</p:attrName>
                                        </p:attrNameLst>
                                      </p:cBhvr>
                                      <p:tavLst>
                                        <p:tav tm="0">
                                          <p:val>
                                            <p:strVal val="0-#ppt_w/2"/>
                                          </p:val>
                                        </p:tav>
                                        <p:tav tm="100000">
                                          <p:val>
                                            <p:strVal val="#ppt_x"/>
                                          </p:val>
                                        </p:tav>
                                      </p:tavLst>
                                    </p:anim>
                                    <p:anim calcmode="lin" valueType="num">
                                      <p:cBhvr additive="base">
                                        <p:cTn id="41" dur="25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1100"/>
                                  </p:stCondLst>
                                  <p:iterate type="wd">
                                    <p:tmPct val="4000"/>
                                  </p:iterate>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250" fill="hold"/>
                                        <p:tgtEl>
                                          <p:spTgt spid="33"/>
                                        </p:tgtEl>
                                        <p:attrNameLst>
                                          <p:attrName>ppt_x</p:attrName>
                                        </p:attrNameLst>
                                      </p:cBhvr>
                                      <p:tavLst>
                                        <p:tav tm="0">
                                          <p:val>
                                            <p:strVal val="0-#ppt_w/2"/>
                                          </p:val>
                                        </p:tav>
                                        <p:tav tm="100000">
                                          <p:val>
                                            <p:strVal val="#ppt_x"/>
                                          </p:val>
                                        </p:tav>
                                      </p:tavLst>
                                    </p:anim>
                                    <p:anim calcmode="lin" valueType="num">
                                      <p:cBhvr additive="base">
                                        <p:cTn id="45" dur="250" fill="hold"/>
                                        <p:tgtEl>
                                          <p:spTgt spid="33"/>
                                        </p:tgtEl>
                                        <p:attrNameLst>
                                          <p:attrName>ppt_y</p:attrName>
                                        </p:attrNameLst>
                                      </p:cBhvr>
                                      <p:tavLst>
                                        <p:tav tm="0">
                                          <p:val>
                                            <p:strVal val="#ppt_y"/>
                                          </p:val>
                                        </p:tav>
                                        <p:tav tm="100000">
                                          <p:val>
                                            <p:strVal val="#ppt_y"/>
                                          </p:val>
                                        </p:tav>
                                      </p:tavLst>
                                    </p:anim>
                                  </p:childTnLst>
                                </p:cTn>
                              </p:par>
                              <p:par>
                                <p:cTn id="46" presetID="17" presetClass="entr" presetSubtype="1" fill="hold" grpId="0" nodeType="withEffect">
                                  <p:stCondLst>
                                    <p:cond delay="900"/>
                                  </p:stCondLst>
                                  <p:childTnLst>
                                    <p:set>
                                      <p:cBhvr>
                                        <p:cTn id="47" dur="1" fill="hold">
                                          <p:stCondLst>
                                            <p:cond delay="0"/>
                                          </p:stCondLst>
                                        </p:cTn>
                                        <p:tgtEl>
                                          <p:spTgt spid="23"/>
                                        </p:tgtEl>
                                        <p:attrNameLst>
                                          <p:attrName>style.visibility</p:attrName>
                                        </p:attrNameLst>
                                      </p:cBhvr>
                                      <p:to>
                                        <p:strVal val="visible"/>
                                      </p:to>
                                    </p:set>
                                    <p:anim calcmode="lin" valueType="num">
                                      <p:cBhvr>
                                        <p:cTn id="48" dur="250" fill="hold"/>
                                        <p:tgtEl>
                                          <p:spTgt spid="23"/>
                                        </p:tgtEl>
                                        <p:attrNameLst>
                                          <p:attrName>ppt_x</p:attrName>
                                        </p:attrNameLst>
                                      </p:cBhvr>
                                      <p:tavLst>
                                        <p:tav tm="0">
                                          <p:val>
                                            <p:strVal val="#ppt_x"/>
                                          </p:val>
                                        </p:tav>
                                        <p:tav tm="100000">
                                          <p:val>
                                            <p:strVal val="#ppt_x"/>
                                          </p:val>
                                        </p:tav>
                                      </p:tavLst>
                                    </p:anim>
                                    <p:anim calcmode="lin" valueType="num">
                                      <p:cBhvr>
                                        <p:cTn id="49" dur="250" fill="hold"/>
                                        <p:tgtEl>
                                          <p:spTgt spid="23"/>
                                        </p:tgtEl>
                                        <p:attrNameLst>
                                          <p:attrName>ppt_y</p:attrName>
                                        </p:attrNameLst>
                                      </p:cBhvr>
                                      <p:tavLst>
                                        <p:tav tm="0">
                                          <p:val>
                                            <p:strVal val="#ppt_y-#ppt_h/2"/>
                                          </p:val>
                                        </p:tav>
                                        <p:tav tm="100000">
                                          <p:val>
                                            <p:strVal val="#ppt_y"/>
                                          </p:val>
                                        </p:tav>
                                      </p:tavLst>
                                    </p:anim>
                                    <p:anim calcmode="lin" valueType="num">
                                      <p:cBhvr>
                                        <p:cTn id="50" dur="250" fill="hold"/>
                                        <p:tgtEl>
                                          <p:spTgt spid="23"/>
                                        </p:tgtEl>
                                        <p:attrNameLst>
                                          <p:attrName>ppt_w</p:attrName>
                                        </p:attrNameLst>
                                      </p:cBhvr>
                                      <p:tavLst>
                                        <p:tav tm="0">
                                          <p:val>
                                            <p:strVal val="#ppt_w"/>
                                          </p:val>
                                        </p:tav>
                                        <p:tav tm="100000">
                                          <p:val>
                                            <p:strVal val="#ppt_w"/>
                                          </p:val>
                                        </p:tav>
                                      </p:tavLst>
                                    </p:anim>
                                    <p:anim calcmode="lin" valueType="num">
                                      <p:cBhvr>
                                        <p:cTn id="51" dur="250" fill="hold"/>
                                        <p:tgtEl>
                                          <p:spTgt spid="23"/>
                                        </p:tgtEl>
                                        <p:attrNameLst>
                                          <p:attrName>ppt_h</p:attrName>
                                        </p:attrNameLst>
                                      </p:cBhvr>
                                      <p:tavLst>
                                        <p:tav tm="0">
                                          <p:val>
                                            <p:fltVal val="0"/>
                                          </p:val>
                                        </p:tav>
                                        <p:tav tm="100000">
                                          <p:val>
                                            <p:strVal val="#ppt_h"/>
                                          </p:val>
                                        </p:tav>
                                      </p:tavLst>
                                    </p:anim>
                                  </p:childTnLst>
                                </p:cTn>
                              </p:par>
                              <p:par>
                                <p:cTn id="52" presetID="22" presetClass="entr" presetSubtype="1" fill="hold" grpId="0" nodeType="withEffect">
                                  <p:stCondLst>
                                    <p:cond delay="110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100"/>
                                        <p:tgtEl>
                                          <p:spTgt spid="24"/>
                                        </p:tgtEl>
                                      </p:cBhvr>
                                    </p:animEffect>
                                  </p:childTnLst>
                                </p:cTn>
                              </p:par>
                              <p:par>
                                <p:cTn id="55" presetID="2" presetClass="entr" presetSubtype="8" fill="hold" grpId="0" nodeType="withEffect">
                                  <p:stCondLst>
                                    <p:cond delay="1200"/>
                                  </p:stCondLst>
                                  <p:iterate type="wd">
                                    <p:tmPct val="4000"/>
                                  </p:iterate>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250" fill="hold"/>
                                        <p:tgtEl>
                                          <p:spTgt spid="34"/>
                                        </p:tgtEl>
                                        <p:attrNameLst>
                                          <p:attrName>ppt_x</p:attrName>
                                        </p:attrNameLst>
                                      </p:cBhvr>
                                      <p:tavLst>
                                        <p:tav tm="0">
                                          <p:val>
                                            <p:strVal val="0-#ppt_w/2"/>
                                          </p:val>
                                        </p:tav>
                                        <p:tav tm="100000">
                                          <p:val>
                                            <p:strVal val="#ppt_x"/>
                                          </p:val>
                                        </p:tav>
                                      </p:tavLst>
                                    </p:anim>
                                    <p:anim calcmode="lin" valueType="num">
                                      <p:cBhvr additive="base">
                                        <p:cTn id="58" dur="25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1300"/>
                                  </p:stCondLst>
                                  <p:iterate type="wd">
                                    <p:tmPct val="4000"/>
                                  </p:iterate>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250" fill="hold"/>
                                        <p:tgtEl>
                                          <p:spTgt spid="37"/>
                                        </p:tgtEl>
                                        <p:attrNameLst>
                                          <p:attrName>ppt_x</p:attrName>
                                        </p:attrNameLst>
                                      </p:cBhvr>
                                      <p:tavLst>
                                        <p:tav tm="0">
                                          <p:val>
                                            <p:strVal val="0-#ppt_w/2"/>
                                          </p:val>
                                        </p:tav>
                                        <p:tav tm="100000">
                                          <p:val>
                                            <p:strVal val="#ppt_x"/>
                                          </p:val>
                                        </p:tav>
                                      </p:tavLst>
                                    </p:anim>
                                    <p:anim calcmode="lin" valueType="num">
                                      <p:cBhvr additive="base">
                                        <p:cTn id="62" dur="25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4" grpId="0"/>
      <p:bldP spid="37" grpId="0"/>
      <p:bldP spid="16" grpId="0" animBg="1"/>
      <p:bldP spid="17" grpId="0" animBg="1"/>
      <p:bldP spid="32" grpId="0"/>
      <p:bldP spid="33" grpId="0"/>
      <p:bldP spid="10" grpId="0" animBg="1"/>
      <p:bldP spid="11" grpId="0" animBg="1"/>
      <p:bldP spid="35" grpId="0"/>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sldNum" sz="quarter" idx="2"/>
          </p:nvPr>
        </p:nvSpPr>
        <p:spPr>
          <a:xfrm>
            <a:off x="23036464" y="762695"/>
            <a:ext cx="607908" cy="381001"/>
          </a:xfrm>
          <a:prstGeom prst="rect">
            <a:avLst/>
          </a:prstGeom>
        </p:spPr>
        <p:txBody>
          <a:bodyPr/>
          <a:lstStyle/>
          <a:p>
            <a:pPr lvl="0">
              <a:defRPr lang="ko-KR" altLang="en-US"/>
            </a:pPr>
            <a:fld id="{86CB4B4D-7CA3-9044-876B-883B54F8677D}" type="slidenum">
              <a:rPr lang="en-US" altLang="ko-KR"/>
              <a:pPr lvl="0">
                <a:defRPr lang="ko-KR" altLang="en-US"/>
              </a:pPr>
              <a:t>37</a:t>
            </a:fld>
            <a:endParaRPr lang="ko-KR"/>
          </a:p>
        </p:txBody>
      </p:sp>
      <p:sp>
        <p:nvSpPr>
          <p:cNvPr id="37" name="Shape 72"/>
          <p:cNvSpPr/>
          <p:nvPr/>
        </p:nvSpPr>
        <p:spPr>
          <a:xfrm>
            <a:off x="15225991" y="9680028"/>
            <a:ext cx="8418381" cy="4035972"/>
          </a:xfrm>
          <a:prstGeom prst="rect">
            <a:avLst/>
          </a:prstGeom>
          <a:solidFill>
            <a:srgbClr val="F56C2E"/>
          </a:solidFill>
          <a:ln w="3175">
            <a:miter/>
          </a:ln>
        </p:spPr>
        <p:txBody>
          <a:bodyPr lIns="38100" tIns="38100" rIns="38100" bIns="38100" anchor="ctr"/>
          <a:lstStyle/>
          <a:p>
            <a:pPr algn="ctr">
              <a:defRPr lang="ko-KR" sz="3000">
                <a:solidFill>
                  <a:srgbClr val="FFFFFF"/>
                </a:solidFill>
                <a:latin typeface="Helvetica Light"/>
                <a:ea typeface="Helvetica Light"/>
                <a:cs typeface="Helvetica Light"/>
                <a:sym typeface="Helvetica Light"/>
              </a:defRPr>
            </a:pPr>
            <a:endParaRPr lang="ko-KR"/>
          </a:p>
        </p:txBody>
      </p:sp>
      <p:sp>
        <p:nvSpPr>
          <p:cNvPr id="38" name="TextBox 37"/>
          <p:cNvSpPr txBox="1"/>
          <p:nvPr/>
        </p:nvSpPr>
        <p:spPr>
          <a:xfrm>
            <a:off x="13417640" y="1600893"/>
            <a:ext cx="9618824" cy="8079135"/>
          </a:xfrm>
          <a:prstGeom prst="rect">
            <a:avLst/>
          </a:prstGeom>
          <a:noFill/>
          <a:ln w="3175" cap="flat">
            <a:noFill/>
            <a:miter/>
          </a:ln>
          <a:effectLst/>
          <a:sp3d/>
        </p:spPr>
        <p:style>
          <a:lnRef idx="0">
            <a:scrgbClr r="0" g="0" b="0"/>
          </a:lnRef>
          <a:fillRef idx="0">
            <a:scrgbClr r="0" g="0" b="0"/>
          </a:fillRef>
          <a:effectRef idx="0">
            <a:scrgbClr r="0" g="0" b="0"/>
          </a:effectRef>
          <a:fontRef idx="none">
            <a:scrgbClr r="0" g="0" b="0"/>
          </a:fontRef>
        </p:style>
        <p:txBody>
          <a:bodyPr rot="0" vert="horz" wrap="square" lIns="38100" tIns="38100" rIns="38100" bIns="38100" anchor="ctr">
            <a:spAutoFit/>
          </a:bodyPr>
          <a:lstStyle/>
          <a:p>
            <a:pPr algn="l" defTabSz="825499">
              <a:spcBef>
                <a:spcPct val="0"/>
              </a:spcBef>
              <a:spcAft>
                <a:spcPct val="0"/>
              </a:spcAft>
              <a:defRPr lang="ko-KR" altLang="en-US"/>
            </a:pPr>
            <a:r>
              <a:rPr lang="en-US" sz="4000" dirty="0"/>
              <a:t>The values for each independent variable were treated as a result of the discoveries found in </a:t>
            </a:r>
            <a:r>
              <a:rPr lang="en-US" sz="4000" dirty="0" err="1"/>
              <a:t>Naver</a:t>
            </a:r>
            <a:r>
              <a:rPr lang="en-US" sz="4000" dirty="0"/>
              <a:t> blogs and sites</a:t>
            </a:r>
            <a:r>
              <a:rPr lang="en-US" sz="4000" dirty="0" smtClean="0"/>
              <a:t>.</a:t>
            </a:r>
            <a:r>
              <a:rPr lang="en-US" altLang="ko-KR" sz="4000" spc="5" dirty="0" smtClean="0">
                <a:solidFill>
                  <a:schemeClr val="tx2">
                    <a:lumMod val="10000"/>
                  </a:schemeClr>
                </a:solidFill>
              </a:rPr>
              <a:t> </a:t>
            </a:r>
            <a:endParaRPr lang="en-US" altLang="ko-KR" sz="4000" spc="5" dirty="0">
              <a:solidFill>
                <a:schemeClr val="tx2">
                  <a:lumMod val="10000"/>
                </a:schemeClr>
              </a:solidFill>
            </a:endParaRPr>
          </a:p>
          <a:p>
            <a:pPr algn="l" defTabSz="825499">
              <a:spcBef>
                <a:spcPct val="0"/>
              </a:spcBef>
              <a:spcAft>
                <a:spcPct val="0"/>
              </a:spcAft>
              <a:defRPr lang="ko-KR" altLang="en-US"/>
            </a:pPr>
            <a:r>
              <a:rPr lang="en-US" altLang="ko-KR" sz="4000" spc="5" dirty="0">
                <a:solidFill>
                  <a:schemeClr val="tx2">
                    <a:lumMod val="10000"/>
                  </a:schemeClr>
                </a:solidFill>
              </a:rPr>
              <a:t>There were quite a few similar results, and there were many different results. </a:t>
            </a:r>
          </a:p>
          <a:p>
            <a:pPr algn="l" defTabSz="825499">
              <a:spcBef>
                <a:spcPct val="0"/>
              </a:spcBef>
              <a:spcAft>
                <a:spcPct val="0"/>
              </a:spcAft>
              <a:defRPr lang="ko-KR" altLang="en-US"/>
            </a:pPr>
            <a:r>
              <a:rPr lang="en-US" altLang="ko-KR" sz="4000" spc="5" dirty="0">
                <a:solidFill>
                  <a:schemeClr val="tx2">
                    <a:lumMod val="10000"/>
                  </a:schemeClr>
                </a:solidFill>
              </a:rPr>
              <a:t>The reason was highly influenced since the coefficient about  actors and directors is too high in regression formula.</a:t>
            </a:r>
          </a:p>
          <a:p>
            <a:pPr algn="l" defTabSz="825499">
              <a:spcBef>
                <a:spcPct val="0"/>
              </a:spcBef>
              <a:spcAft>
                <a:spcPct val="0"/>
              </a:spcAft>
              <a:defRPr lang="ko-KR" altLang="en-US"/>
            </a:pPr>
            <a:r>
              <a:rPr lang="en-US" altLang="ko-KR" sz="4000" spc="5" dirty="0">
                <a:solidFill>
                  <a:schemeClr val="tx2">
                    <a:lumMod val="10000"/>
                  </a:schemeClr>
                </a:solidFill>
              </a:rPr>
              <a:t>The film's actors and directors did not have enough film works to deduct accurate predictions.</a:t>
            </a:r>
            <a:endParaRPr lang="en-US" altLang="ko-KR" sz="4000" dirty="0">
              <a:solidFill>
                <a:schemeClr val="tx2">
                  <a:lumMod val="10000"/>
                </a:schemeClr>
              </a:solidFill>
            </a:endParaRPr>
          </a:p>
        </p:txBody>
      </p:sp>
      <p:pic>
        <p:nvPicPr>
          <p:cNvPr id="50" name="그림 49"/>
          <p:cNvPicPr>
            <a:picLocks noChangeAspect="1"/>
          </p:cNvPicPr>
          <p:nvPr/>
        </p:nvPicPr>
        <p:blipFill rotWithShape="1">
          <a:blip r:embed="rId2" cstate="print"/>
          <a:stretch>
            <a:fillRect/>
          </a:stretch>
        </p:blipFill>
        <p:spPr>
          <a:xfrm>
            <a:off x="680720" y="2479398"/>
            <a:ext cx="12227558" cy="9771531"/>
          </a:xfrm>
          <a:prstGeom prst="rect">
            <a:avLst/>
          </a:prstGeom>
        </p:spPr>
      </p:pic>
      <p:sp>
        <p:nvSpPr>
          <p:cNvPr id="6" name="TextBox 5"/>
          <p:cNvSpPr txBox="1"/>
          <p:nvPr/>
        </p:nvSpPr>
        <p:spPr>
          <a:xfrm>
            <a:off x="1130423" y="12340249"/>
            <a:ext cx="11431014" cy="507831"/>
          </a:xfrm>
          <a:prstGeom prst="rect">
            <a:avLst/>
          </a:prstGeom>
          <a:noFill/>
          <a:ln w="3175" cap="flat">
            <a:noFill/>
            <a:miter/>
          </a:ln>
          <a:effectLst/>
          <a:sp3d/>
        </p:spPr>
        <p:style>
          <a:lnRef idx="0">
            <a:scrgbClr r="0" g="0" b="0"/>
          </a:lnRef>
          <a:fillRef idx="0">
            <a:scrgbClr r="0" g="0" b="0"/>
          </a:fillRef>
          <a:effectRef idx="0">
            <a:scrgbClr r="0" g="0" b="0"/>
          </a:effectRef>
          <a:fontRef idx="none">
            <a:scrgbClr r="0" g="0" b="0"/>
          </a:fontRef>
        </p:style>
        <p:txBody>
          <a:bodyPr rot="0" spcFirstLastPara="1" vertOverflow="overflow" horzOverflow="overflow" vert="horz" wrap="none" lIns="38100" tIns="38100" rIns="38100" bIns="38100" numCol="1" spcCol="38100" rtlCol="0" anchor="ctr">
            <a:spAutoFit/>
          </a:bodyPr>
          <a:lstStyle/>
          <a:p>
            <a:r>
              <a:rPr lang="en-US" altLang="ko-KR" sz="2800" dirty="0" smtClean="0">
                <a:solidFill>
                  <a:schemeClr val="bg2">
                    <a:lumMod val="75000"/>
                  </a:schemeClr>
                </a:solidFill>
              </a:rPr>
              <a:t>http</a:t>
            </a:r>
            <a:r>
              <a:rPr lang="en-US" altLang="ko-KR" sz="2800" dirty="0" smtClean="0">
                <a:solidFill>
                  <a:schemeClr val="bg2">
                    <a:lumMod val="75000"/>
                  </a:schemeClr>
                </a:solidFill>
              </a:rPr>
              <a:t>://www.kobis.or.kr/kobis/business/mast/mvie/searchMovieList.do</a:t>
            </a:r>
            <a:endParaRPr kumimoji="0" lang="ko-KR" altLang="en-US" sz="2800" b="0" i="0" u="none" strike="noStrike" cap="none" spc="0" normalizeH="0" baseline="0" dirty="0">
              <a:solidFill>
                <a:schemeClr val="bg2">
                  <a:lumMod val="75000"/>
                </a:schemeClr>
              </a:solidFill>
              <a:uFillTx/>
              <a:latin typeface="PT Sans"/>
              <a:ea typeface="PT Sans"/>
              <a:cs typeface="PT Sans"/>
              <a:sym typeface="PT Sans"/>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38</a:t>
            </a:fld>
            <a:endParaRPr dirty="0"/>
          </a:p>
        </p:txBody>
      </p:sp>
      <p:sp>
        <p:nvSpPr>
          <p:cNvPr id="308" name="Shape 308"/>
          <p:cNvSpPr/>
          <p:nvPr/>
        </p:nvSpPr>
        <p:spPr>
          <a:xfrm>
            <a:off x="-30390" y="3221283"/>
            <a:ext cx="24444781" cy="7049498"/>
          </a:xfrm>
          <a:prstGeom prst="rect">
            <a:avLst/>
          </a:prstGeom>
          <a:solidFill>
            <a:srgbClr val="40404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9" name="Shape 309"/>
          <p:cNvSpPr/>
          <p:nvPr/>
        </p:nvSpPr>
        <p:spPr>
          <a:xfrm>
            <a:off x="10175588" y="3127415"/>
            <a:ext cx="4032824" cy="7365184"/>
          </a:xfrm>
          <a:prstGeom prst="rect">
            <a:avLst/>
          </a:prstGeom>
          <a:solidFill>
            <a:srgbClr val="A6AAA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pic>
        <p:nvPicPr>
          <p:cNvPr id="310" name="Phone_gold.png"/>
          <p:cNvPicPr>
            <a:picLocks noChangeAspect="1"/>
          </p:cNvPicPr>
          <p:nvPr/>
        </p:nvPicPr>
        <p:blipFill>
          <a:blip r:embed="rId2" cstate="print">
            <a:extLst/>
          </a:blip>
          <a:stretch>
            <a:fillRect/>
          </a:stretch>
        </p:blipFill>
        <p:spPr>
          <a:xfrm>
            <a:off x="9596918" y="1852875"/>
            <a:ext cx="5190164" cy="9786314"/>
          </a:xfrm>
          <a:prstGeom prst="rect">
            <a:avLst/>
          </a:prstGeom>
          <a:ln w="3175">
            <a:miter lim="400000"/>
          </a:ln>
        </p:spPr>
      </p:pic>
      <p:sp>
        <p:nvSpPr>
          <p:cNvPr id="311" name="Shape 311"/>
          <p:cNvSpPr/>
          <p:nvPr/>
        </p:nvSpPr>
        <p:spPr>
          <a:xfrm>
            <a:off x="3032883" y="4898318"/>
            <a:ext cx="5794649"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4000" dirty="0" smtClean="0">
                <a:solidFill>
                  <a:schemeClr val="tx2"/>
                </a:solidFill>
              </a:rPr>
              <a:t>Is </a:t>
            </a:r>
            <a:r>
              <a:rPr lang="en-US" altLang="ko-KR" sz="4000" dirty="0" smtClean="0">
                <a:solidFill>
                  <a:schemeClr val="tx2"/>
                </a:solidFill>
              </a:rPr>
              <a:t>the director's influence appropriate?</a:t>
            </a:r>
            <a:endParaRPr sz="4000" dirty="0">
              <a:solidFill>
                <a:schemeClr val="tx2"/>
              </a:solidFill>
            </a:endParaRPr>
          </a:p>
        </p:txBody>
      </p:sp>
      <p:sp>
        <p:nvSpPr>
          <p:cNvPr id="312" name="Shape 312"/>
          <p:cNvSpPr/>
          <p:nvPr/>
        </p:nvSpPr>
        <p:spPr>
          <a:xfrm>
            <a:off x="1890969" y="4145755"/>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3" name="Shape 313"/>
          <p:cNvSpPr/>
          <p:nvPr/>
        </p:nvSpPr>
        <p:spPr>
          <a:xfrm>
            <a:off x="3032883" y="4268203"/>
            <a:ext cx="839852"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4" name="Shape 314"/>
          <p:cNvSpPr/>
          <p:nvPr/>
        </p:nvSpPr>
        <p:spPr>
          <a:xfrm>
            <a:off x="3032883" y="7816277"/>
            <a:ext cx="5794649"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gn="l"/>
            <a:r>
              <a:rPr lang="en-US" altLang="ko-KR" sz="4000" dirty="0" smtClean="0">
                <a:solidFill>
                  <a:schemeClr val="tx2"/>
                </a:solidFill>
              </a:rPr>
              <a:t>Is the a</a:t>
            </a:r>
            <a:r>
              <a:rPr lang="en-US" altLang="ko-KR" sz="4000" dirty="0" smtClean="0">
                <a:solidFill>
                  <a:schemeClr val="tx2"/>
                </a:solidFill>
              </a:rPr>
              <a:t>ctor's </a:t>
            </a:r>
            <a:r>
              <a:rPr lang="en-US" altLang="ko-KR" sz="4000" dirty="0" smtClean="0">
                <a:solidFill>
                  <a:schemeClr val="tx2"/>
                </a:solidFill>
              </a:rPr>
              <a:t>influence appropriate?</a:t>
            </a:r>
            <a:endParaRPr lang="en-US" altLang="ko-KR" sz="4000" dirty="0">
              <a:solidFill>
                <a:schemeClr val="tx2"/>
              </a:solidFill>
            </a:endParaRPr>
          </a:p>
        </p:txBody>
      </p:sp>
      <p:sp>
        <p:nvSpPr>
          <p:cNvPr id="315" name="Shape 315"/>
          <p:cNvSpPr/>
          <p:nvPr/>
        </p:nvSpPr>
        <p:spPr>
          <a:xfrm>
            <a:off x="1890969" y="7063714"/>
            <a:ext cx="828087"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6" name="Shape 316"/>
          <p:cNvSpPr/>
          <p:nvPr/>
        </p:nvSpPr>
        <p:spPr>
          <a:xfrm>
            <a:off x="3032883" y="7186162"/>
            <a:ext cx="839852"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YES</a:t>
            </a:r>
          </a:p>
        </p:txBody>
      </p:sp>
      <p:sp>
        <p:nvSpPr>
          <p:cNvPr id="317" name="Shape 317"/>
          <p:cNvSpPr/>
          <p:nvPr/>
        </p:nvSpPr>
        <p:spPr>
          <a:xfrm>
            <a:off x="2117344" y="4398740"/>
            <a:ext cx="375337" cy="285027"/>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8" name="Shape 318"/>
          <p:cNvSpPr/>
          <p:nvPr/>
        </p:nvSpPr>
        <p:spPr>
          <a:xfrm>
            <a:off x="2117344" y="7316699"/>
            <a:ext cx="375337" cy="285028"/>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19" name="Shape 319"/>
          <p:cNvSpPr/>
          <p:nvPr/>
        </p:nvSpPr>
        <p:spPr>
          <a:xfrm>
            <a:off x="16698382" y="4885345"/>
            <a:ext cx="5794649"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4000" dirty="0" smtClean="0">
                <a:solidFill>
                  <a:srgbClr val="FFFFFF"/>
                </a:solidFill>
              </a:rPr>
              <a:t>New </a:t>
            </a:r>
            <a:r>
              <a:rPr lang="en-US" altLang="ko-KR" sz="4000" dirty="0" smtClean="0">
                <a:solidFill>
                  <a:srgbClr val="FFFFFF"/>
                </a:solidFill>
              </a:rPr>
              <a:t>actor or new director without work</a:t>
            </a:r>
            <a:endParaRPr sz="4000" dirty="0">
              <a:solidFill>
                <a:srgbClr val="FFFFFF"/>
              </a:solidFill>
            </a:endParaRPr>
          </a:p>
        </p:txBody>
      </p:sp>
      <p:sp>
        <p:nvSpPr>
          <p:cNvPr id="320" name="Shape 320"/>
          <p:cNvSpPr/>
          <p:nvPr/>
        </p:nvSpPr>
        <p:spPr>
          <a:xfrm>
            <a:off x="15556469" y="413278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1" name="Shape 321"/>
          <p:cNvSpPr/>
          <p:nvPr/>
        </p:nvSpPr>
        <p:spPr>
          <a:xfrm>
            <a:off x="16698382" y="4255230"/>
            <a:ext cx="696215"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2" name="Shape 322"/>
          <p:cNvSpPr/>
          <p:nvPr/>
        </p:nvSpPr>
        <p:spPr>
          <a:xfrm>
            <a:off x="16698382" y="7803305"/>
            <a:ext cx="5794648" cy="168392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altLang="ko-KR" sz="4000" dirty="0" smtClean="0">
                <a:solidFill>
                  <a:schemeClr val="tx2"/>
                </a:solidFill>
              </a:rPr>
              <a:t>Lack </a:t>
            </a:r>
            <a:r>
              <a:rPr lang="en-US" altLang="ko-KR" sz="4000" dirty="0" smtClean="0">
                <a:solidFill>
                  <a:schemeClr val="tx2"/>
                </a:solidFill>
              </a:rPr>
              <a:t>of blog postings</a:t>
            </a:r>
            <a:endParaRPr sz="4000" dirty="0">
              <a:solidFill>
                <a:schemeClr val="tx2"/>
              </a:solidFill>
            </a:endParaRPr>
          </a:p>
        </p:txBody>
      </p:sp>
      <p:sp>
        <p:nvSpPr>
          <p:cNvPr id="323" name="Shape 323"/>
          <p:cNvSpPr/>
          <p:nvPr/>
        </p:nvSpPr>
        <p:spPr>
          <a:xfrm>
            <a:off x="15556469" y="7050742"/>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24" name="Shape 324"/>
          <p:cNvSpPr/>
          <p:nvPr/>
        </p:nvSpPr>
        <p:spPr>
          <a:xfrm>
            <a:off x="16698382" y="7173190"/>
            <a:ext cx="696215" cy="546101"/>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t>NO</a:t>
            </a:r>
          </a:p>
        </p:txBody>
      </p:sp>
      <p:sp>
        <p:nvSpPr>
          <p:cNvPr id="325" name="Shape 325"/>
          <p:cNvSpPr/>
          <p:nvPr/>
        </p:nvSpPr>
        <p:spPr>
          <a:xfrm>
            <a:off x="15838954" y="4402840"/>
            <a:ext cx="288514" cy="288516"/>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
        <p:nvSpPr>
          <p:cNvPr id="326" name="Shape 326"/>
          <p:cNvSpPr/>
          <p:nvPr/>
        </p:nvSpPr>
        <p:spPr>
          <a:xfrm>
            <a:off x="15838954" y="7314682"/>
            <a:ext cx="288514" cy="288517"/>
          </a:xfrm>
          <a:custGeom>
            <a:avLst/>
            <a:gdLst/>
            <a:ahLst/>
            <a:cxnLst>
              <a:cxn ang="0">
                <a:pos x="wd2" y="hd2"/>
              </a:cxn>
              <a:cxn ang="5400000">
                <a:pos x="wd2" y="hd2"/>
              </a:cxn>
              <a:cxn ang="10800000">
                <a:pos x="wd2" y="hd2"/>
              </a:cxn>
              <a:cxn ang="16200000">
                <a:pos x="wd2" y="hd2"/>
              </a:cxn>
            </a:cxnLst>
            <a:rect l="0" t="0" r="r" b="b"/>
            <a:pathLst>
              <a:path w="21600" h="21600" extrusionOk="0">
                <a:moveTo>
                  <a:pt x="21600" y="2089"/>
                </a:moveTo>
                <a:lnTo>
                  <a:pt x="19554" y="0"/>
                </a:lnTo>
                <a:lnTo>
                  <a:pt x="10943" y="8593"/>
                </a:lnTo>
                <a:lnTo>
                  <a:pt x="2046" y="0"/>
                </a:lnTo>
                <a:lnTo>
                  <a:pt x="0" y="2089"/>
                </a:lnTo>
                <a:lnTo>
                  <a:pt x="8564" y="10634"/>
                </a:lnTo>
                <a:lnTo>
                  <a:pt x="0" y="19511"/>
                </a:lnTo>
                <a:lnTo>
                  <a:pt x="2046" y="21600"/>
                </a:lnTo>
                <a:lnTo>
                  <a:pt x="10943" y="13007"/>
                </a:lnTo>
                <a:lnTo>
                  <a:pt x="19554" y="21600"/>
                </a:lnTo>
                <a:lnTo>
                  <a:pt x="21600" y="19511"/>
                </a:lnTo>
                <a:lnTo>
                  <a:pt x="13036" y="10634"/>
                </a:lnTo>
                <a:lnTo>
                  <a:pt x="21600" y="2089"/>
                </a:lnTo>
              </a:path>
            </a:pathLst>
          </a:custGeom>
          <a:solidFill>
            <a:srgbClr val="393941"/>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pic>
        <p:nvPicPr>
          <p:cNvPr id="23" name="그림 22" descr="prediction-red-stamp-text-vector-clipart_csp31894109.png"/>
          <p:cNvPicPr>
            <a:picLocks noChangeAspect="1"/>
          </p:cNvPicPr>
          <p:nvPr/>
        </p:nvPicPr>
        <p:blipFill>
          <a:blip r:embed="rId3" cstate="print"/>
          <a:stretch>
            <a:fillRect/>
          </a:stretch>
        </p:blipFill>
        <p:spPr>
          <a:xfrm>
            <a:off x="9025919" y="4132782"/>
            <a:ext cx="6530550" cy="4323980"/>
          </a:xfrm>
          <a:prstGeom prst="rect">
            <a:avLst/>
          </a:prstGeom>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ChangeArrowheads="1"/>
          </p:cNvSpPr>
          <p:nvPr/>
        </p:nvSpPr>
        <p:spPr bwMode="auto">
          <a:xfrm>
            <a:off x="9806152" y="8429784"/>
            <a:ext cx="12314447" cy="4149785"/>
          </a:xfrm>
          <a:prstGeom prst="rect">
            <a:avLst/>
          </a:prstGeom>
          <a:solidFill>
            <a:srgbClr val="EAE0C7"/>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9999860" y="8842535"/>
            <a:ext cx="723382" cy="1027113"/>
          </a:xfrm>
          <a:custGeom>
            <a:avLst/>
            <a:gdLst>
              <a:gd name="T0" fmla="*/ 155 w 156"/>
              <a:gd name="T1" fmla="*/ 323 h 323"/>
              <a:gd name="T2" fmla="*/ 15 w 156"/>
              <a:gd name="T3" fmla="*/ 323 h 323"/>
              <a:gd name="T4" fmla="*/ 0 w 156"/>
              <a:gd name="T5" fmla="*/ 159 h 323"/>
              <a:gd name="T6" fmla="*/ 156 w 156"/>
              <a:gd name="T7" fmla="*/ 0 h 323"/>
              <a:gd name="T8" fmla="*/ 156 w 156"/>
              <a:gd name="T9" fmla="*/ 65 h 323"/>
              <a:gd name="T10" fmla="*/ 77 w 156"/>
              <a:gd name="T11" fmla="*/ 149 h 323"/>
              <a:gd name="T12" fmla="*/ 77 w 156"/>
              <a:gd name="T13" fmla="*/ 192 h 323"/>
              <a:gd name="T14" fmla="*/ 155 w 156"/>
              <a:gd name="T15" fmla="*/ 192 h 323"/>
              <a:gd name="T16" fmla="*/ 155 w 156"/>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23">
                <a:moveTo>
                  <a:pt x="155" y="323"/>
                </a:moveTo>
                <a:cubicBezTo>
                  <a:pt x="15" y="323"/>
                  <a:pt x="15" y="323"/>
                  <a:pt x="15" y="323"/>
                </a:cubicBezTo>
                <a:cubicBezTo>
                  <a:pt x="5" y="267"/>
                  <a:pt x="0" y="212"/>
                  <a:pt x="0" y="159"/>
                </a:cubicBezTo>
                <a:cubicBezTo>
                  <a:pt x="0" y="53"/>
                  <a:pt x="52" y="0"/>
                  <a:pt x="156" y="0"/>
                </a:cubicBezTo>
                <a:cubicBezTo>
                  <a:pt x="156" y="65"/>
                  <a:pt x="156" y="65"/>
                  <a:pt x="156" y="65"/>
                </a:cubicBezTo>
                <a:cubicBezTo>
                  <a:pt x="104" y="65"/>
                  <a:pt x="77" y="93"/>
                  <a:pt x="77" y="149"/>
                </a:cubicBezTo>
                <a:cubicBezTo>
                  <a:pt x="77" y="192"/>
                  <a:pt x="77" y="192"/>
                  <a:pt x="77" y="192"/>
                </a:cubicBezTo>
                <a:cubicBezTo>
                  <a:pt x="155" y="192"/>
                  <a:pt x="155" y="192"/>
                  <a:pt x="155" y="192"/>
                </a:cubicBezTo>
                <a:lnTo>
                  <a:pt x="155" y="32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1380933" y="10250648"/>
            <a:ext cx="368300" cy="762000"/>
          </a:xfrm>
          <a:custGeom>
            <a:avLst/>
            <a:gdLst>
              <a:gd name="T0" fmla="*/ 1 w 116"/>
              <a:gd name="T1" fmla="*/ 0 h 240"/>
              <a:gd name="T2" fmla="*/ 105 w 116"/>
              <a:gd name="T3" fmla="*/ 0 h 240"/>
              <a:gd name="T4" fmla="*/ 116 w 116"/>
              <a:gd name="T5" fmla="*/ 121 h 240"/>
              <a:gd name="T6" fmla="*/ 0 w 116"/>
              <a:gd name="T7" fmla="*/ 240 h 240"/>
              <a:gd name="T8" fmla="*/ 0 w 116"/>
              <a:gd name="T9" fmla="*/ 192 h 240"/>
              <a:gd name="T10" fmla="*/ 59 w 116"/>
              <a:gd name="T11" fmla="*/ 129 h 240"/>
              <a:gd name="T12" fmla="*/ 59 w 116"/>
              <a:gd name="T13" fmla="*/ 97 h 240"/>
              <a:gd name="T14" fmla="*/ 1 w 116"/>
              <a:gd name="T15" fmla="*/ 97 h 240"/>
              <a:gd name="T16" fmla="*/ 1 w 11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40">
                <a:moveTo>
                  <a:pt x="1" y="0"/>
                </a:moveTo>
                <a:cubicBezTo>
                  <a:pt x="105" y="0"/>
                  <a:pt x="105" y="0"/>
                  <a:pt x="105" y="0"/>
                </a:cubicBezTo>
                <a:cubicBezTo>
                  <a:pt x="113" y="42"/>
                  <a:pt x="116" y="82"/>
                  <a:pt x="116" y="121"/>
                </a:cubicBezTo>
                <a:cubicBezTo>
                  <a:pt x="116" y="201"/>
                  <a:pt x="78" y="240"/>
                  <a:pt x="0" y="240"/>
                </a:cubicBezTo>
                <a:cubicBezTo>
                  <a:pt x="0" y="192"/>
                  <a:pt x="0" y="192"/>
                  <a:pt x="0" y="192"/>
                </a:cubicBezTo>
                <a:cubicBezTo>
                  <a:pt x="39" y="192"/>
                  <a:pt x="59" y="171"/>
                  <a:pt x="59" y="129"/>
                </a:cubicBezTo>
                <a:cubicBezTo>
                  <a:pt x="59" y="97"/>
                  <a:pt x="59" y="97"/>
                  <a:pt x="59" y="97"/>
                </a:cubicBezTo>
                <a:cubicBezTo>
                  <a:pt x="1" y="97"/>
                  <a:pt x="1" y="97"/>
                  <a:pt x="1" y="97"/>
                </a:cubicBezTo>
                <a:lnTo>
                  <a:pt x="1"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11255749" y="8842535"/>
            <a:ext cx="9680858" cy="369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l" defTabSz="914400">
              <a:lnSpc>
                <a:spcPct val="150000"/>
              </a:lnSpc>
            </a:pPr>
            <a:r>
              <a:rPr lang="en-US" altLang="en-US" sz="3200" dirty="0" smtClean="0">
                <a:solidFill>
                  <a:schemeClr val="tx2">
                    <a:lumMod val="10000"/>
                  </a:schemeClr>
                </a:solidFill>
                <a:latin typeface="Poppins Light" panose="02000000000000000000" pitchFamily="2" charset="0"/>
              </a:rPr>
              <a:t>During this semester, while taking a big data processing </a:t>
            </a:r>
            <a:r>
              <a:rPr lang="en-US" altLang="en-US" sz="3200" dirty="0" smtClean="0">
                <a:solidFill>
                  <a:schemeClr val="tx2">
                    <a:lumMod val="10000"/>
                  </a:schemeClr>
                </a:solidFill>
                <a:latin typeface="Poppins Light" panose="02000000000000000000" pitchFamily="2" charset="0"/>
              </a:rPr>
              <a:t>class.  It </a:t>
            </a:r>
            <a:r>
              <a:rPr lang="en-US" altLang="en-US" sz="3200" dirty="0" smtClean="0">
                <a:solidFill>
                  <a:schemeClr val="tx2">
                    <a:lumMod val="10000"/>
                  </a:schemeClr>
                </a:solidFill>
                <a:latin typeface="Poppins Light" panose="02000000000000000000" pitchFamily="2" charset="0"/>
              </a:rPr>
              <a:t>was nice to learn various classification techniques and analysis techniques. I think it is a good opportunity to have a good base for R language..</a:t>
            </a:r>
            <a:endParaRPr kumimoji="0" lang="en-US" altLang="en-US" sz="2800" b="0" i="0" u="none" strike="noStrike" cap="none" normalizeH="0" baseline="0" dirty="0">
              <a:ln>
                <a:noFill/>
              </a:ln>
              <a:solidFill>
                <a:schemeClr val="tx2">
                  <a:lumMod val="10000"/>
                </a:schemeClr>
              </a:solidFill>
              <a:effectLst/>
            </a:endParaRPr>
          </a:p>
        </p:txBody>
      </p:sp>
      <p:sp>
        <p:nvSpPr>
          <p:cNvPr id="31" name="Rectangle 29"/>
          <p:cNvSpPr>
            <a:spLocks noChangeArrowheads="1"/>
          </p:cNvSpPr>
          <p:nvPr/>
        </p:nvSpPr>
        <p:spPr bwMode="auto">
          <a:xfrm>
            <a:off x="18256469" y="11920300"/>
            <a:ext cx="2430152"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2">
                    <a:lumMod val="10000"/>
                  </a:schemeClr>
                </a:solidFill>
                <a:effectLst/>
                <a:latin typeface="Poppins Medium" panose="02000000000000000000" pitchFamily="2" charset="0"/>
              </a:rPr>
              <a:t>by </a:t>
            </a:r>
            <a:r>
              <a:rPr kumimoji="0" lang="en-US" altLang="en-US" sz="2800" i="0" u="none" strike="noStrike" cap="none" normalizeH="0" baseline="0" dirty="0" smtClean="0">
                <a:ln>
                  <a:noFill/>
                </a:ln>
                <a:solidFill>
                  <a:schemeClr val="tx2">
                    <a:lumMod val="10000"/>
                  </a:schemeClr>
                </a:solidFill>
                <a:effectLst/>
                <a:latin typeface="Poppins Medium" panose="02000000000000000000" pitchFamily="2" charset="0"/>
              </a:rPr>
              <a:t>– Lee u </a:t>
            </a:r>
            <a:r>
              <a:rPr kumimoji="0" lang="en-US" altLang="en-US" sz="2800" i="0" u="none" strike="noStrike" cap="none" normalizeH="0" baseline="0" dirty="0" err="1" smtClean="0">
                <a:ln>
                  <a:noFill/>
                </a:ln>
                <a:solidFill>
                  <a:schemeClr val="tx2">
                    <a:lumMod val="10000"/>
                  </a:schemeClr>
                </a:solidFill>
                <a:effectLst/>
                <a:latin typeface="Poppins Medium" panose="02000000000000000000" pitchFamily="2" charset="0"/>
              </a:rPr>
              <a:t>seok</a:t>
            </a:r>
            <a:endParaRPr kumimoji="0" lang="en-US" altLang="en-US" sz="2000" i="0" u="none" strike="noStrike" cap="none" normalizeH="0" baseline="0" dirty="0">
              <a:ln>
                <a:noFill/>
              </a:ln>
              <a:solidFill>
                <a:schemeClr val="tx2">
                  <a:lumMod val="10000"/>
                </a:schemeClr>
              </a:solidFill>
              <a:effectLst/>
            </a:endParaRPr>
          </a:p>
        </p:txBody>
      </p:sp>
      <p:sp>
        <p:nvSpPr>
          <p:cNvPr id="33" name="TextBox 32"/>
          <p:cNvSpPr txBox="1"/>
          <p:nvPr/>
        </p:nvSpPr>
        <p:spPr>
          <a:xfrm>
            <a:off x="1173163" y="1092200"/>
            <a:ext cx="10082586" cy="1146503"/>
          </a:xfrm>
          <a:prstGeom prst="rect">
            <a:avLst/>
          </a:prstGeom>
          <a:noFill/>
        </p:spPr>
        <p:txBody>
          <a:bodyPr wrap="square" lIns="0" tIns="0" rIns="0" bIns="0" rtlCol="0">
            <a:noAutofit/>
          </a:bodyPr>
          <a:lstStyle/>
          <a:p>
            <a:r>
              <a:rPr lang="en-US" altLang="ko-KR" sz="6600" b="1" dirty="0" smtClean="0">
                <a:solidFill>
                  <a:schemeClr val="tx2">
                    <a:lumMod val="10000"/>
                  </a:schemeClr>
                </a:solidFill>
              </a:rPr>
              <a:t>I </a:t>
            </a:r>
            <a:r>
              <a:rPr lang="en-US" altLang="ko-KR" sz="6600" b="1" dirty="0" smtClean="0">
                <a:solidFill>
                  <a:schemeClr val="tx2">
                    <a:lumMod val="10000"/>
                  </a:schemeClr>
                </a:solidFill>
              </a:rPr>
              <a:t>felt </a:t>
            </a:r>
            <a:r>
              <a:rPr lang="en-US" altLang="ko-KR" sz="6600" b="1" dirty="0" smtClean="0">
                <a:solidFill>
                  <a:schemeClr val="tx2">
                    <a:lumMod val="10000"/>
                  </a:schemeClr>
                </a:solidFill>
              </a:rPr>
              <a:t>that…</a:t>
            </a:r>
            <a:endParaRPr lang="en-US" sz="6600" b="1" dirty="0">
              <a:solidFill>
                <a:schemeClr val="tx2">
                  <a:lumMod val="10000"/>
                </a:schemeClr>
              </a:solidFill>
              <a:latin typeface="Poppins SemiBold" charset="0"/>
              <a:ea typeface="Poppins SemiBold" charset="0"/>
              <a:cs typeface="Poppins SemiBold" charset="0"/>
            </a:endParaRPr>
          </a:p>
        </p:txBody>
      </p:sp>
      <p:sp>
        <p:nvSpPr>
          <p:cNvPr id="24" name="Rectangle 7"/>
          <p:cNvSpPr>
            <a:spLocks noChangeArrowheads="1"/>
          </p:cNvSpPr>
          <p:nvPr/>
        </p:nvSpPr>
        <p:spPr bwMode="auto">
          <a:xfrm>
            <a:off x="944937" y="2555110"/>
            <a:ext cx="17311532" cy="4992239"/>
          </a:xfrm>
          <a:prstGeom prst="rect">
            <a:avLst/>
          </a:prstGeom>
          <a:solidFill>
            <a:srgbClr val="C8C8E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p:cNvSpPr>
          <p:nvPr/>
        </p:nvSpPr>
        <p:spPr bwMode="auto">
          <a:xfrm>
            <a:off x="1154487" y="3550659"/>
            <a:ext cx="766189" cy="1468689"/>
          </a:xfrm>
          <a:custGeom>
            <a:avLst/>
            <a:gdLst>
              <a:gd name="T0" fmla="*/ 155 w 156"/>
              <a:gd name="T1" fmla="*/ 323 h 323"/>
              <a:gd name="T2" fmla="*/ 15 w 156"/>
              <a:gd name="T3" fmla="*/ 323 h 323"/>
              <a:gd name="T4" fmla="*/ 0 w 156"/>
              <a:gd name="T5" fmla="*/ 159 h 323"/>
              <a:gd name="T6" fmla="*/ 156 w 156"/>
              <a:gd name="T7" fmla="*/ 0 h 323"/>
              <a:gd name="T8" fmla="*/ 156 w 156"/>
              <a:gd name="T9" fmla="*/ 65 h 323"/>
              <a:gd name="T10" fmla="*/ 77 w 156"/>
              <a:gd name="T11" fmla="*/ 149 h 323"/>
              <a:gd name="T12" fmla="*/ 77 w 156"/>
              <a:gd name="T13" fmla="*/ 192 h 323"/>
              <a:gd name="T14" fmla="*/ 155 w 156"/>
              <a:gd name="T15" fmla="*/ 192 h 323"/>
              <a:gd name="T16" fmla="*/ 155 w 156"/>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23">
                <a:moveTo>
                  <a:pt x="155" y="323"/>
                </a:moveTo>
                <a:cubicBezTo>
                  <a:pt x="15" y="323"/>
                  <a:pt x="15" y="323"/>
                  <a:pt x="15" y="323"/>
                </a:cubicBezTo>
                <a:cubicBezTo>
                  <a:pt x="5" y="267"/>
                  <a:pt x="0" y="212"/>
                  <a:pt x="0" y="159"/>
                </a:cubicBezTo>
                <a:cubicBezTo>
                  <a:pt x="0" y="53"/>
                  <a:pt x="52" y="0"/>
                  <a:pt x="156" y="0"/>
                </a:cubicBezTo>
                <a:cubicBezTo>
                  <a:pt x="156" y="65"/>
                  <a:pt x="156" y="65"/>
                  <a:pt x="156" y="65"/>
                </a:cubicBezTo>
                <a:cubicBezTo>
                  <a:pt x="104" y="65"/>
                  <a:pt x="77" y="93"/>
                  <a:pt x="77" y="149"/>
                </a:cubicBezTo>
                <a:cubicBezTo>
                  <a:pt x="77" y="192"/>
                  <a:pt x="77" y="192"/>
                  <a:pt x="77" y="192"/>
                </a:cubicBezTo>
                <a:cubicBezTo>
                  <a:pt x="155" y="192"/>
                  <a:pt x="155" y="192"/>
                  <a:pt x="155" y="192"/>
                </a:cubicBezTo>
                <a:lnTo>
                  <a:pt x="155" y="32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16"/>
          <p:cNvSpPr>
            <a:spLocks/>
          </p:cNvSpPr>
          <p:nvPr/>
        </p:nvSpPr>
        <p:spPr bwMode="auto">
          <a:xfrm>
            <a:off x="17058290" y="4577771"/>
            <a:ext cx="569729" cy="1089599"/>
          </a:xfrm>
          <a:custGeom>
            <a:avLst/>
            <a:gdLst>
              <a:gd name="T0" fmla="*/ 1 w 116"/>
              <a:gd name="T1" fmla="*/ 0 h 240"/>
              <a:gd name="T2" fmla="*/ 105 w 116"/>
              <a:gd name="T3" fmla="*/ 0 h 240"/>
              <a:gd name="T4" fmla="*/ 116 w 116"/>
              <a:gd name="T5" fmla="*/ 121 h 240"/>
              <a:gd name="T6" fmla="*/ 0 w 116"/>
              <a:gd name="T7" fmla="*/ 240 h 240"/>
              <a:gd name="T8" fmla="*/ 0 w 116"/>
              <a:gd name="T9" fmla="*/ 192 h 240"/>
              <a:gd name="T10" fmla="*/ 59 w 116"/>
              <a:gd name="T11" fmla="*/ 129 h 240"/>
              <a:gd name="T12" fmla="*/ 59 w 116"/>
              <a:gd name="T13" fmla="*/ 97 h 240"/>
              <a:gd name="T14" fmla="*/ 1 w 116"/>
              <a:gd name="T15" fmla="*/ 97 h 240"/>
              <a:gd name="T16" fmla="*/ 1 w 11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40">
                <a:moveTo>
                  <a:pt x="1" y="0"/>
                </a:moveTo>
                <a:cubicBezTo>
                  <a:pt x="105" y="0"/>
                  <a:pt x="105" y="0"/>
                  <a:pt x="105" y="0"/>
                </a:cubicBezTo>
                <a:cubicBezTo>
                  <a:pt x="113" y="42"/>
                  <a:pt x="116" y="82"/>
                  <a:pt x="116" y="121"/>
                </a:cubicBezTo>
                <a:cubicBezTo>
                  <a:pt x="116" y="201"/>
                  <a:pt x="78" y="240"/>
                  <a:pt x="0" y="240"/>
                </a:cubicBezTo>
                <a:cubicBezTo>
                  <a:pt x="0" y="192"/>
                  <a:pt x="0" y="192"/>
                  <a:pt x="0" y="192"/>
                </a:cubicBezTo>
                <a:cubicBezTo>
                  <a:pt x="39" y="192"/>
                  <a:pt x="59" y="171"/>
                  <a:pt x="59" y="129"/>
                </a:cubicBezTo>
                <a:cubicBezTo>
                  <a:pt x="59" y="97"/>
                  <a:pt x="59" y="97"/>
                  <a:pt x="59" y="97"/>
                </a:cubicBezTo>
                <a:cubicBezTo>
                  <a:pt x="1" y="97"/>
                  <a:pt x="1" y="97"/>
                  <a:pt x="1" y="97"/>
                </a:cubicBezTo>
                <a:lnTo>
                  <a:pt x="1"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Rectangle 21"/>
          <p:cNvSpPr>
            <a:spLocks noChangeArrowheads="1"/>
          </p:cNvSpPr>
          <p:nvPr/>
        </p:nvSpPr>
        <p:spPr bwMode="auto">
          <a:xfrm>
            <a:off x="2141912" y="2961944"/>
            <a:ext cx="14525193" cy="369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lnSpc>
                <a:spcPct val="150000"/>
              </a:lnSpc>
            </a:pPr>
            <a:r>
              <a:rPr lang="en-US" altLang="en-US" sz="3200" dirty="0" smtClean="0">
                <a:solidFill>
                  <a:schemeClr val="tx2">
                    <a:lumMod val="10000"/>
                  </a:schemeClr>
                </a:solidFill>
                <a:latin typeface="Poppins Light" panose="02000000000000000000" pitchFamily="2" charset="0"/>
              </a:rPr>
              <a:t>I learned </a:t>
            </a:r>
            <a:r>
              <a:rPr lang="en-US" altLang="en-US" sz="3200" dirty="0" err="1" smtClean="0">
                <a:solidFill>
                  <a:schemeClr val="tx2">
                    <a:lumMod val="10000"/>
                  </a:schemeClr>
                </a:solidFill>
                <a:latin typeface="Poppins Light" panose="02000000000000000000" pitchFamily="2" charset="0"/>
              </a:rPr>
              <a:t>bigdata</a:t>
            </a:r>
            <a:r>
              <a:rPr lang="en-US" altLang="en-US" sz="3200" dirty="0" smtClean="0">
                <a:solidFill>
                  <a:schemeClr val="tx2">
                    <a:lumMod val="10000"/>
                  </a:schemeClr>
                </a:solidFill>
                <a:latin typeface="Poppins Light" panose="02000000000000000000" pitchFamily="2" charset="0"/>
              </a:rPr>
              <a:t> processing through only paper. But this time, I learned practical skills about it </a:t>
            </a:r>
            <a:r>
              <a:rPr lang="en-US" altLang="en-US" sz="3200" dirty="0" err="1" smtClean="0">
                <a:solidFill>
                  <a:schemeClr val="tx2">
                    <a:lumMod val="10000"/>
                  </a:schemeClr>
                </a:solidFill>
                <a:latin typeface="Poppins Light" panose="02000000000000000000" pitchFamily="2" charset="0"/>
              </a:rPr>
              <a:t>inR</a:t>
            </a:r>
            <a:r>
              <a:rPr lang="en-US" altLang="en-US" sz="3200" dirty="0" smtClean="0">
                <a:solidFill>
                  <a:schemeClr val="tx2">
                    <a:lumMod val="10000"/>
                  </a:schemeClr>
                </a:solidFill>
                <a:latin typeface="Poppins Light" panose="02000000000000000000" pitchFamily="2" charset="0"/>
              </a:rPr>
              <a:t> directly. I already learned R programming, but I only learned the basic skills of R. Then I didn't know how to apply R to the real work and it wasn't touched to me. In that sense, this lecture is very beneficial to learn various analytical </a:t>
            </a:r>
            <a:r>
              <a:rPr lang="en-US" altLang="en-US" sz="3200" dirty="0" smtClean="0">
                <a:solidFill>
                  <a:schemeClr val="tx2">
                    <a:lumMod val="10000"/>
                  </a:schemeClr>
                </a:solidFill>
                <a:latin typeface="Poppins Light" panose="02000000000000000000" pitchFamily="2" charset="0"/>
              </a:rPr>
              <a:t>methods</a:t>
            </a:r>
            <a:endParaRPr kumimoji="0" lang="en-US" altLang="en-US" sz="2800" b="0" i="0" u="none" strike="noStrike" cap="none" normalizeH="0" baseline="0" dirty="0">
              <a:ln>
                <a:noFill/>
              </a:ln>
              <a:solidFill>
                <a:schemeClr val="tx2">
                  <a:lumMod val="10000"/>
                </a:schemeClr>
              </a:solidFill>
              <a:effectLst/>
            </a:endParaRPr>
          </a:p>
        </p:txBody>
      </p:sp>
      <p:sp>
        <p:nvSpPr>
          <p:cNvPr id="36" name="Rectangle 29"/>
          <p:cNvSpPr>
            <a:spLocks noChangeArrowheads="1"/>
          </p:cNvSpPr>
          <p:nvPr/>
        </p:nvSpPr>
        <p:spPr bwMode="auto">
          <a:xfrm>
            <a:off x="13118092" y="6439819"/>
            <a:ext cx="332777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2">
                    <a:lumMod val="10000"/>
                  </a:schemeClr>
                </a:solidFill>
                <a:effectLst/>
                <a:latin typeface="Poppins Medium" panose="02000000000000000000" pitchFamily="2" charset="0"/>
              </a:rPr>
              <a:t>by </a:t>
            </a:r>
            <a:r>
              <a:rPr kumimoji="0" lang="en-US" altLang="en-US" sz="2800" i="0" u="none" strike="noStrike" cap="none" normalizeH="0" baseline="0" dirty="0" smtClean="0">
                <a:ln>
                  <a:noFill/>
                </a:ln>
                <a:solidFill>
                  <a:schemeClr val="tx2">
                    <a:lumMod val="10000"/>
                  </a:schemeClr>
                </a:solidFill>
                <a:effectLst/>
                <a:latin typeface="Poppins Medium" panose="02000000000000000000" pitchFamily="2" charset="0"/>
              </a:rPr>
              <a:t>_</a:t>
            </a:r>
            <a:r>
              <a:rPr kumimoji="0" lang="en-US" altLang="en-US" sz="2800" i="0" u="none" strike="noStrike" cap="none" normalizeH="0" dirty="0" smtClean="0">
                <a:ln>
                  <a:noFill/>
                </a:ln>
                <a:solidFill>
                  <a:schemeClr val="tx2">
                    <a:lumMod val="10000"/>
                  </a:schemeClr>
                </a:solidFill>
                <a:effectLst/>
                <a:latin typeface="Poppins Medium" panose="02000000000000000000" pitchFamily="2" charset="0"/>
              </a:rPr>
              <a:t> park </a:t>
            </a:r>
            <a:r>
              <a:rPr kumimoji="0" lang="en-US" altLang="en-US" sz="2800" i="0" u="none" strike="noStrike" cap="none" normalizeH="0" dirty="0" err="1" smtClean="0">
                <a:ln>
                  <a:noFill/>
                </a:ln>
                <a:solidFill>
                  <a:schemeClr val="tx2">
                    <a:lumMod val="10000"/>
                  </a:schemeClr>
                </a:solidFill>
                <a:effectLst/>
                <a:latin typeface="Poppins Medium" panose="02000000000000000000" pitchFamily="2" charset="0"/>
              </a:rPr>
              <a:t>ji</a:t>
            </a:r>
            <a:r>
              <a:rPr kumimoji="0" lang="en-US" altLang="en-US" sz="2800" i="0" u="none" strike="noStrike" cap="none" normalizeH="0" dirty="0" smtClean="0">
                <a:ln>
                  <a:noFill/>
                </a:ln>
                <a:solidFill>
                  <a:schemeClr val="tx2">
                    <a:lumMod val="10000"/>
                  </a:schemeClr>
                </a:solidFill>
                <a:effectLst/>
                <a:latin typeface="Poppins Medium" panose="02000000000000000000" pitchFamily="2" charset="0"/>
              </a:rPr>
              <a:t> </a:t>
            </a:r>
            <a:r>
              <a:rPr kumimoji="0" lang="en-US" altLang="en-US" sz="2800" i="0" u="none" strike="noStrike" cap="none" normalizeH="0" dirty="0" err="1" smtClean="0">
                <a:ln>
                  <a:noFill/>
                </a:ln>
                <a:solidFill>
                  <a:schemeClr val="tx2">
                    <a:lumMod val="10000"/>
                  </a:schemeClr>
                </a:solidFill>
                <a:effectLst/>
                <a:latin typeface="Poppins Medium" panose="02000000000000000000" pitchFamily="2" charset="0"/>
              </a:rPr>
              <a:t>su</a:t>
            </a:r>
            <a:endParaRPr kumimoji="0" lang="en-US" altLang="en-US" sz="2000" i="0" u="none" strike="noStrike" cap="none" normalizeH="0" baseline="0" dirty="0">
              <a:ln>
                <a:noFill/>
              </a:ln>
              <a:solidFill>
                <a:schemeClr val="tx2">
                  <a:lumMod val="10000"/>
                </a:schemeClr>
              </a:solidFill>
              <a:effectLst/>
            </a:endParaRPr>
          </a:p>
        </p:txBody>
      </p:sp>
      <p:sp>
        <p:nvSpPr>
          <p:cNvPr id="37" name="Shape 307"/>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39</a:t>
            </a:fld>
            <a:endParaRPr kumimoji="0" lang="ko-KR" altLang="en-US" sz="2300" b="0" i="0" u="none" strike="noStrike" kern="0" cap="none" spc="0" normalizeH="0" baseline="0" noProof="0" dirty="0">
              <a:ln>
                <a:noFill/>
              </a:ln>
              <a:solidFill>
                <a:srgbClr val="A6A7AC"/>
              </a:solidFill>
              <a:effectLst/>
              <a:uLnTx/>
              <a:uFillTx/>
              <a:latin typeface="PT Sans"/>
              <a:ea typeface="PT Sans"/>
              <a:cs typeface="PT Sans"/>
              <a:sym typeface="PT Sans"/>
            </a:endParaRPr>
          </a:p>
        </p:txBody>
      </p:sp>
    </p:spTree>
    <p:extLst>
      <p:ext uri="{BB962C8B-B14F-4D97-AF65-F5344CB8AC3E}">
        <p14:creationId xmlns="" xmlns:p14="http://schemas.microsoft.com/office/powerpoint/2010/main" val="16425488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00"/>
                                  </p:iterate>
                                  <p:childTnLst>
                                    <p:set>
                                      <p:cBhvr>
                                        <p:cTn id="6" dur="1" fill="hold">
                                          <p:stCondLst>
                                            <p:cond delay="0"/>
                                          </p:stCondLst>
                                        </p:cTn>
                                        <p:tgtEl>
                                          <p:spTgt spid="33"/>
                                        </p:tgtEl>
                                        <p:attrNameLst>
                                          <p:attrName>style.visibility</p:attrName>
                                        </p:attrNameLst>
                                      </p:cBhvr>
                                      <p:to>
                                        <p:strVal val="visible"/>
                                      </p:to>
                                    </p:set>
                                    <p:anim calcmode="lin" valueType="num">
                                      <p:cBhvr>
                                        <p:cTn id="7" dur="2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3"/>
                                        </p:tgtEl>
                                        <p:attrNameLst>
                                          <p:attrName>ppt_y</p:attrName>
                                        </p:attrNameLst>
                                      </p:cBhvr>
                                      <p:tavLst>
                                        <p:tav tm="0">
                                          <p:val>
                                            <p:strVal val="#ppt_y"/>
                                          </p:val>
                                        </p:tav>
                                        <p:tav tm="100000">
                                          <p:val>
                                            <p:strVal val="#ppt_y"/>
                                          </p:val>
                                        </p:tav>
                                      </p:tavLst>
                                    </p:anim>
                                    <p:anim calcmode="lin" valueType="num">
                                      <p:cBhvr>
                                        <p:cTn id="9" dur="2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3"/>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0" presetClass="path" presetSubtype="0" decel="66667" fill="hold" grpId="1" nodeType="withEffect">
                                  <p:stCondLst>
                                    <p:cond delay="500"/>
                                  </p:stCondLst>
                                  <p:childTnLst>
                                    <p:animMotion origin="layout" path="M 0 0 L -0.17592 0 " pathEditMode="relative" ptsTypes="AA">
                                      <p:cBhvr>
                                        <p:cTn id="16" dur="750" spd="-100000" fill="hold"/>
                                        <p:tgtEl>
                                          <p:spTgt spid="9"/>
                                        </p:tgtEl>
                                        <p:attrNameLst>
                                          <p:attrName>ppt_x</p:attrName>
                                          <p:attrName>ppt_y</p:attrName>
                                        </p:attrNameLst>
                                      </p:cBhvr>
                                    </p:animMotion>
                                  </p:childTnLst>
                                </p:cTn>
                              </p:par>
                              <p:par>
                                <p:cTn id="17" presetID="42" presetClass="entr" presetSubtype="0" fill="hold" grpId="0" nodeType="withEffect">
                                  <p:stCondLst>
                                    <p:cond delay="16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anim calcmode="lin" valueType="num">
                                      <p:cBhvr>
                                        <p:cTn id="20" dur="250" fill="hold"/>
                                        <p:tgtEl>
                                          <p:spTgt spid="16"/>
                                        </p:tgtEl>
                                        <p:attrNameLst>
                                          <p:attrName>ppt_x</p:attrName>
                                        </p:attrNameLst>
                                      </p:cBhvr>
                                      <p:tavLst>
                                        <p:tav tm="0">
                                          <p:val>
                                            <p:strVal val="#ppt_x"/>
                                          </p:val>
                                        </p:tav>
                                        <p:tav tm="100000">
                                          <p:val>
                                            <p:strVal val="#ppt_x"/>
                                          </p:val>
                                        </p:tav>
                                      </p:tavLst>
                                    </p:anim>
                                    <p:anim calcmode="lin" valueType="num">
                                      <p:cBhvr>
                                        <p:cTn id="21" dur="250" fill="hold"/>
                                        <p:tgtEl>
                                          <p:spTgt spid="16"/>
                                        </p:tgtEl>
                                        <p:attrNameLst>
                                          <p:attrName>ppt_y</p:attrName>
                                        </p:attrNameLst>
                                      </p:cBhvr>
                                      <p:tavLst>
                                        <p:tav tm="0">
                                          <p:val>
                                            <p:strVal val="#ppt_y+.1"/>
                                          </p:val>
                                        </p:tav>
                                        <p:tav tm="100000">
                                          <p:val>
                                            <p:strVal val="#ppt_y"/>
                                          </p:val>
                                        </p:tav>
                                      </p:tavLst>
                                    </p:anim>
                                  </p:childTnLst>
                                </p:cTn>
                              </p:par>
                              <p:par>
                                <p:cTn id="22" presetID="2" presetClass="entr" presetSubtype="2" fill="hold" grpId="0" nodeType="withEffect">
                                  <p:stCondLst>
                                    <p:cond delay="1600"/>
                                  </p:stCondLst>
                                  <p:iterate type="wd">
                                    <p:tmPct val="4000"/>
                                  </p:iterate>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250" fill="hold"/>
                                        <p:tgtEl>
                                          <p:spTgt spid="23"/>
                                        </p:tgtEl>
                                        <p:attrNameLst>
                                          <p:attrName>ppt_x</p:attrName>
                                        </p:attrNameLst>
                                      </p:cBhvr>
                                      <p:tavLst>
                                        <p:tav tm="0">
                                          <p:val>
                                            <p:strVal val="1+#ppt_w/2"/>
                                          </p:val>
                                        </p:tav>
                                        <p:tav tm="100000">
                                          <p:val>
                                            <p:strVal val="#ppt_x"/>
                                          </p:val>
                                        </p:tav>
                                      </p:tavLst>
                                    </p:anim>
                                    <p:anim calcmode="lin" valueType="num">
                                      <p:cBhvr additive="base">
                                        <p:cTn id="25" dur="250" fill="hold"/>
                                        <p:tgtEl>
                                          <p:spTgt spid="2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800"/>
                                  </p:stCondLst>
                                  <p:iterate type="wd">
                                    <p:tmPct val="4000"/>
                                  </p:iterate>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250" fill="hold"/>
                                        <p:tgtEl>
                                          <p:spTgt spid="31"/>
                                        </p:tgtEl>
                                        <p:attrNameLst>
                                          <p:attrName>ppt_x</p:attrName>
                                        </p:attrNameLst>
                                      </p:cBhvr>
                                      <p:tavLst>
                                        <p:tav tm="0">
                                          <p:val>
                                            <p:strVal val="1+#ppt_w/2"/>
                                          </p:val>
                                        </p:tav>
                                        <p:tav tm="100000">
                                          <p:val>
                                            <p:strVal val="#ppt_x"/>
                                          </p:val>
                                        </p:tav>
                                      </p:tavLst>
                                    </p:anim>
                                    <p:anim calcmode="lin" valueType="num">
                                      <p:cBhvr additive="base">
                                        <p:cTn id="29" dur="250" fill="hold"/>
                                        <p:tgtEl>
                                          <p:spTgt spid="31"/>
                                        </p:tgtEl>
                                        <p:attrNameLst>
                                          <p:attrName>ppt_y</p:attrName>
                                        </p:attrNameLst>
                                      </p:cBhvr>
                                      <p:tavLst>
                                        <p:tav tm="0">
                                          <p:val>
                                            <p:strVal val="#ppt_y"/>
                                          </p:val>
                                        </p:tav>
                                        <p:tav tm="100000">
                                          <p:val>
                                            <p:strVal val="#ppt_y"/>
                                          </p:val>
                                        </p:tav>
                                      </p:tavLst>
                                    </p:anim>
                                  </p:childTnLst>
                                </p:cTn>
                              </p:par>
                              <p:par>
                                <p:cTn id="30" presetID="47" presetClass="entr" presetSubtype="0" fill="hold" grpId="0" nodeType="withEffect">
                                  <p:stCondLst>
                                    <p:cond delay="20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250"/>
                                        <p:tgtEl>
                                          <p:spTgt spid="18"/>
                                        </p:tgtEl>
                                      </p:cBhvr>
                                    </p:animEffect>
                                    <p:anim calcmode="lin" valueType="num">
                                      <p:cBhvr>
                                        <p:cTn id="33" dur="250" fill="hold"/>
                                        <p:tgtEl>
                                          <p:spTgt spid="18"/>
                                        </p:tgtEl>
                                        <p:attrNameLst>
                                          <p:attrName>ppt_x</p:attrName>
                                        </p:attrNameLst>
                                      </p:cBhvr>
                                      <p:tavLst>
                                        <p:tav tm="0">
                                          <p:val>
                                            <p:strVal val="#ppt_x"/>
                                          </p:val>
                                        </p:tav>
                                        <p:tav tm="100000">
                                          <p:val>
                                            <p:strVal val="#ppt_x"/>
                                          </p:val>
                                        </p:tav>
                                      </p:tavLst>
                                    </p:anim>
                                    <p:anim calcmode="lin" valueType="num">
                                      <p:cBhvr>
                                        <p:cTn id="34" dur="250" fill="hold"/>
                                        <p:tgtEl>
                                          <p:spTgt spid="18"/>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0" presetClass="path" presetSubtype="0" decel="66667" fill="hold" grpId="1" nodeType="withEffect">
                                  <p:stCondLst>
                                    <p:cond delay="500"/>
                                  </p:stCondLst>
                                  <p:childTnLst>
                                    <p:animMotion origin="layout" path="M 0 0 L -0.17592 0 " pathEditMode="relative" ptsTypes="AA">
                                      <p:cBhvr>
                                        <p:cTn id="39" dur="750" spd="-100000" fill="hold"/>
                                        <p:tgtEl>
                                          <p:spTgt spid="24"/>
                                        </p:tgtEl>
                                        <p:attrNameLst>
                                          <p:attrName>ppt_x</p:attrName>
                                          <p:attrName>ppt_y</p:attrName>
                                        </p:attrNameLst>
                                      </p:cBhvr>
                                    </p:animMotion>
                                  </p:childTnLst>
                                </p:cTn>
                              </p:par>
                              <p:par>
                                <p:cTn id="40" presetID="42" presetClass="entr" presetSubtype="0" fill="hold" grpId="0" nodeType="withEffect">
                                  <p:stCondLst>
                                    <p:cond delay="16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50"/>
                                        <p:tgtEl>
                                          <p:spTgt spid="25"/>
                                        </p:tgtEl>
                                      </p:cBhvr>
                                    </p:animEffect>
                                    <p:anim calcmode="lin" valueType="num">
                                      <p:cBhvr>
                                        <p:cTn id="43" dur="250" fill="hold"/>
                                        <p:tgtEl>
                                          <p:spTgt spid="25"/>
                                        </p:tgtEl>
                                        <p:attrNameLst>
                                          <p:attrName>ppt_x</p:attrName>
                                        </p:attrNameLst>
                                      </p:cBhvr>
                                      <p:tavLst>
                                        <p:tav tm="0">
                                          <p:val>
                                            <p:strVal val="#ppt_x"/>
                                          </p:val>
                                        </p:tav>
                                        <p:tav tm="100000">
                                          <p:val>
                                            <p:strVal val="#ppt_x"/>
                                          </p:val>
                                        </p:tav>
                                      </p:tavLst>
                                    </p:anim>
                                    <p:anim calcmode="lin" valueType="num">
                                      <p:cBhvr>
                                        <p:cTn id="44" dur="250" fill="hold"/>
                                        <p:tgtEl>
                                          <p:spTgt spid="25"/>
                                        </p:tgtEl>
                                        <p:attrNameLst>
                                          <p:attrName>ppt_y</p:attrName>
                                        </p:attrNameLst>
                                      </p:cBhvr>
                                      <p:tavLst>
                                        <p:tav tm="0">
                                          <p:val>
                                            <p:strVal val="#ppt_y+.1"/>
                                          </p:val>
                                        </p:tav>
                                        <p:tav tm="100000">
                                          <p:val>
                                            <p:strVal val="#ppt_y"/>
                                          </p:val>
                                        </p:tav>
                                      </p:tavLst>
                                    </p:anim>
                                  </p:childTnLst>
                                </p:cTn>
                              </p:par>
                              <p:par>
                                <p:cTn id="45" presetID="2" presetClass="entr" presetSubtype="2" fill="hold" grpId="0" nodeType="withEffect">
                                  <p:stCondLst>
                                    <p:cond delay="1600"/>
                                  </p:stCondLst>
                                  <p:iterate type="wd">
                                    <p:tmPct val="4000"/>
                                  </p:iterate>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250" fill="hold"/>
                                        <p:tgtEl>
                                          <p:spTgt spid="35"/>
                                        </p:tgtEl>
                                        <p:attrNameLst>
                                          <p:attrName>ppt_x</p:attrName>
                                        </p:attrNameLst>
                                      </p:cBhvr>
                                      <p:tavLst>
                                        <p:tav tm="0">
                                          <p:val>
                                            <p:strVal val="1+#ppt_w/2"/>
                                          </p:val>
                                        </p:tav>
                                        <p:tav tm="100000">
                                          <p:val>
                                            <p:strVal val="#ppt_x"/>
                                          </p:val>
                                        </p:tav>
                                      </p:tavLst>
                                    </p:anim>
                                    <p:anim calcmode="lin" valueType="num">
                                      <p:cBhvr additive="base">
                                        <p:cTn id="48" dur="250" fill="hold"/>
                                        <p:tgtEl>
                                          <p:spTgt spid="3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800"/>
                                  </p:stCondLst>
                                  <p:iterate type="wd">
                                    <p:tmPct val="4000"/>
                                  </p:iterate>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250" fill="hold"/>
                                        <p:tgtEl>
                                          <p:spTgt spid="36"/>
                                        </p:tgtEl>
                                        <p:attrNameLst>
                                          <p:attrName>ppt_x</p:attrName>
                                        </p:attrNameLst>
                                      </p:cBhvr>
                                      <p:tavLst>
                                        <p:tav tm="0">
                                          <p:val>
                                            <p:strVal val="1+#ppt_w/2"/>
                                          </p:val>
                                        </p:tav>
                                        <p:tav tm="100000">
                                          <p:val>
                                            <p:strVal val="#ppt_x"/>
                                          </p:val>
                                        </p:tav>
                                      </p:tavLst>
                                    </p:anim>
                                    <p:anim calcmode="lin" valueType="num">
                                      <p:cBhvr additive="base">
                                        <p:cTn id="52" dur="250" fill="hold"/>
                                        <p:tgtEl>
                                          <p:spTgt spid="36"/>
                                        </p:tgtEl>
                                        <p:attrNameLst>
                                          <p:attrName>ppt_y</p:attrName>
                                        </p:attrNameLst>
                                      </p:cBhvr>
                                      <p:tavLst>
                                        <p:tav tm="0">
                                          <p:val>
                                            <p:strVal val="#ppt_y"/>
                                          </p:val>
                                        </p:tav>
                                        <p:tav tm="100000">
                                          <p:val>
                                            <p:strVal val="#ppt_y"/>
                                          </p:val>
                                        </p:tav>
                                      </p:tavLst>
                                    </p:anim>
                                  </p:childTnLst>
                                </p:cTn>
                              </p:par>
                              <p:par>
                                <p:cTn id="53" presetID="47" presetClass="entr" presetSubtype="0" fill="hold" grpId="0" nodeType="withEffect">
                                  <p:stCondLst>
                                    <p:cond delay="20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50"/>
                                        <p:tgtEl>
                                          <p:spTgt spid="29"/>
                                        </p:tgtEl>
                                      </p:cBhvr>
                                    </p:animEffect>
                                    <p:anim calcmode="lin" valueType="num">
                                      <p:cBhvr>
                                        <p:cTn id="56" dur="250" fill="hold"/>
                                        <p:tgtEl>
                                          <p:spTgt spid="29"/>
                                        </p:tgtEl>
                                        <p:attrNameLst>
                                          <p:attrName>ppt_x</p:attrName>
                                        </p:attrNameLst>
                                      </p:cBhvr>
                                      <p:tavLst>
                                        <p:tav tm="0">
                                          <p:val>
                                            <p:strVal val="#ppt_x"/>
                                          </p:val>
                                        </p:tav>
                                        <p:tav tm="100000">
                                          <p:val>
                                            <p:strVal val="#ppt_x"/>
                                          </p:val>
                                        </p:tav>
                                      </p:tavLst>
                                    </p:anim>
                                    <p:anim calcmode="lin" valueType="num">
                                      <p:cBhvr>
                                        <p:cTn id="57" dur="2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8" grpId="0" animBg="1"/>
      <p:bldP spid="23" grpId="0"/>
      <p:bldP spid="31" grpId="0"/>
      <p:bldP spid="33" grpId="0"/>
      <p:bldP spid="24" grpId="0" animBg="1"/>
      <p:bldP spid="24" grpId="1" animBg="1"/>
      <p:bldP spid="25" grpId="0" animBg="1"/>
      <p:bldP spid="29" grpId="0" animBg="1"/>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786" y="1489462"/>
            <a:ext cx="21031200" cy="1478112"/>
          </a:xfrm>
        </p:spPr>
        <p:txBody>
          <a:bodyPr>
            <a:normAutofit/>
          </a:bodyPr>
          <a:lstStyle/>
          <a:p>
            <a:r>
              <a:rPr lang="en-US" altLang="ko-KR" dirty="0"/>
              <a:t>Number of visits person by region in 2016</a:t>
            </a:r>
            <a:endParaRPr lang="en-US" dirty="0"/>
          </a:p>
        </p:txBody>
      </p:sp>
      <p:grpSp>
        <p:nvGrpSpPr>
          <p:cNvPr id="3" name="Group 5814"/>
          <p:cNvGrpSpPr/>
          <p:nvPr/>
        </p:nvGrpSpPr>
        <p:grpSpPr>
          <a:xfrm>
            <a:off x="8272255" y="4369872"/>
            <a:ext cx="2954530" cy="5666852"/>
            <a:chOff x="-1" y="0"/>
            <a:chExt cx="1477263" cy="1629435"/>
          </a:xfrm>
        </p:grpSpPr>
        <p:sp>
          <p:nvSpPr>
            <p:cNvPr id="45" name="Shape 5812"/>
            <p:cNvSpPr/>
            <p:nvPr/>
          </p:nvSpPr>
          <p:spPr>
            <a:xfrm>
              <a:off x="-1" y="0"/>
              <a:ext cx="1477262" cy="1629435"/>
            </a:xfrm>
            <a:custGeom>
              <a:avLst/>
              <a:gdLst/>
              <a:ahLst/>
              <a:cxnLst>
                <a:cxn ang="0">
                  <a:pos x="wd2" y="hd2"/>
                </a:cxn>
                <a:cxn ang="5400000">
                  <a:pos x="wd2" y="hd2"/>
                </a:cxn>
                <a:cxn ang="10800000">
                  <a:pos x="wd2" y="hd2"/>
                </a:cxn>
                <a:cxn ang="16200000">
                  <a:pos x="wd2" y="hd2"/>
                </a:cxn>
              </a:cxnLst>
              <a:rect l="0" t="0" r="r" b="b"/>
              <a:pathLst>
                <a:path w="21600" h="21600" extrusionOk="0">
                  <a:moveTo>
                    <a:pt x="10721" y="0"/>
                  </a:moveTo>
                  <a:lnTo>
                    <a:pt x="21600" y="21600"/>
                  </a:lnTo>
                  <a:lnTo>
                    <a:pt x="0" y="21600"/>
                  </a:lnTo>
                  <a:lnTo>
                    <a:pt x="10721" y="0"/>
                  </a:lnTo>
                  <a:close/>
                </a:path>
              </a:pathLst>
            </a:custGeom>
            <a:solidFill>
              <a:schemeClr val="bg2">
                <a:lumMod val="50000"/>
                <a:alpha val="8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sp>
          <p:nvSpPr>
            <p:cNvPr id="46" name="Shape 5813"/>
            <p:cNvSpPr/>
            <p:nvPr/>
          </p:nvSpPr>
          <p:spPr>
            <a:xfrm>
              <a:off x="744047" y="12457"/>
              <a:ext cx="733215" cy="1616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tx1">
                <a:alpha val="2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grpSp>
      <p:grpSp>
        <p:nvGrpSpPr>
          <p:cNvPr id="6" name="Group 5814"/>
          <p:cNvGrpSpPr/>
          <p:nvPr/>
        </p:nvGrpSpPr>
        <p:grpSpPr>
          <a:xfrm>
            <a:off x="10454331" y="7084193"/>
            <a:ext cx="2954530" cy="2952534"/>
            <a:chOff x="-1" y="0"/>
            <a:chExt cx="1477263" cy="1629435"/>
          </a:xfrm>
        </p:grpSpPr>
        <p:sp>
          <p:nvSpPr>
            <p:cNvPr id="30" name="Shape 5812"/>
            <p:cNvSpPr/>
            <p:nvPr/>
          </p:nvSpPr>
          <p:spPr>
            <a:xfrm>
              <a:off x="-1" y="0"/>
              <a:ext cx="1477262" cy="1629435"/>
            </a:xfrm>
            <a:custGeom>
              <a:avLst/>
              <a:gdLst/>
              <a:ahLst/>
              <a:cxnLst>
                <a:cxn ang="0">
                  <a:pos x="wd2" y="hd2"/>
                </a:cxn>
                <a:cxn ang="5400000">
                  <a:pos x="wd2" y="hd2"/>
                </a:cxn>
                <a:cxn ang="10800000">
                  <a:pos x="wd2" y="hd2"/>
                </a:cxn>
                <a:cxn ang="16200000">
                  <a:pos x="wd2" y="hd2"/>
                </a:cxn>
              </a:cxnLst>
              <a:rect l="0" t="0" r="r" b="b"/>
              <a:pathLst>
                <a:path w="21600" h="21600" extrusionOk="0">
                  <a:moveTo>
                    <a:pt x="10721" y="0"/>
                  </a:moveTo>
                  <a:lnTo>
                    <a:pt x="21600" y="21600"/>
                  </a:lnTo>
                  <a:lnTo>
                    <a:pt x="0" y="21600"/>
                  </a:lnTo>
                  <a:lnTo>
                    <a:pt x="10721" y="0"/>
                  </a:lnTo>
                  <a:close/>
                </a:path>
              </a:pathLst>
            </a:custGeom>
            <a:solidFill>
              <a:schemeClr val="accent1">
                <a:alpha val="8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sp>
          <p:nvSpPr>
            <p:cNvPr id="31" name="Shape 5813"/>
            <p:cNvSpPr/>
            <p:nvPr/>
          </p:nvSpPr>
          <p:spPr>
            <a:xfrm>
              <a:off x="744047" y="12457"/>
              <a:ext cx="733215" cy="1616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tx1">
                <a:alpha val="2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grpSp>
      <p:grpSp>
        <p:nvGrpSpPr>
          <p:cNvPr id="8" name="Group 5814"/>
          <p:cNvGrpSpPr/>
          <p:nvPr/>
        </p:nvGrpSpPr>
        <p:grpSpPr>
          <a:xfrm>
            <a:off x="12636407" y="5986915"/>
            <a:ext cx="2954530" cy="4049810"/>
            <a:chOff x="-1" y="0"/>
            <a:chExt cx="1477263" cy="1629435"/>
          </a:xfrm>
        </p:grpSpPr>
        <p:sp>
          <p:nvSpPr>
            <p:cNvPr id="33" name="Shape 5812"/>
            <p:cNvSpPr/>
            <p:nvPr/>
          </p:nvSpPr>
          <p:spPr>
            <a:xfrm>
              <a:off x="-1" y="0"/>
              <a:ext cx="1477262" cy="1629435"/>
            </a:xfrm>
            <a:custGeom>
              <a:avLst/>
              <a:gdLst/>
              <a:ahLst/>
              <a:cxnLst>
                <a:cxn ang="0">
                  <a:pos x="wd2" y="hd2"/>
                </a:cxn>
                <a:cxn ang="5400000">
                  <a:pos x="wd2" y="hd2"/>
                </a:cxn>
                <a:cxn ang="10800000">
                  <a:pos x="wd2" y="hd2"/>
                </a:cxn>
                <a:cxn ang="16200000">
                  <a:pos x="wd2" y="hd2"/>
                </a:cxn>
              </a:cxnLst>
              <a:rect l="0" t="0" r="r" b="b"/>
              <a:pathLst>
                <a:path w="21600" h="21600" extrusionOk="0">
                  <a:moveTo>
                    <a:pt x="10721" y="0"/>
                  </a:moveTo>
                  <a:lnTo>
                    <a:pt x="21600" y="21600"/>
                  </a:lnTo>
                  <a:lnTo>
                    <a:pt x="0" y="21600"/>
                  </a:lnTo>
                  <a:lnTo>
                    <a:pt x="10721" y="0"/>
                  </a:lnTo>
                  <a:close/>
                </a:path>
              </a:pathLst>
            </a:custGeom>
            <a:solidFill>
              <a:schemeClr val="accent2">
                <a:alpha val="8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sp>
          <p:nvSpPr>
            <p:cNvPr id="34" name="Shape 5813"/>
            <p:cNvSpPr/>
            <p:nvPr/>
          </p:nvSpPr>
          <p:spPr>
            <a:xfrm>
              <a:off x="744047" y="12457"/>
              <a:ext cx="733215" cy="1616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tx1">
                <a:alpha val="2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grpSp>
      <p:grpSp>
        <p:nvGrpSpPr>
          <p:cNvPr id="9" name="Group 5814"/>
          <p:cNvGrpSpPr/>
          <p:nvPr/>
        </p:nvGrpSpPr>
        <p:grpSpPr>
          <a:xfrm>
            <a:off x="14818483" y="8104473"/>
            <a:ext cx="2954530" cy="1932254"/>
            <a:chOff x="-1" y="0"/>
            <a:chExt cx="1477263" cy="1629435"/>
          </a:xfrm>
          <a:solidFill>
            <a:srgbClr val="D6D95F"/>
          </a:solidFill>
        </p:grpSpPr>
        <p:sp>
          <p:nvSpPr>
            <p:cNvPr id="36" name="Shape 5812"/>
            <p:cNvSpPr/>
            <p:nvPr/>
          </p:nvSpPr>
          <p:spPr>
            <a:xfrm>
              <a:off x="-1" y="0"/>
              <a:ext cx="1477262" cy="1629435"/>
            </a:xfrm>
            <a:custGeom>
              <a:avLst/>
              <a:gdLst/>
              <a:ahLst/>
              <a:cxnLst>
                <a:cxn ang="0">
                  <a:pos x="wd2" y="hd2"/>
                </a:cxn>
                <a:cxn ang="5400000">
                  <a:pos x="wd2" y="hd2"/>
                </a:cxn>
                <a:cxn ang="10800000">
                  <a:pos x="wd2" y="hd2"/>
                </a:cxn>
                <a:cxn ang="16200000">
                  <a:pos x="wd2" y="hd2"/>
                </a:cxn>
              </a:cxnLst>
              <a:rect l="0" t="0" r="r" b="b"/>
              <a:pathLst>
                <a:path w="21600" h="21600" extrusionOk="0">
                  <a:moveTo>
                    <a:pt x="10721" y="0"/>
                  </a:moveTo>
                  <a:lnTo>
                    <a:pt x="21600" y="21600"/>
                  </a:lnTo>
                  <a:lnTo>
                    <a:pt x="0" y="21600"/>
                  </a:lnTo>
                  <a:lnTo>
                    <a:pt x="10721" y="0"/>
                  </a:lnTo>
                  <a:close/>
                </a:path>
              </a:pathLst>
            </a:custGeom>
            <a:grp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sp>
          <p:nvSpPr>
            <p:cNvPr id="37" name="Shape 5813"/>
            <p:cNvSpPr/>
            <p:nvPr/>
          </p:nvSpPr>
          <p:spPr>
            <a:xfrm>
              <a:off x="744047" y="12457"/>
              <a:ext cx="733215" cy="1616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grp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grpSp>
      <p:grpSp>
        <p:nvGrpSpPr>
          <p:cNvPr id="10" name="Group 5814"/>
          <p:cNvGrpSpPr/>
          <p:nvPr/>
        </p:nvGrpSpPr>
        <p:grpSpPr>
          <a:xfrm>
            <a:off x="17000559" y="4908886"/>
            <a:ext cx="2954530" cy="5127840"/>
            <a:chOff x="-1" y="0"/>
            <a:chExt cx="1477263" cy="1629435"/>
          </a:xfrm>
        </p:grpSpPr>
        <p:sp>
          <p:nvSpPr>
            <p:cNvPr id="39" name="Shape 5812"/>
            <p:cNvSpPr/>
            <p:nvPr/>
          </p:nvSpPr>
          <p:spPr>
            <a:xfrm>
              <a:off x="-1" y="0"/>
              <a:ext cx="1477262" cy="1629435"/>
            </a:xfrm>
            <a:custGeom>
              <a:avLst/>
              <a:gdLst/>
              <a:ahLst/>
              <a:cxnLst>
                <a:cxn ang="0">
                  <a:pos x="wd2" y="hd2"/>
                </a:cxn>
                <a:cxn ang="5400000">
                  <a:pos x="wd2" y="hd2"/>
                </a:cxn>
                <a:cxn ang="10800000">
                  <a:pos x="wd2" y="hd2"/>
                </a:cxn>
                <a:cxn ang="16200000">
                  <a:pos x="wd2" y="hd2"/>
                </a:cxn>
              </a:cxnLst>
              <a:rect l="0" t="0" r="r" b="b"/>
              <a:pathLst>
                <a:path w="21600" h="21600" extrusionOk="0">
                  <a:moveTo>
                    <a:pt x="10721" y="0"/>
                  </a:moveTo>
                  <a:lnTo>
                    <a:pt x="21600" y="21600"/>
                  </a:lnTo>
                  <a:lnTo>
                    <a:pt x="0" y="21600"/>
                  </a:lnTo>
                  <a:lnTo>
                    <a:pt x="10721" y="0"/>
                  </a:lnTo>
                  <a:close/>
                </a:path>
              </a:pathLst>
            </a:custGeom>
            <a:solidFill>
              <a:schemeClr val="accent4">
                <a:alpha val="8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sp>
          <p:nvSpPr>
            <p:cNvPr id="40" name="Shape 5813"/>
            <p:cNvSpPr/>
            <p:nvPr/>
          </p:nvSpPr>
          <p:spPr>
            <a:xfrm>
              <a:off x="744047" y="12457"/>
              <a:ext cx="733215" cy="1616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tx1">
                <a:alpha val="2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grpSp>
      <p:grpSp>
        <p:nvGrpSpPr>
          <p:cNvPr id="11" name="Group 5814"/>
          <p:cNvGrpSpPr/>
          <p:nvPr/>
        </p:nvGrpSpPr>
        <p:grpSpPr>
          <a:xfrm>
            <a:off x="19182633" y="5524901"/>
            <a:ext cx="2954530" cy="4511822"/>
            <a:chOff x="-1" y="0"/>
            <a:chExt cx="1477263" cy="1629435"/>
          </a:xfrm>
        </p:grpSpPr>
        <p:sp>
          <p:nvSpPr>
            <p:cNvPr id="42" name="Shape 5812"/>
            <p:cNvSpPr/>
            <p:nvPr/>
          </p:nvSpPr>
          <p:spPr>
            <a:xfrm>
              <a:off x="-1" y="0"/>
              <a:ext cx="1477262" cy="1629435"/>
            </a:xfrm>
            <a:custGeom>
              <a:avLst/>
              <a:gdLst/>
              <a:ahLst/>
              <a:cxnLst>
                <a:cxn ang="0">
                  <a:pos x="wd2" y="hd2"/>
                </a:cxn>
                <a:cxn ang="5400000">
                  <a:pos x="wd2" y="hd2"/>
                </a:cxn>
                <a:cxn ang="10800000">
                  <a:pos x="wd2" y="hd2"/>
                </a:cxn>
                <a:cxn ang="16200000">
                  <a:pos x="wd2" y="hd2"/>
                </a:cxn>
              </a:cxnLst>
              <a:rect l="0" t="0" r="r" b="b"/>
              <a:pathLst>
                <a:path w="21600" h="21600" extrusionOk="0">
                  <a:moveTo>
                    <a:pt x="10721" y="0"/>
                  </a:moveTo>
                  <a:lnTo>
                    <a:pt x="21600" y="21600"/>
                  </a:lnTo>
                  <a:lnTo>
                    <a:pt x="0" y="21600"/>
                  </a:lnTo>
                  <a:lnTo>
                    <a:pt x="10721" y="0"/>
                  </a:lnTo>
                  <a:close/>
                </a:path>
              </a:pathLst>
            </a:custGeom>
            <a:solidFill>
              <a:schemeClr val="accent5">
                <a:alpha val="8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sp>
          <p:nvSpPr>
            <p:cNvPr id="43" name="Shape 5813"/>
            <p:cNvSpPr/>
            <p:nvPr/>
          </p:nvSpPr>
          <p:spPr>
            <a:xfrm>
              <a:off x="744047" y="12457"/>
              <a:ext cx="733215" cy="1616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tx1">
                <a:alpha val="20000"/>
              </a:schemeClr>
            </a:solidFill>
            <a:ln w="12700" cap="flat">
              <a:noFill/>
              <a:miter lim="400000"/>
            </a:ln>
            <a:effectLst>
              <a:outerShdw blurRad="50800" dist="50800" dir="5400000" rotWithShape="0">
                <a:srgbClr val="000000">
                  <a:alpha val="0"/>
                </a:srgbClr>
              </a:outerShdw>
            </a:effectLst>
          </p:spPr>
          <p:txBody>
            <a:bodyPr wrap="square" lIns="45719" tIns="45719" rIns="45719" bIns="45719" numCol="1" anchor="t">
              <a:noAutofit/>
            </a:bodyPr>
            <a:lstStyle/>
            <a:p>
              <a:pPr>
                <a:defRPr sz="2400">
                  <a:solidFill>
                    <a:srgbClr val="A6A6A6"/>
                  </a:solidFill>
                </a:defRPr>
              </a:pPr>
              <a:endParaRPr/>
            </a:p>
          </p:txBody>
        </p:sp>
      </p:grpSp>
      <p:grpSp>
        <p:nvGrpSpPr>
          <p:cNvPr id="12" name="Group 5"/>
          <p:cNvGrpSpPr/>
          <p:nvPr/>
        </p:nvGrpSpPr>
        <p:grpSpPr>
          <a:xfrm>
            <a:off x="9073673" y="2967574"/>
            <a:ext cx="1351690" cy="1097108"/>
            <a:chOff x="2497017" y="1347623"/>
            <a:chExt cx="675845" cy="548554"/>
          </a:xfrm>
          <a:solidFill>
            <a:schemeClr val="tx2"/>
          </a:solidFill>
        </p:grpSpPr>
        <p:sp>
          <p:nvSpPr>
            <p:cNvPr id="4" name="Rectangle 3"/>
            <p:cNvSpPr/>
            <p:nvPr/>
          </p:nvSpPr>
          <p:spPr>
            <a:xfrm>
              <a:off x="2497017" y="1347623"/>
              <a:ext cx="675845" cy="4138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 5.9</a:t>
              </a:r>
            </a:p>
          </p:txBody>
        </p:sp>
        <p:sp>
          <p:nvSpPr>
            <p:cNvPr id="5" name="Isosceles Triangle 4"/>
            <p:cNvSpPr/>
            <p:nvPr/>
          </p:nvSpPr>
          <p:spPr>
            <a:xfrm rot="10800000">
              <a:off x="2703797" y="1758027"/>
              <a:ext cx="262286" cy="13815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50"/>
          <p:cNvGrpSpPr/>
          <p:nvPr/>
        </p:nvGrpSpPr>
        <p:grpSpPr>
          <a:xfrm>
            <a:off x="11231753" y="5559392"/>
            <a:ext cx="1351690" cy="1097108"/>
            <a:chOff x="2504637" y="1347623"/>
            <a:chExt cx="675845" cy="548554"/>
          </a:xfrm>
        </p:grpSpPr>
        <p:sp>
          <p:nvSpPr>
            <p:cNvPr id="52" name="Rectangle 51"/>
            <p:cNvSpPr/>
            <p:nvPr/>
          </p:nvSpPr>
          <p:spPr>
            <a:xfrm>
              <a:off x="2504637" y="1347623"/>
              <a:ext cx="675845" cy="4138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3.91</a:t>
              </a:r>
            </a:p>
          </p:txBody>
        </p:sp>
        <p:sp>
          <p:nvSpPr>
            <p:cNvPr id="53" name="Isosceles Triangle 52"/>
            <p:cNvSpPr/>
            <p:nvPr/>
          </p:nvSpPr>
          <p:spPr>
            <a:xfrm rot="10800000">
              <a:off x="2703797" y="1758027"/>
              <a:ext cx="262286" cy="13815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53"/>
          <p:cNvGrpSpPr/>
          <p:nvPr/>
        </p:nvGrpSpPr>
        <p:grpSpPr>
          <a:xfrm>
            <a:off x="13437825" y="4462284"/>
            <a:ext cx="1351690" cy="1097108"/>
            <a:chOff x="2497017" y="1347623"/>
            <a:chExt cx="675845" cy="548554"/>
          </a:xfrm>
          <a:solidFill>
            <a:schemeClr val="accent2"/>
          </a:solidFill>
        </p:grpSpPr>
        <p:sp>
          <p:nvSpPr>
            <p:cNvPr id="55" name="Rectangle 54"/>
            <p:cNvSpPr/>
            <p:nvPr/>
          </p:nvSpPr>
          <p:spPr>
            <a:xfrm>
              <a:off x="2497017" y="1347623"/>
              <a:ext cx="675845" cy="41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4.70</a:t>
              </a:r>
            </a:p>
          </p:txBody>
        </p:sp>
        <p:sp>
          <p:nvSpPr>
            <p:cNvPr id="56" name="Isosceles Triangle 55"/>
            <p:cNvSpPr/>
            <p:nvPr/>
          </p:nvSpPr>
          <p:spPr>
            <a:xfrm rot="10800000">
              <a:off x="2703797" y="1758027"/>
              <a:ext cx="262286" cy="1381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56"/>
          <p:cNvGrpSpPr/>
          <p:nvPr/>
        </p:nvGrpSpPr>
        <p:grpSpPr>
          <a:xfrm>
            <a:off x="15609065" y="6656502"/>
            <a:ext cx="1351690" cy="1097108"/>
            <a:chOff x="2497017" y="1347623"/>
            <a:chExt cx="675845" cy="548554"/>
          </a:xfrm>
          <a:solidFill>
            <a:schemeClr val="accent3"/>
          </a:solidFill>
        </p:grpSpPr>
        <p:sp>
          <p:nvSpPr>
            <p:cNvPr id="58" name="Rectangle 57"/>
            <p:cNvSpPr/>
            <p:nvPr/>
          </p:nvSpPr>
          <p:spPr>
            <a:xfrm>
              <a:off x="2497017" y="1347623"/>
              <a:ext cx="675845" cy="41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2.36</a:t>
              </a:r>
            </a:p>
          </p:txBody>
        </p:sp>
        <p:sp>
          <p:nvSpPr>
            <p:cNvPr id="59" name="Isosceles Triangle 58"/>
            <p:cNvSpPr/>
            <p:nvPr/>
          </p:nvSpPr>
          <p:spPr>
            <a:xfrm rot="10800000">
              <a:off x="2703797" y="1758027"/>
              <a:ext cx="262286" cy="1381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59"/>
          <p:cNvGrpSpPr/>
          <p:nvPr/>
        </p:nvGrpSpPr>
        <p:grpSpPr>
          <a:xfrm>
            <a:off x="17801977" y="3421394"/>
            <a:ext cx="1351690" cy="1097108"/>
            <a:chOff x="2497017" y="1347623"/>
            <a:chExt cx="675845" cy="548554"/>
          </a:xfrm>
          <a:solidFill>
            <a:schemeClr val="accent4"/>
          </a:solidFill>
        </p:grpSpPr>
        <p:sp>
          <p:nvSpPr>
            <p:cNvPr id="61" name="Rectangle 60"/>
            <p:cNvSpPr/>
            <p:nvPr/>
          </p:nvSpPr>
          <p:spPr>
            <a:xfrm>
              <a:off x="2497017" y="1347623"/>
              <a:ext cx="675845" cy="41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4.81</a:t>
              </a:r>
            </a:p>
          </p:txBody>
        </p:sp>
        <p:sp>
          <p:nvSpPr>
            <p:cNvPr id="62" name="Isosceles Triangle 61"/>
            <p:cNvSpPr/>
            <p:nvPr/>
          </p:nvSpPr>
          <p:spPr>
            <a:xfrm rot="10800000">
              <a:off x="2703797" y="1758027"/>
              <a:ext cx="262286" cy="1381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nvGrpSpPr>
          <p:cNvPr id="17" name="Group 68"/>
          <p:cNvGrpSpPr/>
          <p:nvPr/>
        </p:nvGrpSpPr>
        <p:grpSpPr>
          <a:xfrm>
            <a:off x="19955087" y="4139386"/>
            <a:ext cx="1351690" cy="1097108"/>
            <a:chOff x="2497017" y="1347623"/>
            <a:chExt cx="675845" cy="548554"/>
          </a:xfrm>
          <a:solidFill>
            <a:schemeClr val="accent5"/>
          </a:solidFill>
        </p:grpSpPr>
        <p:sp>
          <p:nvSpPr>
            <p:cNvPr id="70" name="Rectangle 69"/>
            <p:cNvSpPr/>
            <p:nvPr/>
          </p:nvSpPr>
          <p:spPr>
            <a:xfrm>
              <a:off x="2497017" y="1347623"/>
              <a:ext cx="675845" cy="41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4.01</a:t>
              </a:r>
            </a:p>
          </p:txBody>
        </p:sp>
        <p:sp>
          <p:nvSpPr>
            <p:cNvPr id="71" name="Isosceles Triangle 70"/>
            <p:cNvSpPr/>
            <p:nvPr/>
          </p:nvSpPr>
          <p:spPr>
            <a:xfrm rot="10800000">
              <a:off x="2703797" y="1758027"/>
              <a:ext cx="262286" cy="13815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8830457" y="10287588"/>
            <a:ext cx="1659750" cy="800219"/>
          </a:xfrm>
          <a:prstGeom prst="rect">
            <a:avLst/>
          </a:prstGeom>
          <a:noFill/>
        </p:spPr>
        <p:txBody>
          <a:bodyPr wrap="none" lIns="182880" tIns="91440" rIns="182880" bIns="91440" rtlCol="0">
            <a:spAutoFit/>
          </a:bodyPr>
          <a:lstStyle/>
          <a:p>
            <a:pPr algn="ctr"/>
            <a:r>
              <a:rPr lang="en-US" sz="4000" b="1" dirty="0" err="1">
                <a:solidFill>
                  <a:schemeClr val="tx1">
                    <a:lumMod val="75000"/>
                    <a:lumOff val="25000"/>
                  </a:schemeClr>
                </a:solidFill>
              </a:rPr>
              <a:t>seoul</a:t>
            </a:r>
            <a:endParaRPr lang="en-US" sz="4000" b="1" dirty="0">
              <a:solidFill>
                <a:schemeClr val="tx1">
                  <a:lumMod val="75000"/>
                  <a:lumOff val="25000"/>
                </a:schemeClr>
              </a:solidFill>
            </a:endParaRPr>
          </a:p>
        </p:txBody>
      </p:sp>
      <p:sp>
        <p:nvSpPr>
          <p:cNvPr id="72" name="TextBox 71"/>
          <p:cNvSpPr txBox="1"/>
          <p:nvPr/>
        </p:nvSpPr>
        <p:spPr>
          <a:xfrm>
            <a:off x="10705328" y="10287588"/>
            <a:ext cx="2336217" cy="800219"/>
          </a:xfrm>
          <a:prstGeom prst="rect">
            <a:avLst/>
          </a:prstGeom>
          <a:noFill/>
        </p:spPr>
        <p:txBody>
          <a:bodyPr wrap="none" lIns="182880" tIns="91440" rIns="182880" bIns="91440" rtlCol="0">
            <a:spAutoFit/>
          </a:bodyPr>
          <a:lstStyle/>
          <a:p>
            <a:pPr algn="ctr"/>
            <a:r>
              <a:rPr lang="en-US" sz="4000" b="1" dirty="0" err="1">
                <a:solidFill>
                  <a:schemeClr val="tx1">
                    <a:lumMod val="75000"/>
                    <a:lumOff val="25000"/>
                  </a:schemeClr>
                </a:solidFill>
              </a:rPr>
              <a:t>kyunggi</a:t>
            </a:r>
            <a:endParaRPr lang="en-US" sz="4000" b="1" dirty="0">
              <a:solidFill>
                <a:schemeClr val="tx1">
                  <a:lumMod val="75000"/>
                  <a:lumOff val="25000"/>
                </a:schemeClr>
              </a:solidFill>
            </a:endParaRPr>
          </a:p>
        </p:txBody>
      </p:sp>
      <p:sp>
        <p:nvSpPr>
          <p:cNvPr id="73" name="TextBox 72"/>
          <p:cNvSpPr txBox="1"/>
          <p:nvPr/>
        </p:nvSpPr>
        <p:spPr>
          <a:xfrm>
            <a:off x="13170904" y="10287588"/>
            <a:ext cx="1831272" cy="800219"/>
          </a:xfrm>
          <a:prstGeom prst="rect">
            <a:avLst/>
          </a:prstGeom>
          <a:noFill/>
        </p:spPr>
        <p:txBody>
          <a:bodyPr wrap="none" lIns="182880" tIns="91440" rIns="182880" bIns="91440" rtlCol="0">
            <a:spAutoFit/>
          </a:bodyPr>
          <a:lstStyle/>
          <a:p>
            <a:pPr algn="ctr"/>
            <a:r>
              <a:rPr lang="en-US" sz="4000" b="1" dirty="0" err="1">
                <a:solidFill>
                  <a:schemeClr val="tx1">
                    <a:lumMod val="75000"/>
                    <a:lumOff val="25000"/>
                  </a:schemeClr>
                </a:solidFill>
              </a:rPr>
              <a:t>busan</a:t>
            </a:r>
            <a:endParaRPr lang="en-US" sz="4000" b="1" dirty="0">
              <a:solidFill>
                <a:schemeClr val="tx1">
                  <a:lumMod val="75000"/>
                  <a:lumOff val="25000"/>
                </a:schemeClr>
              </a:solidFill>
            </a:endParaRPr>
          </a:p>
        </p:txBody>
      </p:sp>
      <p:sp>
        <p:nvSpPr>
          <p:cNvPr id="74" name="TextBox 73"/>
          <p:cNvSpPr txBox="1"/>
          <p:nvPr/>
        </p:nvSpPr>
        <p:spPr>
          <a:xfrm>
            <a:off x="1061786" y="3541462"/>
            <a:ext cx="5874176" cy="1046440"/>
          </a:xfrm>
          <a:prstGeom prst="rect">
            <a:avLst/>
          </a:prstGeom>
          <a:noFill/>
        </p:spPr>
        <p:txBody>
          <a:bodyPr wrap="square" lIns="0" tIns="91440" rIns="182880" bIns="91440" rtlCol="0" anchor="ctr">
            <a:spAutoFit/>
          </a:bodyPr>
          <a:lstStyle/>
          <a:p>
            <a:r>
              <a:rPr lang="en-US" sz="5600" b="1" dirty="0">
                <a:solidFill>
                  <a:schemeClr val="tx2">
                    <a:lumMod val="10000"/>
                  </a:schemeClr>
                </a:solidFill>
              </a:rPr>
              <a:t>Information</a:t>
            </a:r>
          </a:p>
        </p:txBody>
      </p:sp>
      <p:sp>
        <p:nvSpPr>
          <p:cNvPr id="75" name="TextBox 74"/>
          <p:cNvSpPr txBox="1"/>
          <p:nvPr/>
        </p:nvSpPr>
        <p:spPr>
          <a:xfrm>
            <a:off x="1077377" y="4745091"/>
            <a:ext cx="5858586" cy="5724644"/>
          </a:xfrm>
          <a:prstGeom prst="rect">
            <a:avLst/>
          </a:prstGeom>
          <a:noFill/>
        </p:spPr>
        <p:txBody>
          <a:bodyPr wrap="square" lIns="0" tIns="91440" rIns="0" bIns="91440" rtlCol="0" anchor="t">
            <a:spAutoFit/>
          </a:bodyPr>
          <a:lstStyle/>
          <a:p>
            <a:pPr algn="l"/>
            <a:r>
              <a:rPr lang="en-US" altLang="ko-KR" sz="4000" dirty="0" smtClean="0">
                <a:solidFill>
                  <a:schemeClr val="tx2">
                    <a:lumMod val="25000"/>
                  </a:schemeClr>
                </a:solidFill>
              </a:rPr>
              <a:t>Population by area group Number of visitors per person Station The city of Seoul was the highest at 5.90. </a:t>
            </a:r>
            <a:r>
              <a:rPr lang="en-US" altLang="ko-KR" sz="4000" dirty="0" err="1" smtClean="0">
                <a:solidFill>
                  <a:schemeClr val="tx2">
                    <a:lumMod val="25000"/>
                  </a:schemeClr>
                </a:solidFill>
              </a:rPr>
              <a:t>Gwangju</a:t>
            </a:r>
            <a:r>
              <a:rPr lang="en-US" altLang="ko-KR" sz="4000" dirty="0" smtClean="0">
                <a:solidFill>
                  <a:schemeClr val="tx2">
                    <a:lumMod val="25000"/>
                  </a:schemeClr>
                </a:solidFill>
              </a:rPr>
              <a:t> Metropolitan City recorded 5.40 times, the second highest viewing Respectively.</a:t>
            </a:r>
            <a:endParaRPr lang="en-US" altLang="ko-KR" sz="4000" dirty="0">
              <a:solidFill>
                <a:schemeClr val="tx2">
                  <a:lumMod val="25000"/>
                </a:schemeClr>
              </a:solidFill>
            </a:endParaRPr>
          </a:p>
        </p:txBody>
      </p:sp>
      <p:sp>
        <p:nvSpPr>
          <p:cNvPr id="76" name="TextBox 75"/>
          <p:cNvSpPr txBox="1"/>
          <p:nvPr/>
        </p:nvSpPr>
        <p:spPr>
          <a:xfrm>
            <a:off x="14903108" y="10287588"/>
            <a:ext cx="2793073" cy="800219"/>
          </a:xfrm>
          <a:prstGeom prst="rect">
            <a:avLst/>
          </a:prstGeom>
          <a:noFill/>
        </p:spPr>
        <p:txBody>
          <a:bodyPr wrap="none" lIns="182880" tIns="91440" rIns="182880" bIns="91440" rtlCol="0">
            <a:spAutoFit/>
          </a:bodyPr>
          <a:lstStyle/>
          <a:p>
            <a:pPr algn="ctr"/>
            <a:r>
              <a:rPr lang="en-US" sz="4000" b="1" dirty="0" err="1">
                <a:solidFill>
                  <a:schemeClr val="tx1">
                    <a:lumMod val="75000"/>
                    <a:lumOff val="25000"/>
                  </a:schemeClr>
                </a:solidFill>
              </a:rPr>
              <a:t>kyungbuk</a:t>
            </a:r>
            <a:endParaRPr lang="en-US" sz="4000" b="1" dirty="0">
              <a:solidFill>
                <a:schemeClr val="tx1">
                  <a:lumMod val="75000"/>
                  <a:lumOff val="25000"/>
                </a:schemeClr>
              </a:solidFill>
            </a:endParaRPr>
          </a:p>
        </p:txBody>
      </p:sp>
      <p:sp>
        <p:nvSpPr>
          <p:cNvPr id="77" name="TextBox 76"/>
          <p:cNvSpPr txBox="1"/>
          <p:nvPr/>
        </p:nvSpPr>
        <p:spPr>
          <a:xfrm>
            <a:off x="17539406" y="10287588"/>
            <a:ext cx="1946688" cy="800219"/>
          </a:xfrm>
          <a:prstGeom prst="rect">
            <a:avLst/>
          </a:prstGeom>
          <a:noFill/>
        </p:spPr>
        <p:txBody>
          <a:bodyPr wrap="none" lIns="182880" tIns="91440" rIns="182880" bIns="91440" rtlCol="0">
            <a:spAutoFit/>
          </a:bodyPr>
          <a:lstStyle/>
          <a:p>
            <a:pPr algn="ctr"/>
            <a:r>
              <a:rPr lang="en-US" sz="4000" b="1" dirty="0" err="1">
                <a:solidFill>
                  <a:schemeClr val="tx1">
                    <a:lumMod val="75000"/>
                    <a:lumOff val="25000"/>
                  </a:schemeClr>
                </a:solidFill>
              </a:rPr>
              <a:t>Deagu</a:t>
            </a:r>
            <a:endParaRPr lang="en-US" sz="4000" b="1" dirty="0">
              <a:solidFill>
                <a:schemeClr val="tx1">
                  <a:lumMod val="75000"/>
                  <a:lumOff val="25000"/>
                </a:schemeClr>
              </a:solidFill>
            </a:endParaRPr>
          </a:p>
        </p:txBody>
      </p:sp>
      <p:sp>
        <p:nvSpPr>
          <p:cNvPr id="78" name="TextBox 77"/>
          <p:cNvSpPr txBox="1"/>
          <p:nvPr/>
        </p:nvSpPr>
        <p:spPr>
          <a:xfrm>
            <a:off x="19868731" y="10287588"/>
            <a:ext cx="1714252" cy="800219"/>
          </a:xfrm>
          <a:prstGeom prst="rect">
            <a:avLst/>
          </a:prstGeom>
          <a:noFill/>
        </p:spPr>
        <p:txBody>
          <a:bodyPr wrap="none" lIns="182880" tIns="91440" rIns="182880" bIns="91440" rtlCol="0">
            <a:spAutoFit/>
          </a:bodyPr>
          <a:lstStyle/>
          <a:p>
            <a:pPr algn="ctr"/>
            <a:r>
              <a:rPr lang="en-US" sz="4000" b="1" dirty="0">
                <a:solidFill>
                  <a:schemeClr val="tx1">
                    <a:lumMod val="75000"/>
                    <a:lumOff val="25000"/>
                  </a:schemeClr>
                </a:solidFill>
              </a:rPr>
              <a:t>Ulsan</a:t>
            </a:r>
          </a:p>
        </p:txBody>
      </p:sp>
      <p:sp>
        <p:nvSpPr>
          <p:cNvPr id="47" name="Shape 228"/>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4</a:t>
            </a:fld>
            <a:endParaRPr kumimoji="0" lang="ko-KR" altLang="en-US" sz="2300" b="0" i="0" u="none" strike="noStrike" kern="0" cap="none" spc="0" normalizeH="0" baseline="0" noProof="0" dirty="0">
              <a:ln>
                <a:noFill/>
              </a:ln>
              <a:solidFill>
                <a:srgbClr val="A6A7AC"/>
              </a:solidFill>
              <a:effectLst/>
              <a:uLnTx/>
              <a:uFillTx/>
              <a:latin typeface="PT Sans"/>
              <a:ea typeface="PT Sans"/>
              <a:cs typeface="PT Sans"/>
              <a:sym typeface="PT Sans"/>
            </a:endParaRPr>
          </a:p>
        </p:txBody>
      </p:sp>
      <p:sp>
        <p:nvSpPr>
          <p:cNvPr id="49" name="TextBox 48"/>
          <p:cNvSpPr txBox="1"/>
          <p:nvPr/>
        </p:nvSpPr>
        <p:spPr>
          <a:xfrm>
            <a:off x="18821667" y="11087807"/>
            <a:ext cx="3698128" cy="43088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ko-KR" altLang="en-US" dirty="0"/>
              <a:t>출처 </a:t>
            </a:r>
            <a:r>
              <a:rPr lang="en-US" altLang="ko-KR" dirty="0"/>
              <a:t>: </a:t>
            </a:r>
            <a:r>
              <a:rPr lang="ko-KR" altLang="en-US" dirty="0"/>
              <a:t>한국문화산업 진흥회</a:t>
            </a:r>
            <a:endParaRPr kumimoji="0" lang="ko-KR" altLang="en-US" sz="2300" b="0" i="0" u="none" strike="noStrike" cap="none" spc="0" normalizeH="0" baseline="0" dirty="0">
              <a:ln>
                <a:noFill/>
              </a:ln>
              <a:solidFill>
                <a:srgbClr val="A6A7AC"/>
              </a:solidFill>
              <a:effectLst/>
              <a:uFillTx/>
              <a:latin typeface="PT Sans"/>
              <a:ea typeface="PT Sans"/>
              <a:cs typeface="PT Sans"/>
              <a:sym typeface="PT Sans"/>
            </a:endParaRPr>
          </a:p>
        </p:txBody>
      </p:sp>
    </p:spTree>
    <p:extLst>
      <p:ext uri="{BB962C8B-B14F-4D97-AF65-F5344CB8AC3E}">
        <p14:creationId xmlns="" xmlns:p14="http://schemas.microsoft.com/office/powerpoint/2010/main" val="4094822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6117021" y="2238703"/>
            <a:ext cx="15481738" cy="6745577"/>
          </a:xfrm>
          <a:prstGeom prst="rect">
            <a:avLst/>
          </a:prstGeom>
          <a:solidFill>
            <a:srgbClr val="BCD2B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2937567" y="9522372"/>
            <a:ext cx="13862050" cy="3519551"/>
          </a:xfrm>
          <a:prstGeom prst="rect">
            <a:avLst/>
          </a:prstGeom>
          <a:solidFill>
            <a:srgbClr val="E6845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6562760" y="2648541"/>
            <a:ext cx="841014" cy="1765867"/>
          </a:xfrm>
          <a:custGeom>
            <a:avLst/>
            <a:gdLst>
              <a:gd name="T0" fmla="*/ 154 w 156"/>
              <a:gd name="T1" fmla="*/ 323 h 323"/>
              <a:gd name="T2" fmla="*/ 15 w 156"/>
              <a:gd name="T3" fmla="*/ 323 h 323"/>
              <a:gd name="T4" fmla="*/ 0 w 156"/>
              <a:gd name="T5" fmla="*/ 159 h 323"/>
              <a:gd name="T6" fmla="*/ 156 w 156"/>
              <a:gd name="T7" fmla="*/ 0 h 323"/>
              <a:gd name="T8" fmla="*/ 156 w 156"/>
              <a:gd name="T9" fmla="*/ 65 h 323"/>
              <a:gd name="T10" fmla="*/ 77 w 156"/>
              <a:gd name="T11" fmla="*/ 149 h 323"/>
              <a:gd name="T12" fmla="*/ 77 w 156"/>
              <a:gd name="T13" fmla="*/ 192 h 323"/>
              <a:gd name="T14" fmla="*/ 154 w 156"/>
              <a:gd name="T15" fmla="*/ 192 h 323"/>
              <a:gd name="T16" fmla="*/ 154 w 156"/>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23">
                <a:moveTo>
                  <a:pt x="154" y="323"/>
                </a:moveTo>
                <a:cubicBezTo>
                  <a:pt x="15" y="323"/>
                  <a:pt x="15" y="323"/>
                  <a:pt x="15" y="323"/>
                </a:cubicBezTo>
                <a:cubicBezTo>
                  <a:pt x="5" y="267"/>
                  <a:pt x="0" y="212"/>
                  <a:pt x="0" y="159"/>
                </a:cubicBezTo>
                <a:cubicBezTo>
                  <a:pt x="0" y="53"/>
                  <a:pt x="52" y="0"/>
                  <a:pt x="156" y="0"/>
                </a:cubicBezTo>
                <a:cubicBezTo>
                  <a:pt x="156" y="65"/>
                  <a:pt x="156" y="65"/>
                  <a:pt x="156" y="65"/>
                </a:cubicBezTo>
                <a:cubicBezTo>
                  <a:pt x="103" y="65"/>
                  <a:pt x="77" y="93"/>
                  <a:pt x="77" y="149"/>
                </a:cubicBezTo>
                <a:cubicBezTo>
                  <a:pt x="77" y="192"/>
                  <a:pt x="77" y="192"/>
                  <a:pt x="77" y="192"/>
                </a:cubicBezTo>
                <a:cubicBezTo>
                  <a:pt x="154" y="192"/>
                  <a:pt x="154" y="192"/>
                  <a:pt x="154" y="192"/>
                </a:cubicBezTo>
                <a:lnTo>
                  <a:pt x="154" y="32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0492546" y="6411189"/>
            <a:ext cx="625369" cy="1312099"/>
          </a:xfrm>
          <a:custGeom>
            <a:avLst/>
            <a:gdLst>
              <a:gd name="T0" fmla="*/ 1 w 116"/>
              <a:gd name="T1" fmla="*/ 0 h 240"/>
              <a:gd name="T2" fmla="*/ 105 w 116"/>
              <a:gd name="T3" fmla="*/ 0 h 240"/>
              <a:gd name="T4" fmla="*/ 116 w 116"/>
              <a:gd name="T5" fmla="*/ 121 h 240"/>
              <a:gd name="T6" fmla="*/ 0 w 116"/>
              <a:gd name="T7" fmla="*/ 240 h 240"/>
              <a:gd name="T8" fmla="*/ 0 w 116"/>
              <a:gd name="T9" fmla="*/ 191 h 240"/>
              <a:gd name="T10" fmla="*/ 59 w 116"/>
              <a:gd name="T11" fmla="*/ 129 h 240"/>
              <a:gd name="T12" fmla="*/ 59 w 116"/>
              <a:gd name="T13" fmla="*/ 97 h 240"/>
              <a:gd name="T14" fmla="*/ 1 w 116"/>
              <a:gd name="T15" fmla="*/ 97 h 240"/>
              <a:gd name="T16" fmla="*/ 1 w 11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40">
                <a:moveTo>
                  <a:pt x="1" y="0"/>
                </a:moveTo>
                <a:cubicBezTo>
                  <a:pt x="105" y="0"/>
                  <a:pt x="105" y="0"/>
                  <a:pt x="105" y="0"/>
                </a:cubicBezTo>
                <a:cubicBezTo>
                  <a:pt x="112" y="42"/>
                  <a:pt x="116" y="82"/>
                  <a:pt x="116" y="121"/>
                </a:cubicBezTo>
                <a:cubicBezTo>
                  <a:pt x="116" y="200"/>
                  <a:pt x="78" y="240"/>
                  <a:pt x="0" y="240"/>
                </a:cubicBezTo>
                <a:cubicBezTo>
                  <a:pt x="0" y="191"/>
                  <a:pt x="0" y="191"/>
                  <a:pt x="0" y="191"/>
                </a:cubicBezTo>
                <a:cubicBezTo>
                  <a:pt x="39" y="191"/>
                  <a:pt x="59" y="171"/>
                  <a:pt x="59" y="129"/>
                </a:cubicBezTo>
                <a:cubicBezTo>
                  <a:pt x="59" y="97"/>
                  <a:pt x="59" y="97"/>
                  <a:pt x="59" y="97"/>
                </a:cubicBezTo>
                <a:cubicBezTo>
                  <a:pt x="1" y="97"/>
                  <a:pt x="1" y="97"/>
                  <a:pt x="1" y="97"/>
                </a:cubicBezTo>
                <a:lnTo>
                  <a:pt x="1"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7403774" y="3058510"/>
            <a:ext cx="13401457" cy="5170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l" defTabSz="914400">
              <a:lnSpc>
                <a:spcPct val="150000"/>
              </a:lnSpc>
            </a:pPr>
            <a:r>
              <a:rPr lang="en-US" altLang="en-US" sz="3200" dirty="0" smtClean="0">
                <a:solidFill>
                  <a:schemeClr val="tx2">
                    <a:lumMod val="10000"/>
                  </a:schemeClr>
                </a:solidFill>
                <a:latin typeface="Poppins Light" panose="02000000000000000000" pitchFamily="2" charset="0"/>
              </a:rPr>
              <a:t>Before I took this lecture, I already studied the basic skills in R. Although I just heard that R is very useful, </a:t>
            </a:r>
            <a:r>
              <a:rPr lang="en-US" altLang="en-US" sz="3200" dirty="0" err="1" smtClean="0">
                <a:solidFill>
                  <a:schemeClr val="tx2">
                    <a:lumMod val="10000"/>
                  </a:schemeClr>
                </a:solidFill>
                <a:latin typeface="Poppins Light" panose="02000000000000000000" pitchFamily="2" charset="0"/>
              </a:rPr>
              <a:t>i</a:t>
            </a:r>
            <a:r>
              <a:rPr lang="en-US" altLang="en-US" sz="3200" dirty="0" smtClean="0">
                <a:solidFill>
                  <a:schemeClr val="tx2">
                    <a:lumMod val="10000"/>
                  </a:schemeClr>
                </a:solidFill>
                <a:latin typeface="Poppins Light" panose="02000000000000000000" pitchFamily="2" charset="0"/>
              </a:rPr>
              <a:t> didn't know how to apply R in the real world. However, through this lecture I knew how to use R in real work and studied the various classification methods. I thought that classification methods are very difficult. But there are many simple machine learning like </a:t>
            </a:r>
            <a:r>
              <a:rPr lang="en-US" altLang="en-US" sz="3200" dirty="0" err="1" smtClean="0">
                <a:solidFill>
                  <a:schemeClr val="tx2">
                    <a:lumMod val="10000"/>
                  </a:schemeClr>
                </a:solidFill>
                <a:latin typeface="Poppins Light" panose="02000000000000000000" pitchFamily="2" charset="0"/>
              </a:rPr>
              <a:t>Knn</a:t>
            </a:r>
            <a:r>
              <a:rPr lang="en-US" altLang="en-US" sz="3200" dirty="0" smtClean="0">
                <a:solidFill>
                  <a:schemeClr val="tx2">
                    <a:lumMod val="10000"/>
                  </a:schemeClr>
                </a:solidFill>
                <a:latin typeface="Poppins Light" panose="02000000000000000000" pitchFamily="2" charset="0"/>
              </a:rPr>
              <a:t> and skyline. It was surprising. Through the project, it's good to apply the machine learning to some data.</a:t>
            </a:r>
            <a:endParaRPr kumimoji="0" lang="en-US" altLang="en-US" sz="2800" b="0" i="0" u="none" strike="noStrike" cap="none" normalizeH="0" baseline="0" dirty="0">
              <a:ln>
                <a:noFill/>
              </a:ln>
              <a:solidFill>
                <a:schemeClr val="tx2">
                  <a:lumMod val="10000"/>
                </a:schemeClr>
              </a:solidFill>
              <a:effectLst/>
            </a:endParaRPr>
          </a:p>
        </p:txBody>
      </p:sp>
      <p:sp>
        <p:nvSpPr>
          <p:cNvPr id="26" name="Freeform 24"/>
          <p:cNvSpPr>
            <a:spLocks/>
          </p:cNvSpPr>
          <p:nvPr/>
        </p:nvSpPr>
        <p:spPr bwMode="auto">
          <a:xfrm>
            <a:off x="3641725" y="9748936"/>
            <a:ext cx="495300" cy="1028700"/>
          </a:xfrm>
          <a:custGeom>
            <a:avLst/>
            <a:gdLst>
              <a:gd name="T0" fmla="*/ 154 w 156"/>
              <a:gd name="T1" fmla="*/ 324 h 324"/>
              <a:gd name="T2" fmla="*/ 15 w 156"/>
              <a:gd name="T3" fmla="*/ 324 h 324"/>
              <a:gd name="T4" fmla="*/ 0 w 156"/>
              <a:gd name="T5" fmla="*/ 160 h 324"/>
              <a:gd name="T6" fmla="*/ 156 w 156"/>
              <a:gd name="T7" fmla="*/ 0 h 324"/>
              <a:gd name="T8" fmla="*/ 156 w 156"/>
              <a:gd name="T9" fmla="*/ 66 h 324"/>
              <a:gd name="T10" fmla="*/ 77 w 156"/>
              <a:gd name="T11" fmla="*/ 150 h 324"/>
              <a:gd name="T12" fmla="*/ 77 w 156"/>
              <a:gd name="T13" fmla="*/ 193 h 324"/>
              <a:gd name="T14" fmla="*/ 154 w 156"/>
              <a:gd name="T15" fmla="*/ 193 h 324"/>
              <a:gd name="T16" fmla="*/ 154 w 156"/>
              <a:gd name="T17"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24">
                <a:moveTo>
                  <a:pt x="154" y="324"/>
                </a:moveTo>
                <a:cubicBezTo>
                  <a:pt x="15" y="324"/>
                  <a:pt x="15" y="324"/>
                  <a:pt x="15" y="324"/>
                </a:cubicBezTo>
                <a:cubicBezTo>
                  <a:pt x="5" y="267"/>
                  <a:pt x="0" y="213"/>
                  <a:pt x="0" y="160"/>
                </a:cubicBezTo>
                <a:cubicBezTo>
                  <a:pt x="0" y="54"/>
                  <a:pt x="52" y="0"/>
                  <a:pt x="156" y="0"/>
                </a:cubicBezTo>
                <a:cubicBezTo>
                  <a:pt x="156" y="66"/>
                  <a:pt x="156" y="66"/>
                  <a:pt x="156" y="66"/>
                </a:cubicBezTo>
                <a:cubicBezTo>
                  <a:pt x="103" y="66"/>
                  <a:pt x="77" y="94"/>
                  <a:pt x="77" y="150"/>
                </a:cubicBezTo>
                <a:cubicBezTo>
                  <a:pt x="77" y="193"/>
                  <a:pt x="77" y="193"/>
                  <a:pt x="77" y="193"/>
                </a:cubicBezTo>
                <a:cubicBezTo>
                  <a:pt x="154" y="193"/>
                  <a:pt x="154" y="193"/>
                  <a:pt x="154" y="193"/>
                </a:cubicBezTo>
                <a:lnTo>
                  <a:pt x="154" y="324"/>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15785820" y="11425336"/>
            <a:ext cx="368300" cy="762000"/>
          </a:xfrm>
          <a:custGeom>
            <a:avLst/>
            <a:gdLst>
              <a:gd name="T0" fmla="*/ 1 w 116"/>
              <a:gd name="T1" fmla="*/ 0 h 240"/>
              <a:gd name="T2" fmla="*/ 104 w 116"/>
              <a:gd name="T3" fmla="*/ 0 h 240"/>
              <a:gd name="T4" fmla="*/ 116 w 116"/>
              <a:gd name="T5" fmla="*/ 122 h 240"/>
              <a:gd name="T6" fmla="*/ 0 w 116"/>
              <a:gd name="T7" fmla="*/ 240 h 240"/>
              <a:gd name="T8" fmla="*/ 0 w 116"/>
              <a:gd name="T9" fmla="*/ 192 h 240"/>
              <a:gd name="T10" fmla="*/ 58 w 116"/>
              <a:gd name="T11" fmla="*/ 129 h 240"/>
              <a:gd name="T12" fmla="*/ 58 w 116"/>
              <a:gd name="T13" fmla="*/ 97 h 240"/>
              <a:gd name="T14" fmla="*/ 1 w 116"/>
              <a:gd name="T15" fmla="*/ 97 h 240"/>
              <a:gd name="T16" fmla="*/ 1 w 11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40">
                <a:moveTo>
                  <a:pt x="1" y="0"/>
                </a:moveTo>
                <a:cubicBezTo>
                  <a:pt x="104" y="0"/>
                  <a:pt x="104" y="0"/>
                  <a:pt x="104" y="0"/>
                </a:cubicBezTo>
                <a:cubicBezTo>
                  <a:pt x="112" y="42"/>
                  <a:pt x="116" y="82"/>
                  <a:pt x="116" y="122"/>
                </a:cubicBezTo>
                <a:cubicBezTo>
                  <a:pt x="116" y="201"/>
                  <a:pt x="77" y="240"/>
                  <a:pt x="0" y="240"/>
                </a:cubicBezTo>
                <a:cubicBezTo>
                  <a:pt x="0" y="192"/>
                  <a:pt x="0" y="192"/>
                  <a:pt x="0" y="192"/>
                </a:cubicBezTo>
                <a:cubicBezTo>
                  <a:pt x="39" y="192"/>
                  <a:pt x="58" y="171"/>
                  <a:pt x="58" y="129"/>
                </a:cubicBezTo>
                <a:cubicBezTo>
                  <a:pt x="58" y="97"/>
                  <a:pt x="58" y="97"/>
                  <a:pt x="58" y="97"/>
                </a:cubicBezTo>
                <a:cubicBezTo>
                  <a:pt x="1" y="97"/>
                  <a:pt x="1" y="97"/>
                  <a:pt x="1" y="97"/>
                </a:cubicBezTo>
                <a:lnTo>
                  <a:pt x="1"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4311818" y="9993629"/>
            <a:ext cx="11842302" cy="286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l" defTabSz="914400">
              <a:lnSpc>
                <a:spcPct val="150000"/>
              </a:lnSpc>
            </a:pPr>
            <a:r>
              <a:rPr lang="en-US" altLang="en-US" sz="3200" dirty="0" smtClean="0">
                <a:solidFill>
                  <a:schemeClr val="tx2">
                    <a:lumMod val="10000"/>
                  </a:schemeClr>
                </a:solidFill>
                <a:latin typeface="Poppins Light" panose="02000000000000000000" pitchFamily="2" charset="0"/>
              </a:rPr>
              <a:t>Last year, when </a:t>
            </a:r>
            <a:r>
              <a:rPr lang="en-US" altLang="en-US" sz="3200" dirty="0" err="1" smtClean="0">
                <a:solidFill>
                  <a:schemeClr val="tx2">
                    <a:lumMod val="10000"/>
                  </a:schemeClr>
                </a:solidFill>
                <a:latin typeface="Poppins Light" panose="02000000000000000000" pitchFamily="2" charset="0"/>
              </a:rPr>
              <a:t>i</a:t>
            </a:r>
            <a:r>
              <a:rPr lang="en-US" altLang="en-US" sz="3200" dirty="0" smtClean="0">
                <a:solidFill>
                  <a:schemeClr val="tx2">
                    <a:lumMod val="10000"/>
                  </a:schemeClr>
                </a:solidFill>
                <a:latin typeface="Poppins Light" panose="02000000000000000000" pitchFamily="2" charset="0"/>
              </a:rPr>
              <a:t> was learning R, I just wrote code. I did not know what it </a:t>
            </a:r>
            <a:r>
              <a:rPr lang="en-US" altLang="en-US" sz="3200" dirty="0" smtClean="0">
                <a:solidFill>
                  <a:schemeClr val="tx2">
                    <a:lumMod val="10000"/>
                  </a:schemeClr>
                </a:solidFill>
                <a:latin typeface="Poppins Light" panose="02000000000000000000" pitchFamily="2" charset="0"/>
              </a:rPr>
              <a:t>meant.  However</a:t>
            </a:r>
            <a:r>
              <a:rPr lang="en-US" altLang="en-US" sz="3200" dirty="0" smtClean="0">
                <a:solidFill>
                  <a:schemeClr val="tx2">
                    <a:lumMod val="10000"/>
                  </a:schemeClr>
                </a:solidFill>
                <a:latin typeface="Poppins Light" panose="02000000000000000000" pitchFamily="2" charset="0"/>
              </a:rPr>
              <a:t>, during this semester, this class was very informative lecture that learned various analysis methods and its meaning.</a:t>
            </a:r>
            <a:endParaRPr kumimoji="0" lang="en-US" altLang="en-US" sz="2800" b="0" i="0" u="none" strike="noStrike" cap="none" normalizeH="0" baseline="0" dirty="0">
              <a:ln>
                <a:noFill/>
              </a:ln>
              <a:solidFill>
                <a:schemeClr val="tx2">
                  <a:lumMod val="10000"/>
                </a:schemeClr>
              </a:solidFill>
              <a:effectLst/>
            </a:endParaRPr>
          </a:p>
        </p:txBody>
      </p:sp>
      <p:sp>
        <p:nvSpPr>
          <p:cNvPr id="30" name="Rectangle 28"/>
          <p:cNvSpPr>
            <a:spLocks noChangeArrowheads="1"/>
          </p:cNvSpPr>
          <p:nvPr/>
        </p:nvSpPr>
        <p:spPr bwMode="auto">
          <a:xfrm>
            <a:off x="16224305" y="8229156"/>
            <a:ext cx="4580926"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2">
                    <a:lumMod val="10000"/>
                  </a:schemeClr>
                </a:solidFill>
                <a:effectLst/>
                <a:latin typeface="Poppins Medium" panose="02000000000000000000" pitchFamily="2" charset="0"/>
              </a:rPr>
              <a:t>by </a:t>
            </a:r>
            <a:r>
              <a:rPr kumimoji="0" lang="en-US" altLang="en-US" sz="3200" i="0" u="none" strike="noStrike" cap="none" normalizeH="0" baseline="0" dirty="0" smtClean="0">
                <a:ln>
                  <a:noFill/>
                </a:ln>
                <a:solidFill>
                  <a:schemeClr val="tx2">
                    <a:lumMod val="10000"/>
                  </a:schemeClr>
                </a:solidFill>
                <a:effectLst/>
                <a:latin typeface="Poppins Medium" panose="02000000000000000000" pitchFamily="2" charset="0"/>
              </a:rPr>
              <a:t>– </a:t>
            </a:r>
            <a:r>
              <a:rPr lang="en-US" altLang="en-US" sz="3200" dirty="0" err="1" smtClean="0">
                <a:solidFill>
                  <a:schemeClr val="tx2">
                    <a:lumMod val="10000"/>
                  </a:schemeClr>
                </a:solidFill>
                <a:latin typeface="Poppins Medium" panose="02000000000000000000" pitchFamily="2" charset="0"/>
              </a:rPr>
              <a:t>hwang</a:t>
            </a:r>
            <a:r>
              <a:rPr lang="en-US" altLang="en-US" sz="3200" dirty="0" smtClean="0">
                <a:solidFill>
                  <a:schemeClr val="tx2">
                    <a:lumMod val="10000"/>
                  </a:schemeClr>
                </a:solidFill>
                <a:latin typeface="Poppins Medium" panose="02000000000000000000" pitchFamily="2" charset="0"/>
              </a:rPr>
              <a:t> se young</a:t>
            </a:r>
            <a:endParaRPr kumimoji="0" lang="en-US" altLang="en-US" sz="2400" i="0" u="none" strike="noStrike" cap="none" normalizeH="0" baseline="0" dirty="0">
              <a:ln>
                <a:noFill/>
              </a:ln>
              <a:solidFill>
                <a:schemeClr val="tx2">
                  <a:lumMod val="10000"/>
                </a:schemeClr>
              </a:solidFill>
              <a:effectLst/>
            </a:endParaRPr>
          </a:p>
        </p:txBody>
      </p:sp>
      <p:sp>
        <p:nvSpPr>
          <p:cNvPr id="32" name="Rectangle 30"/>
          <p:cNvSpPr>
            <a:spLocks noChangeArrowheads="1"/>
          </p:cNvSpPr>
          <p:nvPr/>
        </p:nvSpPr>
        <p:spPr bwMode="auto">
          <a:xfrm>
            <a:off x="11951019" y="12366415"/>
            <a:ext cx="25087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2">
                    <a:lumMod val="10000"/>
                  </a:schemeClr>
                </a:solidFill>
                <a:effectLst/>
                <a:latin typeface="Poppins Medium" panose="02000000000000000000" pitchFamily="2" charset="0"/>
              </a:rPr>
              <a:t>by </a:t>
            </a:r>
            <a:r>
              <a:rPr kumimoji="0" lang="en-US" altLang="en-US" sz="2800" i="0" u="none" strike="noStrike" cap="none" normalizeH="0" baseline="0" dirty="0" smtClean="0">
                <a:ln>
                  <a:noFill/>
                </a:ln>
                <a:solidFill>
                  <a:schemeClr val="tx2">
                    <a:lumMod val="10000"/>
                  </a:schemeClr>
                </a:solidFill>
                <a:effectLst/>
                <a:latin typeface="Poppins Medium" panose="02000000000000000000" pitchFamily="2" charset="0"/>
              </a:rPr>
              <a:t>– </a:t>
            </a:r>
            <a:r>
              <a:rPr lang="en-US" altLang="en-US" sz="2800" dirty="0" err="1" smtClean="0">
                <a:solidFill>
                  <a:schemeClr val="tx2">
                    <a:lumMod val="10000"/>
                  </a:schemeClr>
                </a:solidFill>
                <a:latin typeface="Poppins Medium" panose="02000000000000000000" pitchFamily="2" charset="0"/>
              </a:rPr>
              <a:t>jang</a:t>
            </a:r>
            <a:r>
              <a:rPr lang="en-US" altLang="en-US" sz="2800" dirty="0" smtClean="0">
                <a:solidFill>
                  <a:schemeClr val="tx2">
                    <a:lumMod val="10000"/>
                  </a:schemeClr>
                </a:solidFill>
                <a:latin typeface="Poppins Medium" panose="02000000000000000000" pitchFamily="2" charset="0"/>
              </a:rPr>
              <a:t> </a:t>
            </a:r>
            <a:r>
              <a:rPr lang="en-US" altLang="en-US" sz="2800" dirty="0" err="1" smtClean="0">
                <a:solidFill>
                  <a:schemeClr val="tx2">
                    <a:lumMod val="10000"/>
                  </a:schemeClr>
                </a:solidFill>
                <a:latin typeface="Poppins Medium" panose="02000000000000000000" pitchFamily="2" charset="0"/>
              </a:rPr>
              <a:t>hee</a:t>
            </a:r>
            <a:r>
              <a:rPr lang="en-US" altLang="en-US" sz="2800" dirty="0" smtClean="0">
                <a:solidFill>
                  <a:schemeClr val="tx2">
                    <a:lumMod val="10000"/>
                  </a:schemeClr>
                </a:solidFill>
                <a:latin typeface="Poppins Medium" panose="02000000000000000000" pitchFamily="2" charset="0"/>
              </a:rPr>
              <a:t> </a:t>
            </a:r>
            <a:r>
              <a:rPr lang="en-US" altLang="en-US" sz="2800" dirty="0" err="1" smtClean="0">
                <a:solidFill>
                  <a:schemeClr val="tx2">
                    <a:lumMod val="10000"/>
                  </a:schemeClr>
                </a:solidFill>
                <a:latin typeface="Poppins Medium" panose="02000000000000000000" pitchFamily="2" charset="0"/>
              </a:rPr>
              <a:t>ju</a:t>
            </a:r>
            <a:endParaRPr kumimoji="0" lang="en-US" altLang="en-US" sz="2000" i="0" u="none" strike="noStrike" cap="none" normalizeH="0" baseline="0" dirty="0">
              <a:ln>
                <a:noFill/>
              </a:ln>
              <a:solidFill>
                <a:schemeClr val="tx2">
                  <a:lumMod val="10000"/>
                </a:schemeClr>
              </a:solidFill>
              <a:effectLst/>
            </a:endParaRPr>
          </a:p>
        </p:txBody>
      </p:sp>
      <p:sp>
        <p:nvSpPr>
          <p:cNvPr id="33" name="TextBox 32"/>
          <p:cNvSpPr txBox="1"/>
          <p:nvPr/>
        </p:nvSpPr>
        <p:spPr>
          <a:xfrm>
            <a:off x="1173163" y="1092200"/>
            <a:ext cx="10082586" cy="1146503"/>
          </a:xfrm>
          <a:prstGeom prst="rect">
            <a:avLst/>
          </a:prstGeom>
          <a:noFill/>
        </p:spPr>
        <p:txBody>
          <a:bodyPr wrap="square" lIns="0" tIns="0" rIns="0" bIns="0" rtlCol="0">
            <a:noAutofit/>
          </a:bodyPr>
          <a:lstStyle/>
          <a:p>
            <a:r>
              <a:rPr lang="en-US" altLang="ko-KR" sz="6600" b="1" dirty="0" smtClean="0">
                <a:solidFill>
                  <a:schemeClr val="tx2">
                    <a:lumMod val="10000"/>
                  </a:schemeClr>
                </a:solidFill>
              </a:rPr>
              <a:t>I </a:t>
            </a:r>
            <a:r>
              <a:rPr lang="en-US" altLang="ko-KR" sz="6600" b="1" dirty="0" smtClean="0">
                <a:solidFill>
                  <a:schemeClr val="tx2">
                    <a:lumMod val="10000"/>
                  </a:schemeClr>
                </a:solidFill>
              </a:rPr>
              <a:t>felt </a:t>
            </a:r>
            <a:r>
              <a:rPr lang="en-US" altLang="ko-KR" sz="6600" b="1" dirty="0" smtClean="0">
                <a:solidFill>
                  <a:schemeClr val="tx2">
                    <a:lumMod val="10000"/>
                  </a:schemeClr>
                </a:solidFill>
              </a:rPr>
              <a:t>that…</a:t>
            </a:r>
            <a:endParaRPr lang="en-US" sz="6600" b="1" dirty="0">
              <a:solidFill>
                <a:schemeClr val="tx2">
                  <a:lumMod val="10000"/>
                </a:schemeClr>
              </a:solidFill>
              <a:latin typeface="Poppins SemiBold" charset="0"/>
              <a:ea typeface="Poppins SemiBold" charset="0"/>
              <a:cs typeface="Poppins SemiBold" charset="0"/>
            </a:endParaRPr>
          </a:p>
        </p:txBody>
      </p:sp>
      <p:sp>
        <p:nvSpPr>
          <p:cNvPr id="34" name="Shape 307"/>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40</a:t>
            </a:fld>
            <a:endParaRPr kumimoji="0" lang="ko-KR" altLang="en-US" sz="2300" b="0" i="0" u="none" strike="noStrike" kern="0" cap="none" spc="0" normalizeH="0" baseline="0" noProof="0" dirty="0">
              <a:ln>
                <a:noFill/>
              </a:ln>
              <a:solidFill>
                <a:srgbClr val="A6A7AC"/>
              </a:solidFill>
              <a:effectLst/>
              <a:uLnTx/>
              <a:uFillTx/>
              <a:latin typeface="PT Sans"/>
              <a:ea typeface="PT Sans"/>
              <a:cs typeface="PT Sans"/>
              <a:sym typeface="PT Sans"/>
            </a:endParaRPr>
          </a:p>
        </p:txBody>
      </p:sp>
    </p:spTree>
    <p:extLst>
      <p:ext uri="{BB962C8B-B14F-4D97-AF65-F5344CB8AC3E}">
        <p14:creationId xmlns="" xmlns:p14="http://schemas.microsoft.com/office/powerpoint/2010/main" val="16425488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00"/>
                                  </p:iterate>
                                  <p:childTnLst>
                                    <p:set>
                                      <p:cBhvr>
                                        <p:cTn id="6" dur="1" fill="hold">
                                          <p:stCondLst>
                                            <p:cond delay="0"/>
                                          </p:stCondLst>
                                        </p:cTn>
                                        <p:tgtEl>
                                          <p:spTgt spid="33"/>
                                        </p:tgtEl>
                                        <p:attrNameLst>
                                          <p:attrName>style.visibility</p:attrName>
                                        </p:attrNameLst>
                                      </p:cBhvr>
                                      <p:to>
                                        <p:strVal val="visible"/>
                                      </p:to>
                                    </p:set>
                                    <p:anim calcmode="lin" valueType="num">
                                      <p:cBhvr>
                                        <p:cTn id="7" dur="2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3"/>
                                        </p:tgtEl>
                                        <p:attrNameLst>
                                          <p:attrName>ppt_y</p:attrName>
                                        </p:attrNameLst>
                                      </p:cBhvr>
                                      <p:tavLst>
                                        <p:tav tm="0">
                                          <p:val>
                                            <p:strVal val="#ppt_y"/>
                                          </p:val>
                                        </p:tav>
                                        <p:tav tm="100000">
                                          <p:val>
                                            <p:strVal val="#ppt_y"/>
                                          </p:val>
                                        </p:tav>
                                      </p:tavLst>
                                    </p:anim>
                                    <p:anim calcmode="lin" valueType="num">
                                      <p:cBhvr>
                                        <p:cTn id="9" dur="2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3"/>
                                        </p:tgtEl>
                                      </p:cBhvr>
                                    </p:animEffect>
                                  </p:childTnLst>
                                </p:cTn>
                              </p:par>
                              <p:par>
                                <p:cTn id="12" presetID="10" presetClass="entr" presetSubtype="0" fill="hold" grpId="0" nodeType="withEffect">
                                  <p:stCondLst>
                                    <p:cond delay="4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0" presetClass="path" presetSubtype="0" decel="66667" fill="hold" grpId="1" nodeType="withEffect">
                                  <p:stCondLst>
                                    <p:cond delay="400"/>
                                  </p:stCondLst>
                                  <p:childTnLst>
                                    <p:animMotion origin="layout" path="M 0 0 L -0.29329 0 " pathEditMode="relative" ptsTypes="AA">
                                      <p:cBhvr>
                                        <p:cTn id="16" dur="750" spd="-100000" fill="hold"/>
                                        <p:tgtEl>
                                          <p:spTgt spid="8"/>
                                        </p:tgtEl>
                                        <p:attrNameLst>
                                          <p:attrName>ppt_x</p:attrName>
                                          <p:attrName>ppt_y</p:attrName>
                                        </p:attrNameLst>
                                      </p:cBhvr>
                                    </p:animMotion>
                                  </p:childTnLst>
                                </p:cTn>
                              </p:par>
                              <p:par>
                                <p:cTn id="17" presetID="10" presetClass="entr" presetSubtype="0" fill="hold" grpId="0" nodeType="withEffect">
                                  <p:stCondLst>
                                    <p:cond delay="6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0" presetClass="path" presetSubtype="0" decel="66667" fill="hold" grpId="1" nodeType="withEffect">
                                  <p:stCondLst>
                                    <p:cond delay="600"/>
                                  </p:stCondLst>
                                  <p:childTnLst>
                                    <p:animMotion origin="layout" path="M 0 0 L 0.19134 0 " pathEditMode="relative" ptsTypes="AA">
                                      <p:cBhvr>
                                        <p:cTn id="21" dur="750" spd="-100000" fill="hold"/>
                                        <p:tgtEl>
                                          <p:spTgt spid="10"/>
                                        </p:tgtEl>
                                        <p:attrNameLst>
                                          <p:attrName>ppt_x</p:attrName>
                                          <p:attrName>ppt_y</p:attrName>
                                        </p:attrNameLst>
                                      </p:cBhvr>
                                    </p:animMotion>
                                  </p:childTnLst>
                                </p:cTn>
                              </p:par>
                              <p:par>
                                <p:cTn id="22" presetID="42" presetClass="entr" presetSubtype="0" fill="hold" grpId="0" nodeType="withEffect">
                                  <p:stCondLst>
                                    <p:cond delay="12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50"/>
                                        <p:tgtEl>
                                          <p:spTgt spid="15"/>
                                        </p:tgtEl>
                                      </p:cBhvr>
                                    </p:animEffect>
                                    <p:anim calcmode="lin" valueType="num">
                                      <p:cBhvr>
                                        <p:cTn id="25" dur="250" fill="hold"/>
                                        <p:tgtEl>
                                          <p:spTgt spid="15"/>
                                        </p:tgtEl>
                                        <p:attrNameLst>
                                          <p:attrName>ppt_x</p:attrName>
                                        </p:attrNameLst>
                                      </p:cBhvr>
                                      <p:tavLst>
                                        <p:tav tm="0">
                                          <p:val>
                                            <p:strVal val="#ppt_x"/>
                                          </p:val>
                                        </p:tav>
                                        <p:tav tm="100000">
                                          <p:val>
                                            <p:strVal val="#ppt_x"/>
                                          </p:val>
                                        </p:tav>
                                      </p:tavLst>
                                    </p:anim>
                                    <p:anim calcmode="lin" valueType="num">
                                      <p:cBhvr>
                                        <p:cTn id="26" dur="250" fill="hold"/>
                                        <p:tgtEl>
                                          <p:spTgt spid="15"/>
                                        </p:tgtEl>
                                        <p:attrNameLst>
                                          <p:attrName>ppt_y</p:attrName>
                                        </p:attrNameLst>
                                      </p:cBhvr>
                                      <p:tavLst>
                                        <p:tav tm="0">
                                          <p:val>
                                            <p:strVal val="#ppt_y+.1"/>
                                          </p:val>
                                        </p:tav>
                                        <p:tav tm="100000">
                                          <p:val>
                                            <p:strVal val="#ppt_y"/>
                                          </p:val>
                                        </p:tav>
                                      </p:tavLst>
                                    </p:anim>
                                  </p:childTnLst>
                                </p:cTn>
                              </p:par>
                              <p:par>
                                <p:cTn id="27" presetID="2" presetClass="entr" presetSubtype="2" fill="hold" grpId="0" nodeType="withEffect">
                                  <p:stCondLst>
                                    <p:cond delay="1200"/>
                                  </p:stCondLst>
                                  <p:iterate type="wd">
                                    <p:tmPct val="4000"/>
                                  </p:iterate>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250" fill="hold"/>
                                        <p:tgtEl>
                                          <p:spTgt spid="19"/>
                                        </p:tgtEl>
                                        <p:attrNameLst>
                                          <p:attrName>ppt_x</p:attrName>
                                        </p:attrNameLst>
                                      </p:cBhvr>
                                      <p:tavLst>
                                        <p:tav tm="0">
                                          <p:val>
                                            <p:strVal val="1+#ppt_w/2"/>
                                          </p:val>
                                        </p:tav>
                                        <p:tav tm="100000">
                                          <p:val>
                                            <p:strVal val="#ppt_x"/>
                                          </p:val>
                                        </p:tav>
                                      </p:tavLst>
                                    </p:anim>
                                    <p:anim calcmode="lin" valueType="num">
                                      <p:cBhvr additive="base">
                                        <p:cTn id="30" dur="25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1400"/>
                                  </p:stCondLst>
                                  <p:iterate type="wd">
                                    <p:tmPct val="4000"/>
                                  </p:iterate>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250" fill="hold"/>
                                        <p:tgtEl>
                                          <p:spTgt spid="30"/>
                                        </p:tgtEl>
                                        <p:attrNameLst>
                                          <p:attrName>ppt_x</p:attrName>
                                        </p:attrNameLst>
                                      </p:cBhvr>
                                      <p:tavLst>
                                        <p:tav tm="0">
                                          <p:val>
                                            <p:strVal val="1+#ppt_w/2"/>
                                          </p:val>
                                        </p:tav>
                                        <p:tav tm="100000">
                                          <p:val>
                                            <p:strVal val="#ppt_x"/>
                                          </p:val>
                                        </p:tav>
                                      </p:tavLst>
                                    </p:anim>
                                    <p:anim calcmode="lin" valueType="num">
                                      <p:cBhvr additive="base">
                                        <p:cTn id="34" dur="250" fill="hold"/>
                                        <p:tgtEl>
                                          <p:spTgt spid="30"/>
                                        </p:tgtEl>
                                        <p:attrNameLst>
                                          <p:attrName>ppt_y</p:attrName>
                                        </p:attrNameLst>
                                      </p:cBhvr>
                                      <p:tavLst>
                                        <p:tav tm="0">
                                          <p:val>
                                            <p:strVal val="#ppt_y"/>
                                          </p:val>
                                        </p:tav>
                                        <p:tav tm="100000">
                                          <p:val>
                                            <p:strVal val="#ppt_y"/>
                                          </p:val>
                                        </p:tav>
                                      </p:tavLst>
                                    </p:anim>
                                  </p:childTnLst>
                                </p:cTn>
                              </p:par>
                              <p:par>
                                <p:cTn id="35" presetID="47" presetClass="entr" presetSubtype="0" fill="hold" grpId="0" nodeType="withEffect">
                                  <p:stCondLst>
                                    <p:cond delay="16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50"/>
                                        <p:tgtEl>
                                          <p:spTgt spid="17"/>
                                        </p:tgtEl>
                                      </p:cBhvr>
                                    </p:animEffect>
                                    <p:anim calcmode="lin" valueType="num">
                                      <p:cBhvr>
                                        <p:cTn id="38" dur="250" fill="hold"/>
                                        <p:tgtEl>
                                          <p:spTgt spid="17"/>
                                        </p:tgtEl>
                                        <p:attrNameLst>
                                          <p:attrName>ppt_x</p:attrName>
                                        </p:attrNameLst>
                                      </p:cBhvr>
                                      <p:tavLst>
                                        <p:tav tm="0">
                                          <p:val>
                                            <p:strVal val="#ppt_x"/>
                                          </p:val>
                                        </p:tav>
                                        <p:tav tm="100000">
                                          <p:val>
                                            <p:strVal val="#ppt_x"/>
                                          </p:val>
                                        </p:tav>
                                      </p:tavLst>
                                    </p:anim>
                                    <p:anim calcmode="lin" valueType="num">
                                      <p:cBhvr>
                                        <p:cTn id="39" dur="25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50"/>
                                        <p:tgtEl>
                                          <p:spTgt spid="26"/>
                                        </p:tgtEl>
                                      </p:cBhvr>
                                    </p:animEffect>
                                    <p:anim calcmode="lin" valueType="num">
                                      <p:cBhvr>
                                        <p:cTn id="43" dur="250" fill="hold"/>
                                        <p:tgtEl>
                                          <p:spTgt spid="26"/>
                                        </p:tgtEl>
                                        <p:attrNameLst>
                                          <p:attrName>ppt_x</p:attrName>
                                        </p:attrNameLst>
                                      </p:cBhvr>
                                      <p:tavLst>
                                        <p:tav tm="0">
                                          <p:val>
                                            <p:strVal val="#ppt_x"/>
                                          </p:val>
                                        </p:tav>
                                        <p:tav tm="100000">
                                          <p:val>
                                            <p:strVal val="#ppt_x"/>
                                          </p:val>
                                        </p:tav>
                                      </p:tavLst>
                                    </p:anim>
                                    <p:anim calcmode="lin" valueType="num">
                                      <p:cBhvr>
                                        <p:cTn id="44" dur="250" fill="hold"/>
                                        <p:tgtEl>
                                          <p:spTgt spid="26"/>
                                        </p:tgtEl>
                                        <p:attrNameLst>
                                          <p:attrName>ppt_y</p:attrName>
                                        </p:attrNameLst>
                                      </p:cBhvr>
                                      <p:tavLst>
                                        <p:tav tm="0">
                                          <p:val>
                                            <p:strVal val="#ppt_y+.1"/>
                                          </p:val>
                                        </p:tav>
                                        <p:tav tm="100000">
                                          <p:val>
                                            <p:strVal val="#ppt_y"/>
                                          </p:val>
                                        </p:tav>
                                      </p:tavLst>
                                    </p:anim>
                                  </p:childTnLst>
                                </p:cTn>
                              </p:par>
                              <p:par>
                                <p:cTn id="45" presetID="2" presetClass="entr" presetSubtype="2" fill="hold" grpId="0" nodeType="withEffect">
                                  <p:stCondLst>
                                    <p:cond delay="2000"/>
                                  </p:stCondLst>
                                  <p:iterate type="wd">
                                    <p:tmPct val="4000"/>
                                  </p:iterate>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250" fill="hold"/>
                                        <p:tgtEl>
                                          <p:spTgt spid="28"/>
                                        </p:tgtEl>
                                        <p:attrNameLst>
                                          <p:attrName>ppt_x</p:attrName>
                                        </p:attrNameLst>
                                      </p:cBhvr>
                                      <p:tavLst>
                                        <p:tav tm="0">
                                          <p:val>
                                            <p:strVal val="1+#ppt_w/2"/>
                                          </p:val>
                                        </p:tav>
                                        <p:tav tm="100000">
                                          <p:val>
                                            <p:strVal val="#ppt_x"/>
                                          </p:val>
                                        </p:tav>
                                      </p:tavLst>
                                    </p:anim>
                                    <p:anim calcmode="lin" valueType="num">
                                      <p:cBhvr additive="base">
                                        <p:cTn id="48" dur="25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200"/>
                                  </p:stCondLst>
                                  <p:iterate type="wd">
                                    <p:tmPct val="4000"/>
                                  </p:iterate>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250" fill="hold"/>
                                        <p:tgtEl>
                                          <p:spTgt spid="32"/>
                                        </p:tgtEl>
                                        <p:attrNameLst>
                                          <p:attrName>ppt_x</p:attrName>
                                        </p:attrNameLst>
                                      </p:cBhvr>
                                      <p:tavLst>
                                        <p:tav tm="0">
                                          <p:val>
                                            <p:strVal val="1+#ppt_w/2"/>
                                          </p:val>
                                        </p:tav>
                                        <p:tav tm="100000">
                                          <p:val>
                                            <p:strVal val="#ppt_x"/>
                                          </p:val>
                                        </p:tav>
                                      </p:tavLst>
                                    </p:anim>
                                    <p:anim calcmode="lin" valueType="num">
                                      <p:cBhvr additive="base">
                                        <p:cTn id="52" dur="250" fill="hold"/>
                                        <p:tgtEl>
                                          <p:spTgt spid="32"/>
                                        </p:tgtEl>
                                        <p:attrNameLst>
                                          <p:attrName>ppt_y</p:attrName>
                                        </p:attrNameLst>
                                      </p:cBhvr>
                                      <p:tavLst>
                                        <p:tav tm="0">
                                          <p:val>
                                            <p:strVal val="#ppt_y"/>
                                          </p:val>
                                        </p:tav>
                                        <p:tav tm="100000">
                                          <p:val>
                                            <p:strVal val="#ppt_y"/>
                                          </p:val>
                                        </p:tav>
                                      </p:tavLst>
                                    </p:anim>
                                  </p:childTnLst>
                                </p:cTn>
                              </p:par>
                              <p:par>
                                <p:cTn id="53" presetID="47" presetClass="entr" presetSubtype="0" fill="hold" grpId="0" nodeType="withEffect">
                                  <p:stCondLst>
                                    <p:cond delay="240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50"/>
                                        <p:tgtEl>
                                          <p:spTgt spid="27"/>
                                        </p:tgtEl>
                                      </p:cBhvr>
                                    </p:animEffect>
                                    <p:anim calcmode="lin" valueType="num">
                                      <p:cBhvr>
                                        <p:cTn id="56" dur="250" fill="hold"/>
                                        <p:tgtEl>
                                          <p:spTgt spid="27"/>
                                        </p:tgtEl>
                                        <p:attrNameLst>
                                          <p:attrName>ppt_x</p:attrName>
                                        </p:attrNameLst>
                                      </p:cBhvr>
                                      <p:tavLst>
                                        <p:tav tm="0">
                                          <p:val>
                                            <p:strVal val="#ppt_x"/>
                                          </p:val>
                                        </p:tav>
                                        <p:tav tm="100000">
                                          <p:val>
                                            <p:strVal val="#ppt_x"/>
                                          </p:val>
                                        </p:tav>
                                      </p:tavLst>
                                    </p:anim>
                                    <p:anim calcmode="lin" valueType="num">
                                      <p:cBhvr>
                                        <p:cTn id="57"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5" grpId="0" animBg="1"/>
      <p:bldP spid="17" grpId="0" animBg="1"/>
      <p:bldP spid="19" grpId="0"/>
      <p:bldP spid="26" grpId="0" animBg="1"/>
      <p:bldP spid="27" grpId="0" animBg="1"/>
      <p:bldP spid="28" grpId="0"/>
      <p:bldP spid="30"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10500794" y="8946232"/>
            <a:ext cx="339035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ko-KR" sz="6600" dirty="0">
                <a:solidFill>
                  <a:schemeClr val="bg2">
                    <a:lumMod val="50000"/>
                  </a:schemeClr>
                </a:solidFill>
              </a:rPr>
              <a:t>Question</a:t>
            </a:r>
            <a:endParaRPr kumimoji="0" lang="en-US" altLang="en-US" sz="6600" u="none" strike="noStrike" cap="none" normalizeH="0" baseline="0" dirty="0">
              <a:ln>
                <a:noFill/>
              </a:ln>
              <a:solidFill>
                <a:schemeClr val="bg2">
                  <a:lumMod val="50000"/>
                </a:schemeClr>
              </a:solidFill>
              <a:effectLst/>
              <a:latin typeface="Poppins Light" charset="0"/>
              <a:ea typeface="Poppins Light" charset="0"/>
              <a:cs typeface="Poppins Light" charset="0"/>
            </a:endParaRPr>
          </a:p>
        </p:txBody>
      </p:sp>
      <p:sp>
        <p:nvSpPr>
          <p:cNvPr id="5" name="Freeform 4"/>
          <p:cNvSpPr>
            <a:spLocks noChangeArrowheads="1"/>
          </p:cNvSpPr>
          <p:nvPr/>
        </p:nvSpPr>
        <p:spPr bwMode="auto">
          <a:xfrm>
            <a:off x="10139164" y="4265712"/>
            <a:ext cx="4113610" cy="4113608"/>
          </a:xfrm>
          <a:custGeom>
            <a:avLst/>
            <a:gdLst>
              <a:gd name="T0" fmla="*/ 0 w 14625"/>
              <a:gd name="T1" fmla="*/ 0 h 14625"/>
              <a:gd name="T2" fmla="*/ 0 w 14625"/>
              <a:gd name="T3" fmla="*/ 0 h 14625"/>
              <a:gd name="T4" fmla="*/ 0 w 14625"/>
              <a:gd name="T5" fmla="*/ 14624 h 14625"/>
              <a:gd name="T6" fmla="*/ 14624 w 14625"/>
              <a:gd name="T7" fmla="*/ 14624 h 14625"/>
              <a:gd name="T8" fmla="*/ 14624 w 14625"/>
              <a:gd name="T9" fmla="*/ 0 h 14625"/>
              <a:gd name="T10" fmla="*/ 0 w 14625"/>
              <a:gd name="T11" fmla="*/ 0 h 14625"/>
              <a:gd name="T12" fmla="*/ 11780 w 14625"/>
              <a:gd name="T13" fmla="*/ 9124 h 14625"/>
              <a:gd name="T14" fmla="*/ 11780 w 14625"/>
              <a:gd name="T15" fmla="*/ 9124 h 14625"/>
              <a:gd name="T16" fmla="*/ 7562 w 14625"/>
              <a:gd name="T17" fmla="*/ 12343 h 14625"/>
              <a:gd name="T18" fmla="*/ 7031 w 14625"/>
              <a:gd name="T19" fmla="*/ 12311 h 14625"/>
              <a:gd name="T20" fmla="*/ 2844 w 14625"/>
              <a:gd name="T21" fmla="*/ 9124 h 14625"/>
              <a:gd name="T22" fmla="*/ 3281 w 14625"/>
              <a:gd name="T23" fmla="*/ 3156 h 14625"/>
              <a:gd name="T24" fmla="*/ 7125 w 14625"/>
              <a:gd name="T25" fmla="*/ 3719 h 14625"/>
              <a:gd name="T26" fmla="*/ 7499 w 14625"/>
              <a:gd name="T27" fmla="*/ 3719 h 14625"/>
              <a:gd name="T28" fmla="*/ 11343 w 14625"/>
              <a:gd name="T29" fmla="*/ 3156 h 14625"/>
              <a:gd name="T30" fmla="*/ 11780 w 14625"/>
              <a:gd name="T31" fmla="*/ 9124 h 14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5" h="14625">
                <a:moveTo>
                  <a:pt x="0" y="0"/>
                </a:moveTo>
                <a:lnTo>
                  <a:pt x="0" y="0"/>
                </a:lnTo>
                <a:cubicBezTo>
                  <a:pt x="0" y="14624"/>
                  <a:pt x="0" y="14624"/>
                  <a:pt x="0" y="14624"/>
                </a:cubicBezTo>
                <a:cubicBezTo>
                  <a:pt x="14624" y="14624"/>
                  <a:pt x="14624" y="14624"/>
                  <a:pt x="14624" y="14624"/>
                </a:cubicBezTo>
                <a:cubicBezTo>
                  <a:pt x="14624" y="0"/>
                  <a:pt x="14624" y="0"/>
                  <a:pt x="14624" y="0"/>
                </a:cubicBezTo>
                <a:lnTo>
                  <a:pt x="0" y="0"/>
                </a:lnTo>
                <a:close/>
                <a:moveTo>
                  <a:pt x="11780" y="9124"/>
                </a:moveTo>
                <a:lnTo>
                  <a:pt x="11780" y="9124"/>
                </a:lnTo>
                <a:cubicBezTo>
                  <a:pt x="10374" y="11218"/>
                  <a:pt x="8249" y="12093"/>
                  <a:pt x="7562" y="12343"/>
                </a:cubicBezTo>
                <a:cubicBezTo>
                  <a:pt x="7374" y="12405"/>
                  <a:pt x="7156" y="12374"/>
                  <a:pt x="7031" y="12311"/>
                </a:cubicBezTo>
                <a:cubicBezTo>
                  <a:pt x="6281" y="12061"/>
                  <a:pt x="4219" y="11186"/>
                  <a:pt x="2844" y="9124"/>
                </a:cubicBezTo>
                <a:cubicBezTo>
                  <a:pt x="1563" y="7219"/>
                  <a:pt x="1438" y="4437"/>
                  <a:pt x="3281" y="3156"/>
                </a:cubicBezTo>
                <a:cubicBezTo>
                  <a:pt x="4594" y="2219"/>
                  <a:pt x="6375" y="2625"/>
                  <a:pt x="7125" y="3719"/>
                </a:cubicBezTo>
                <a:cubicBezTo>
                  <a:pt x="7219" y="3875"/>
                  <a:pt x="7405" y="3875"/>
                  <a:pt x="7499" y="3719"/>
                </a:cubicBezTo>
                <a:cubicBezTo>
                  <a:pt x="8280" y="2625"/>
                  <a:pt x="10030" y="2219"/>
                  <a:pt x="11343" y="3156"/>
                </a:cubicBezTo>
                <a:cubicBezTo>
                  <a:pt x="13187" y="4437"/>
                  <a:pt x="13062" y="7219"/>
                  <a:pt x="11780" y="9124"/>
                </a:cubicBezTo>
                <a:close/>
              </a:path>
            </a:pathLst>
          </a:custGeom>
          <a:noFill/>
          <a:ln>
            <a:noFill/>
          </a:ln>
          <a:effectLst/>
        </p:spPr>
        <p:txBody>
          <a:bodyPr wrap="none" anchor="ctr"/>
          <a:lstStyle/>
          <a:p>
            <a:endParaRPr lang="en-US"/>
          </a:p>
        </p:txBody>
      </p:sp>
      <p:sp>
        <p:nvSpPr>
          <p:cNvPr id="4" name="Freeform 3"/>
          <p:cNvSpPr>
            <a:spLocks noChangeArrowheads="1"/>
          </p:cNvSpPr>
          <p:nvPr/>
        </p:nvSpPr>
        <p:spPr bwMode="auto">
          <a:xfrm>
            <a:off x="10670346" y="5006301"/>
            <a:ext cx="3051245" cy="2740437"/>
          </a:xfrm>
          <a:custGeom>
            <a:avLst/>
            <a:gdLst>
              <a:gd name="T0" fmla="*/ 0 w 14625"/>
              <a:gd name="T1" fmla="*/ 0 h 14625"/>
              <a:gd name="T2" fmla="*/ 0 w 14625"/>
              <a:gd name="T3" fmla="*/ 0 h 14625"/>
              <a:gd name="T4" fmla="*/ 0 w 14625"/>
              <a:gd name="T5" fmla="*/ 14624 h 14625"/>
              <a:gd name="T6" fmla="*/ 14624 w 14625"/>
              <a:gd name="T7" fmla="*/ 14624 h 14625"/>
              <a:gd name="T8" fmla="*/ 14624 w 14625"/>
              <a:gd name="T9" fmla="*/ 0 h 14625"/>
              <a:gd name="T10" fmla="*/ 0 w 14625"/>
              <a:gd name="T11" fmla="*/ 0 h 14625"/>
              <a:gd name="T12" fmla="*/ 11780 w 14625"/>
              <a:gd name="T13" fmla="*/ 9124 h 14625"/>
              <a:gd name="T14" fmla="*/ 11780 w 14625"/>
              <a:gd name="T15" fmla="*/ 9124 h 14625"/>
              <a:gd name="T16" fmla="*/ 7562 w 14625"/>
              <a:gd name="T17" fmla="*/ 12343 h 14625"/>
              <a:gd name="T18" fmla="*/ 7031 w 14625"/>
              <a:gd name="T19" fmla="*/ 12311 h 14625"/>
              <a:gd name="T20" fmla="*/ 2844 w 14625"/>
              <a:gd name="T21" fmla="*/ 9124 h 14625"/>
              <a:gd name="T22" fmla="*/ 3281 w 14625"/>
              <a:gd name="T23" fmla="*/ 3156 h 14625"/>
              <a:gd name="T24" fmla="*/ 7125 w 14625"/>
              <a:gd name="T25" fmla="*/ 3719 h 14625"/>
              <a:gd name="T26" fmla="*/ 7499 w 14625"/>
              <a:gd name="T27" fmla="*/ 3719 h 14625"/>
              <a:gd name="T28" fmla="*/ 11343 w 14625"/>
              <a:gd name="T29" fmla="*/ 3156 h 14625"/>
              <a:gd name="T30" fmla="*/ 11780 w 14625"/>
              <a:gd name="T31" fmla="*/ 9124 h 14625"/>
              <a:gd name="connsiteX0" fmla="*/ 14624 w 14624"/>
              <a:gd name="connsiteY0" fmla="*/ 0 h 14624"/>
              <a:gd name="connsiteX1" fmla="*/ 0 w 14624"/>
              <a:gd name="connsiteY1" fmla="*/ 0 h 14624"/>
              <a:gd name="connsiteX2" fmla="*/ 0 w 14624"/>
              <a:gd name="connsiteY2" fmla="*/ 14624 h 14624"/>
              <a:gd name="connsiteX3" fmla="*/ 14624 w 14624"/>
              <a:gd name="connsiteY3" fmla="*/ 14624 h 14624"/>
              <a:gd name="connsiteX4" fmla="*/ 14624 w 14624"/>
              <a:gd name="connsiteY4" fmla="*/ 0 h 14624"/>
              <a:gd name="connsiteX5" fmla="*/ 11780 w 14624"/>
              <a:gd name="connsiteY5" fmla="*/ 9124 h 14624"/>
              <a:gd name="connsiteX6" fmla="*/ 11780 w 14624"/>
              <a:gd name="connsiteY6" fmla="*/ 9124 h 14624"/>
              <a:gd name="connsiteX7" fmla="*/ 7562 w 14624"/>
              <a:gd name="connsiteY7" fmla="*/ 12343 h 14624"/>
              <a:gd name="connsiteX8" fmla="*/ 7031 w 14624"/>
              <a:gd name="connsiteY8" fmla="*/ 12311 h 14624"/>
              <a:gd name="connsiteX9" fmla="*/ 2844 w 14624"/>
              <a:gd name="connsiteY9" fmla="*/ 9124 h 14624"/>
              <a:gd name="connsiteX10" fmla="*/ 3281 w 14624"/>
              <a:gd name="connsiteY10" fmla="*/ 3156 h 14624"/>
              <a:gd name="connsiteX11" fmla="*/ 7125 w 14624"/>
              <a:gd name="connsiteY11" fmla="*/ 3719 h 14624"/>
              <a:gd name="connsiteX12" fmla="*/ 7499 w 14624"/>
              <a:gd name="connsiteY12" fmla="*/ 3719 h 14624"/>
              <a:gd name="connsiteX13" fmla="*/ 11343 w 14624"/>
              <a:gd name="connsiteY13" fmla="*/ 3156 h 14624"/>
              <a:gd name="connsiteX14" fmla="*/ 11780 w 14624"/>
              <a:gd name="connsiteY14" fmla="*/ 9124 h 14624"/>
              <a:gd name="connsiteX0" fmla="*/ 14624 w 14624"/>
              <a:gd name="connsiteY0" fmla="*/ 14624 h 14624"/>
              <a:gd name="connsiteX1" fmla="*/ 0 w 14624"/>
              <a:gd name="connsiteY1" fmla="*/ 0 h 14624"/>
              <a:gd name="connsiteX2" fmla="*/ 0 w 14624"/>
              <a:gd name="connsiteY2" fmla="*/ 14624 h 14624"/>
              <a:gd name="connsiteX3" fmla="*/ 14624 w 14624"/>
              <a:gd name="connsiteY3" fmla="*/ 14624 h 14624"/>
              <a:gd name="connsiteX4" fmla="*/ 11780 w 14624"/>
              <a:gd name="connsiteY4" fmla="*/ 9124 h 14624"/>
              <a:gd name="connsiteX5" fmla="*/ 11780 w 14624"/>
              <a:gd name="connsiteY5" fmla="*/ 9124 h 14624"/>
              <a:gd name="connsiteX6" fmla="*/ 7562 w 14624"/>
              <a:gd name="connsiteY6" fmla="*/ 12343 h 14624"/>
              <a:gd name="connsiteX7" fmla="*/ 7031 w 14624"/>
              <a:gd name="connsiteY7" fmla="*/ 12311 h 14624"/>
              <a:gd name="connsiteX8" fmla="*/ 2844 w 14624"/>
              <a:gd name="connsiteY8" fmla="*/ 9124 h 14624"/>
              <a:gd name="connsiteX9" fmla="*/ 3281 w 14624"/>
              <a:gd name="connsiteY9" fmla="*/ 3156 h 14624"/>
              <a:gd name="connsiteX10" fmla="*/ 7125 w 14624"/>
              <a:gd name="connsiteY10" fmla="*/ 3719 h 14624"/>
              <a:gd name="connsiteX11" fmla="*/ 7499 w 14624"/>
              <a:gd name="connsiteY11" fmla="*/ 3719 h 14624"/>
              <a:gd name="connsiteX12" fmla="*/ 11343 w 14624"/>
              <a:gd name="connsiteY12" fmla="*/ 3156 h 14624"/>
              <a:gd name="connsiteX13" fmla="*/ 11780 w 14624"/>
              <a:gd name="connsiteY13" fmla="*/ 9124 h 14624"/>
              <a:gd name="connsiteX0" fmla="*/ 14624 w 14624"/>
              <a:gd name="connsiteY0" fmla="*/ 11991 h 11991"/>
              <a:gd name="connsiteX1" fmla="*/ 0 w 14624"/>
              <a:gd name="connsiteY1" fmla="*/ 11991 h 11991"/>
              <a:gd name="connsiteX2" fmla="*/ 14624 w 14624"/>
              <a:gd name="connsiteY2" fmla="*/ 11991 h 11991"/>
              <a:gd name="connsiteX3" fmla="*/ 11780 w 14624"/>
              <a:gd name="connsiteY3" fmla="*/ 6491 h 11991"/>
              <a:gd name="connsiteX4" fmla="*/ 11780 w 14624"/>
              <a:gd name="connsiteY4" fmla="*/ 6491 h 11991"/>
              <a:gd name="connsiteX5" fmla="*/ 7562 w 14624"/>
              <a:gd name="connsiteY5" fmla="*/ 9710 h 11991"/>
              <a:gd name="connsiteX6" fmla="*/ 7031 w 14624"/>
              <a:gd name="connsiteY6" fmla="*/ 9678 h 11991"/>
              <a:gd name="connsiteX7" fmla="*/ 2844 w 14624"/>
              <a:gd name="connsiteY7" fmla="*/ 6491 h 11991"/>
              <a:gd name="connsiteX8" fmla="*/ 3281 w 14624"/>
              <a:gd name="connsiteY8" fmla="*/ 523 h 11991"/>
              <a:gd name="connsiteX9" fmla="*/ 7125 w 14624"/>
              <a:gd name="connsiteY9" fmla="*/ 1086 h 11991"/>
              <a:gd name="connsiteX10" fmla="*/ 7499 w 14624"/>
              <a:gd name="connsiteY10" fmla="*/ 1086 h 11991"/>
              <a:gd name="connsiteX11" fmla="*/ 11343 w 14624"/>
              <a:gd name="connsiteY11" fmla="*/ 523 h 11991"/>
              <a:gd name="connsiteX12" fmla="*/ 11780 w 14624"/>
              <a:gd name="connsiteY12" fmla="*/ 6491 h 11991"/>
              <a:gd name="connsiteX0" fmla="*/ 9892 w 10848"/>
              <a:gd name="connsiteY0" fmla="*/ 6491 h 9743"/>
              <a:gd name="connsiteX1" fmla="*/ 9892 w 10848"/>
              <a:gd name="connsiteY1" fmla="*/ 6491 h 9743"/>
              <a:gd name="connsiteX2" fmla="*/ 5674 w 10848"/>
              <a:gd name="connsiteY2" fmla="*/ 9710 h 9743"/>
              <a:gd name="connsiteX3" fmla="*/ 5143 w 10848"/>
              <a:gd name="connsiteY3" fmla="*/ 9678 h 9743"/>
              <a:gd name="connsiteX4" fmla="*/ 956 w 10848"/>
              <a:gd name="connsiteY4" fmla="*/ 6491 h 9743"/>
              <a:gd name="connsiteX5" fmla="*/ 1393 w 10848"/>
              <a:gd name="connsiteY5" fmla="*/ 523 h 9743"/>
              <a:gd name="connsiteX6" fmla="*/ 5237 w 10848"/>
              <a:gd name="connsiteY6" fmla="*/ 1086 h 9743"/>
              <a:gd name="connsiteX7" fmla="*/ 5611 w 10848"/>
              <a:gd name="connsiteY7" fmla="*/ 1086 h 9743"/>
              <a:gd name="connsiteX8" fmla="*/ 9455 w 10848"/>
              <a:gd name="connsiteY8" fmla="*/ 523 h 9743"/>
              <a:gd name="connsiteX9" fmla="*/ 9892 w 10848"/>
              <a:gd name="connsiteY9" fmla="*/ 6491 h 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48" h="9743">
                <a:moveTo>
                  <a:pt x="9892" y="6491"/>
                </a:moveTo>
                <a:lnTo>
                  <a:pt x="9892" y="6491"/>
                </a:lnTo>
                <a:cubicBezTo>
                  <a:pt x="8486" y="8585"/>
                  <a:pt x="6361" y="9460"/>
                  <a:pt x="5674" y="9710"/>
                </a:cubicBezTo>
                <a:cubicBezTo>
                  <a:pt x="5486" y="9772"/>
                  <a:pt x="5268" y="9741"/>
                  <a:pt x="5143" y="9678"/>
                </a:cubicBezTo>
                <a:cubicBezTo>
                  <a:pt x="4393" y="9428"/>
                  <a:pt x="2331" y="8553"/>
                  <a:pt x="956" y="6491"/>
                </a:cubicBezTo>
                <a:cubicBezTo>
                  <a:pt x="-325" y="4586"/>
                  <a:pt x="-450" y="1804"/>
                  <a:pt x="1393" y="523"/>
                </a:cubicBezTo>
                <a:cubicBezTo>
                  <a:pt x="2706" y="-414"/>
                  <a:pt x="4487" y="-8"/>
                  <a:pt x="5237" y="1086"/>
                </a:cubicBezTo>
                <a:cubicBezTo>
                  <a:pt x="5331" y="1242"/>
                  <a:pt x="5517" y="1242"/>
                  <a:pt x="5611" y="1086"/>
                </a:cubicBezTo>
                <a:cubicBezTo>
                  <a:pt x="6392" y="-8"/>
                  <a:pt x="8142" y="-414"/>
                  <a:pt x="9455" y="523"/>
                </a:cubicBezTo>
                <a:cubicBezTo>
                  <a:pt x="11299" y="1804"/>
                  <a:pt x="11174" y="4586"/>
                  <a:pt x="9892" y="6491"/>
                </a:cubicBezTo>
                <a:close/>
              </a:path>
            </a:pathLst>
          </a:custGeom>
          <a:solidFill>
            <a:srgbClr val="AB4323"/>
          </a:solidFill>
          <a:ln>
            <a:noFill/>
          </a:ln>
          <a:effectLst/>
        </p:spPr>
        <p:txBody>
          <a:bodyPr wrap="none" anchor="ctr"/>
          <a:lstStyle/>
          <a:p>
            <a:endParaRPr lang="en-US"/>
          </a:p>
        </p:txBody>
      </p:sp>
      <p:sp>
        <p:nvSpPr>
          <p:cNvPr id="6" name="Shape 307"/>
          <p:cNvSpPr>
            <a:spLocks noGrp="1"/>
          </p:cNvSpPr>
          <p:nvPr>
            <p:ph type="sldNum" sz="quarter" idx="2"/>
          </p:nvPr>
        </p:nvSpPr>
        <p:spPr>
          <a:xfrm>
            <a:off x="23132028" y="762695"/>
            <a:ext cx="416781" cy="44627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solidFill>
                  <a:schemeClr val="tx2">
                    <a:lumMod val="10000"/>
                  </a:schemeClr>
                </a:solidFill>
              </a:rPr>
              <a:pPr/>
              <a:t>41</a:t>
            </a:fld>
            <a:endParaRPr dirty="0">
              <a:solidFill>
                <a:schemeClr val="tx2">
                  <a:lumMod val="10000"/>
                </a:schemeClr>
              </a:solidFill>
            </a:endParaRPr>
          </a:p>
        </p:txBody>
      </p:sp>
    </p:spTree>
    <p:extLst>
      <p:ext uri="{BB962C8B-B14F-4D97-AF65-F5344CB8AC3E}">
        <p14:creationId xmlns="" xmlns:p14="http://schemas.microsoft.com/office/powerpoint/2010/main" val="1737518944"/>
      </p:ext>
    </p:extLst>
  </p:cSld>
  <p:clrMapOvr>
    <a:masterClrMapping/>
  </p:clrMapOvr>
  <mc:AlternateContent xmlns:mc="http://schemas.openxmlformats.org/markup-compatibility/2006">
    <mc:Choice xmlns="" xmlns:p14="http://schemas.microsoft.com/office/powerpoint/2010/main" Requires="p14">
      <p:transition>
        <p14:flythrough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childTnLst>
                                </p:cTn>
                              </p:par>
                              <p:par>
                                <p:cTn id="9" presetID="22" presetClass="entr" presetSubtype="1" fill="hold" grpId="0" nodeType="withEffect" nodePh="1">
                                  <p:stCondLst>
                                    <p:cond delay="30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22" presetClass="exit" presetSubtype="1" fill="hold" grpId="1" nodeType="withEffect">
                                  <p:stCondLst>
                                    <p:cond delay="400"/>
                                  </p:stCondLst>
                                  <p:childTnLst>
                                    <p:animEffect transition="out" filter="wipe(up)">
                                      <p:cBhvr>
                                        <p:cTn id="13" dur="300"/>
                                        <p:tgtEl>
                                          <p:spTgt spid="4"/>
                                        </p:tgtEl>
                                      </p:cBhvr>
                                    </p:animEffect>
                                    <p:set>
                                      <p:cBhvr>
                                        <p:cTn id="14" dur="1" fill="hold">
                                          <p:stCondLst>
                                            <p:cond delay="299"/>
                                          </p:stCondLst>
                                        </p:cTn>
                                        <p:tgtEl>
                                          <p:spTgt spid="4"/>
                                        </p:tgtEl>
                                        <p:attrNameLst>
                                          <p:attrName>style.visibility</p:attrName>
                                        </p:attrNameLst>
                                      </p:cBhvr>
                                      <p:to>
                                        <p:strVal val="hidden"/>
                                      </p:to>
                                    </p:set>
                                  </p:childTnLst>
                                </p:cTn>
                              </p:par>
                              <p:par>
                                <p:cTn id="15" presetID="1" presetClass="emph" presetSubtype="2" fill="hold" nodeType="withEffect">
                                  <p:stCondLst>
                                    <p:cond delay="750"/>
                                  </p:stCondLst>
                                  <p:childTnLst>
                                    <p:animClr clrSpc="rgb" dir="cw">
                                      <p:cBhvr>
                                        <p:cTn id="16" dur="10" fill="hold"/>
                                        <p:tgtEl>
                                          <p:spTgt spid="4"/>
                                        </p:tgtEl>
                                        <p:attrNameLst>
                                          <p:attrName>fillcolor</p:attrName>
                                        </p:attrNameLst>
                                      </p:cBhvr>
                                      <p:to>
                                        <a:srgbClr val="FEFFFF"/>
                                      </p:to>
                                    </p:animClr>
                                    <p:set>
                                      <p:cBhvr>
                                        <p:cTn id="17" dur="10" fill="hold"/>
                                        <p:tgtEl>
                                          <p:spTgt spid="4"/>
                                        </p:tgtEl>
                                        <p:attrNameLst>
                                          <p:attrName>fill.type</p:attrName>
                                        </p:attrNameLst>
                                      </p:cBhvr>
                                      <p:to>
                                        <p:strVal val="solid"/>
                                      </p:to>
                                    </p:set>
                                    <p:set>
                                      <p:cBhvr>
                                        <p:cTn id="18" dur="10" fill="hold"/>
                                        <p:tgtEl>
                                          <p:spTgt spid="4"/>
                                        </p:tgtEl>
                                        <p:attrNameLst>
                                          <p:attrName>fill.on</p:attrName>
                                        </p:attrNameLst>
                                      </p:cBhvr>
                                      <p:to>
                                        <p:strVal val="true"/>
                                      </p:to>
                                    </p:set>
                                  </p:childTnLst>
                                </p:cTn>
                              </p:par>
                              <p:par>
                                <p:cTn id="19" presetID="1" presetClass="entr" presetSubtype="0" fill="hold" grpId="2" nodeType="withEffect">
                                  <p:stCondLst>
                                    <p:cond delay="800"/>
                                  </p:stCondLst>
                                  <p:childTnLst>
                                    <p:set>
                                      <p:cBhvr>
                                        <p:cTn id="20" dur="1" fill="hold">
                                          <p:stCondLst>
                                            <p:cond delay="0"/>
                                          </p:stCondLst>
                                        </p:cTn>
                                        <p:tgtEl>
                                          <p:spTgt spid="4"/>
                                        </p:tgtEl>
                                        <p:attrNameLst>
                                          <p:attrName>style.visibility</p:attrName>
                                        </p:attrNameLst>
                                      </p:cBhvr>
                                      <p:to>
                                        <p:strVal val="visible"/>
                                      </p:to>
                                    </p:set>
                                  </p:childTnLst>
                                </p:cTn>
                              </p:par>
                              <p:par>
                                <p:cTn id="21" presetID="6" presetClass="emph" presetSubtype="0" repeatCount="2000" autoRev="1" fill="hold" grpId="3" nodeType="withEffect">
                                  <p:stCondLst>
                                    <p:cond delay="1000"/>
                                  </p:stCondLst>
                                  <p:childTnLst>
                                    <p:animScale>
                                      <p:cBhvr>
                                        <p:cTn id="22" dur="80" fill="hold"/>
                                        <p:tgtEl>
                                          <p:spTgt spid="4"/>
                                        </p:tgtEl>
                                      </p:cBhvr>
                                      <p:by x="120000" y="120000"/>
                                    </p:animScale>
                                  </p:childTnLst>
                                </p:cTn>
                              </p:par>
                              <p:par>
                                <p:cTn id="23" presetID="6" presetClass="emph" presetSubtype="0" repeatCount="2000" autoRev="1" fill="hold" grpId="4" nodeType="withEffect">
                                  <p:stCondLst>
                                    <p:cond delay="1700"/>
                                  </p:stCondLst>
                                  <p:childTnLst>
                                    <p:animScale>
                                      <p:cBhvr>
                                        <p:cTn id="24" dur="80" fill="hold"/>
                                        <p:tgtEl>
                                          <p:spTgt spid="4"/>
                                        </p:tgtEl>
                                      </p:cBhvr>
                                      <p:by x="120000" y="120000"/>
                                    </p:animScale>
                                  </p:childTnLst>
                                </p:cTn>
                              </p:par>
                              <p:par>
                                <p:cTn id="25" presetID="1" presetClass="exit" presetSubtype="0" fill="hold" grpId="5" nodeType="withEffect">
                                  <p:stCondLst>
                                    <p:cond delay="200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grpId="0" nodeType="withEffect">
                                  <p:stCondLst>
                                    <p:cond delay="1300"/>
                                  </p:stCondLst>
                                  <p:iterate type="wd">
                                    <p:tmAbs val="600"/>
                                  </p:iterate>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4" grpId="0" animBg="1"/>
      <p:bldP spid="4" grpId="1" animBg="1"/>
      <p:bldP spid="4" grpId="2" animBg="1"/>
      <p:bldP spid="4" grpId="3" animBg="1"/>
      <p:bldP spid="4" grpId="4" animBg="1"/>
      <p:bldP spid="4" grpId="5"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673975" y="-26986"/>
            <a:ext cx="16703675" cy="11237912"/>
          </a:xfrm>
          <a:solidFill>
            <a:srgbClr val="E6845D"/>
          </a:solidFill>
        </p:spPr>
      </p:sp>
      <p:sp>
        <p:nvSpPr>
          <p:cNvPr id="23" name="Rectangle 8"/>
          <p:cNvSpPr>
            <a:spLocks noChangeArrowheads="1"/>
          </p:cNvSpPr>
          <p:nvPr/>
        </p:nvSpPr>
        <p:spPr bwMode="auto">
          <a:xfrm>
            <a:off x="7938" y="4986338"/>
            <a:ext cx="16703675" cy="8729662"/>
          </a:xfrm>
          <a:prstGeom prst="rect">
            <a:avLst/>
          </a:prstGeom>
          <a:solidFill>
            <a:srgbClr val="E7B65D"/>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673975" y="-26986"/>
            <a:ext cx="16710025" cy="11237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5"/>
          <p:cNvSpPr>
            <a:spLocks/>
          </p:cNvSpPr>
          <p:nvPr/>
        </p:nvSpPr>
        <p:spPr bwMode="auto">
          <a:xfrm>
            <a:off x="10745788" y="3252788"/>
            <a:ext cx="82550" cy="635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2334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7673975" y="4986338"/>
            <a:ext cx="16703675" cy="6224588"/>
          </a:xfrm>
          <a:prstGeom prst="rect">
            <a:avLst/>
          </a:prstGeom>
          <a:solidFill>
            <a:srgbClr val="D4CDB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3613988" y="6040358"/>
            <a:ext cx="9234900"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600" u="none" strike="noStrike" cap="none" normalizeH="0" baseline="0" dirty="0">
                <a:ln>
                  <a:noFill/>
                </a:ln>
                <a:solidFill>
                  <a:schemeClr val="bg1"/>
                </a:solidFill>
                <a:effectLst/>
                <a:latin typeface="Poppins Light" charset="0"/>
                <a:ea typeface="Poppins Light" charset="0"/>
                <a:cs typeface="Poppins Light" charset="0"/>
              </a:rPr>
              <a:t>thank you</a:t>
            </a:r>
            <a:endParaRPr kumimoji="0" lang="en-US" altLang="en-US" sz="3200" u="none" strike="noStrike" cap="none" normalizeH="0" baseline="0" dirty="0">
              <a:ln>
                <a:noFill/>
              </a:ln>
              <a:solidFill>
                <a:schemeClr val="bg1"/>
              </a:solidFill>
              <a:effectLst/>
              <a:latin typeface="Poppins Light" charset="0"/>
              <a:ea typeface="Poppins Light" charset="0"/>
              <a:cs typeface="Poppins Light" charset="0"/>
            </a:endParaRPr>
          </a:p>
        </p:txBody>
      </p:sp>
      <p:sp>
        <p:nvSpPr>
          <p:cNvPr id="8" name="Shape 307"/>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chemeClr val="tx2">
                    <a:lumMod val="10000"/>
                  </a:schemeClr>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42</a:t>
            </a:fld>
            <a:endParaRPr kumimoji="0" lang="ko-KR" altLang="en-US" sz="2300" b="0" i="0" u="none" strike="noStrike" kern="0" cap="none" spc="0" normalizeH="0" baseline="0" noProof="0" dirty="0">
              <a:ln>
                <a:noFill/>
              </a:ln>
              <a:solidFill>
                <a:schemeClr val="tx2">
                  <a:lumMod val="10000"/>
                </a:schemeClr>
              </a:solidFill>
              <a:effectLst/>
              <a:uLnTx/>
              <a:uFillTx/>
              <a:latin typeface="PT Sans"/>
              <a:ea typeface="PT Sans"/>
              <a:cs typeface="PT Sans"/>
              <a:sym typeface="PT Sans"/>
            </a:endParaRPr>
          </a:p>
        </p:txBody>
      </p:sp>
    </p:spTree>
    <p:extLst>
      <p:ext uri="{BB962C8B-B14F-4D97-AF65-F5344CB8AC3E}">
        <p14:creationId xmlns="" xmlns:p14="http://schemas.microsoft.com/office/powerpoint/2010/main" val="201305624"/>
      </p:ext>
    </p:extLst>
  </p:cSld>
  <p:clrMapOvr>
    <a:masterClrMapping/>
  </p:clrMapOvr>
  <mc:AlternateContent xmlns:mc="http://schemas.openxmlformats.org/markup-compatibility/2006">
    <mc:Choice xmlns="" xmlns:p14="http://schemas.microsoft.com/office/powerpoint/2010/main" Requires="p14">
      <p:transition>
        <p14:flythrough/>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3"/>
                                        </p:tgtEl>
                                        <p:attrNameLst>
                                          <p:attrName>fillcolor</p:attrName>
                                        </p:attrNameLst>
                                      </p:cBhvr>
                                      <p:to>
                                        <a:srgbClr val="FEFFFF"/>
                                      </p:to>
                                    </p:animClr>
                                    <p:set>
                                      <p:cBhvr>
                                        <p:cTn id="7" dur="10" fill="hold"/>
                                        <p:tgtEl>
                                          <p:spTgt spid="3"/>
                                        </p:tgtEl>
                                        <p:attrNameLst>
                                          <p:attrName>fill.type</p:attrName>
                                        </p:attrNameLst>
                                      </p:cBhvr>
                                      <p:to>
                                        <p:strVal val="solid"/>
                                      </p:to>
                                    </p:set>
                                    <p:set>
                                      <p:cBhvr>
                                        <p:cTn id="8" dur="10" fill="hold"/>
                                        <p:tgtEl>
                                          <p:spTgt spid="3"/>
                                        </p:tgtEl>
                                        <p:attrNameLst>
                                          <p:attrName>fill.on</p:attrName>
                                        </p:attrNameLst>
                                      </p:cBhvr>
                                      <p:to>
                                        <p:strVal val="true"/>
                                      </p:to>
                                    </p:set>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12" presetClass="exit" presetSubtype="1" fill="hold" grpId="0" nodeType="withEffect" nodePh="1">
                                  <p:stCondLst>
                                    <p:cond delay="500"/>
                                  </p:stCondLst>
                                  <p:endCondLst>
                                    <p:cond evt="begin" delay="0">
                                      <p:tn val="13"/>
                                    </p:cond>
                                  </p:endCondLst>
                                  <p:childTnLst>
                                    <p:anim calcmode="lin" valueType="num">
                                      <p:cBhvr additive="base">
                                        <p:cTn id="14" dur="150"/>
                                        <p:tgtEl>
                                          <p:spTgt spid="3"/>
                                        </p:tgtEl>
                                        <p:attrNameLst>
                                          <p:attrName>ppt_y</p:attrName>
                                        </p:attrNameLst>
                                      </p:cBhvr>
                                      <p:tavLst>
                                        <p:tav tm="0">
                                          <p:val>
                                            <p:strVal val="#ppt_y"/>
                                          </p:val>
                                        </p:tav>
                                        <p:tav tm="100000">
                                          <p:val>
                                            <p:strVal val="#ppt_y-#ppt_h*1.125000"/>
                                          </p:val>
                                        </p:tav>
                                      </p:tavLst>
                                    </p:anim>
                                    <p:animEffect transition="out" filter="wipe(up)">
                                      <p:cBhvr>
                                        <p:cTn id="15" dur="150"/>
                                        <p:tgtEl>
                                          <p:spTgt spid="3"/>
                                        </p:tgtEl>
                                      </p:cBhvr>
                                    </p:animEffect>
                                    <p:set>
                                      <p:cBhvr>
                                        <p:cTn id="16" dur="1" fill="hold">
                                          <p:stCondLst>
                                            <p:cond delay="149"/>
                                          </p:stCondLst>
                                        </p:cTn>
                                        <p:tgtEl>
                                          <p:spTgt spid="3"/>
                                        </p:tgtEl>
                                        <p:attrNameLst>
                                          <p:attrName>style.visibility</p:attrName>
                                        </p:attrNameLst>
                                      </p:cBhvr>
                                      <p:to>
                                        <p:strVal val="hidden"/>
                                      </p:to>
                                    </p:set>
                                  </p:childTnLst>
                                </p:cTn>
                              </p:par>
                              <p:par>
                                <p:cTn id="17" presetID="2" presetClass="entr" presetSubtype="8" fill="hold" grpId="0" nodeType="withEffect">
                                  <p:stCondLst>
                                    <p:cond delay="4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10708861" y="-41664"/>
            <a:ext cx="8418381" cy="13799327"/>
          </a:xfrm>
          <a:prstGeom prst="rect">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75" name="Shape 75"/>
          <p:cNvSpPr/>
          <p:nvPr/>
        </p:nvSpPr>
        <p:spPr>
          <a:xfrm>
            <a:off x="1045065" y="2881165"/>
            <a:ext cx="8130466" cy="753917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4000" dirty="0" smtClean="0">
                <a:solidFill>
                  <a:schemeClr val="tx2">
                    <a:lumMod val="25000"/>
                  </a:schemeClr>
                </a:solidFill>
              </a:rPr>
              <a:t>In </a:t>
            </a:r>
            <a:r>
              <a:rPr lang="en-US" altLang="ko-KR" sz="4000" dirty="0" smtClean="0">
                <a:solidFill>
                  <a:schemeClr val="tx2">
                    <a:lumMod val="25000"/>
                  </a:schemeClr>
                </a:solidFill>
              </a:rPr>
              <a:t>2016, the total number of audiences in theaters totaled 211.72 million, down 0.1% from the previous year. Since 2011 By 2015, the total number of audiences in the theater has increased for the fifth consecutive year. . The number of Korean movie audiences rose to 111.55 million, up 3.2% from the previous year. With this Korean films have surpassed 100 million audiences for five consecutive years since 2012.</a:t>
            </a:r>
            <a:endParaRPr lang="en-US" altLang="ko-KR" sz="4000" dirty="0">
              <a:solidFill>
                <a:schemeClr val="tx2">
                  <a:lumMod val="25000"/>
                </a:schemeClr>
              </a:solidFill>
            </a:endParaRPr>
          </a:p>
        </p:txBody>
      </p:sp>
      <p:sp>
        <p:nvSpPr>
          <p:cNvPr id="76" name="Shape 7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5</a:t>
            </a:fld>
            <a:endParaRPr/>
          </a:p>
        </p:txBody>
      </p:sp>
      <p:sp>
        <p:nvSpPr>
          <p:cNvPr id="78" name="Shape 78"/>
          <p:cNvSpPr/>
          <p:nvPr/>
        </p:nvSpPr>
        <p:spPr>
          <a:xfrm>
            <a:off x="10708861" y="-83328"/>
            <a:ext cx="8418381" cy="13799328"/>
          </a:xfrm>
          <a:prstGeom prst="rect">
            <a:avLst/>
          </a:pr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dirty="0"/>
          </a:p>
        </p:txBody>
      </p:sp>
      <p:sp>
        <p:nvSpPr>
          <p:cNvPr id="79" name="Shape 79"/>
          <p:cNvSpPr/>
          <p:nvPr/>
        </p:nvSpPr>
        <p:spPr>
          <a:xfrm flipH="1">
            <a:off x="1045064" y="12403712"/>
            <a:ext cx="1" cy="2620762"/>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9" name="TextBox 8"/>
          <p:cNvSpPr txBox="1"/>
          <p:nvPr/>
        </p:nvSpPr>
        <p:spPr>
          <a:xfrm>
            <a:off x="13010183" y="10010433"/>
            <a:ext cx="6117059" cy="93871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r>
              <a:rPr lang="en-US" altLang="ko-KR" sz="2800" dirty="0">
                <a:solidFill>
                  <a:schemeClr val="tx2"/>
                </a:solidFill>
              </a:rPr>
              <a:t/>
            </a:r>
            <a:br>
              <a:rPr lang="en-US" altLang="ko-KR" sz="2800" dirty="0">
                <a:solidFill>
                  <a:schemeClr val="tx2"/>
                </a:solidFill>
              </a:rPr>
            </a:br>
            <a:r>
              <a:rPr lang="en-US" altLang="ko-KR" sz="2800" dirty="0">
                <a:solidFill>
                  <a:schemeClr val="tx2"/>
                </a:solidFill>
              </a:rPr>
              <a:t>Korean Film Industry Closing in 2016</a:t>
            </a:r>
            <a:endParaRPr kumimoji="0" lang="ko-KR" altLang="en-US" sz="2800" b="0" i="0" u="none" strike="noStrike" cap="none" spc="0" normalizeH="0" baseline="0" dirty="0">
              <a:ln>
                <a:noFill/>
              </a:ln>
              <a:solidFill>
                <a:schemeClr val="tx2"/>
              </a:solidFill>
              <a:effectLst/>
              <a:uFillTx/>
              <a:latin typeface="PT Sans"/>
              <a:ea typeface="PT Sans"/>
              <a:cs typeface="PT Sans"/>
              <a:sym typeface="PT Sans"/>
            </a:endParaRPr>
          </a:p>
        </p:txBody>
      </p:sp>
      <p:pic>
        <p:nvPicPr>
          <p:cNvPr id="11" name="그림 10" descr="2016년한국영화산업결산.JPG"/>
          <p:cNvPicPr>
            <a:picLocks noChangeAspect="1"/>
          </p:cNvPicPr>
          <p:nvPr/>
        </p:nvPicPr>
        <p:blipFill>
          <a:blip r:embed="rId2" cstate="print"/>
          <a:stretch>
            <a:fillRect/>
          </a:stretch>
        </p:blipFill>
        <p:spPr>
          <a:xfrm>
            <a:off x="9848792" y="3980122"/>
            <a:ext cx="14535208" cy="6440215"/>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BFAE1-45D3-4B3B-81D2-0BF25FA84FB8}"/>
              </a:ext>
            </a:extLst>
          </p:cNvPr>
          <p:cNvSpPr>
            <a:spLocks noGrp="1"/>
          </p:cNvSpPr>
          <p:nvPr>
            <p:ph type="title"/>
          </p:nvPr>
        </p:nvSpPr>
        <p:spPr>
          <a:xfrm>
            <a:off x="1133376" y="1052355"/>
            <a:ext cx="21031200" cy="1478112"/>
          </a:xfrm>
        </p:spPr>
        <p:txBody>
          <a:bodyPr/>
          <a:lstStyle/>
          <a:p>
            <a:r>
              <a:rPr lang="en-US" altLang="ko-KR" dirty="0"/>
              <a:t>Analysis sequence</a:t>
            </a:r>
            <a:endParaRPr lang="en-US" dirty="0"/>
          </a:p>
        </p:txBody>
      </p:sp>
      <p:sp>
        <p:nvSpPr>
          <p:cNvPr id="43" name="Freeform 8">
            <a:extLst>
              <a:ext uri="{FF2B5EF4-FFF2-40B4-BE49-F238E27FC236}">
                <a16:creationId xmlns="" xmlns:a16="http://schemas.microsoft.com/office/drawing/2014/main" id="{4B9572BD-2ADB-47B7-8E0A-E92216675039}"/>
              </a:ext>
            </a:extLst>
          </p:cNvPr>
          <p:cNvSpPr>
            <a:spLocks/>
          </p:cNvSpPr>
          <p:nvPr/>
        </p:nvSpPr>
        <p:spPr bwMode="auto">
          <a:xfrm>
            <a:off x="10597239" y="2401455"/>
            <a:ext cx="3207502" cy="2770934"/>
          </a:xfrm>
          <a:custGeom>
            <a:avLst/>
            <a:gdLst>
              <a:gd name="T0" fmla="*/ 0 w 1249"/>
              <a:gd name="T1" fmla="*/ 540 h 1079"/>
              <a:gd name="T2" fmla="*/ 309 w 1249"/>
              <a:gd name="T3" fmla="*/ 0 h 1079"/>
              <a:gd name="T4" fmla="*/ 941 w 1249"/>
              <a:gd name="T5" fmla="*/ 0 h 1079"/>
              <a:gd name="T6" fmla="*/ 1249 w 1249"/>
              <a:gd name="T7" fmla="*/ 540 h 1079"/>
              <a:gd name="T8" fmla="*/ 941 w 1249"/>
              <a:gd name="T9" fmla="*/ 1079 h 1079"/>
              <a:gd name="T10" fmla="*/ 309 w 1249"/>
              <a:gd name="T11" fmla="*/ 1079 h 1079"/>
              <a:gd name="T12" fmla="*/ 0 w 1249"/>
              <a:gd name="T13" fmla="*/ 540 h 1079"/>
            </a:gdLst>
            <a:ahLst/>
            <a:cxnLst>
              <a:cxn ang="0">
                <a:pos x="T0" y="T1"/>
              </a:cxn>
              <a:cxn ang="0">
                <a:pos x="T2" y="T3"/>
              </a:cxn>
              <a:cxn ang="0">
                <a:pos x="T4" y="T5"/>
              </a:cxn>
              <a:cxn ang="0">
                <a:pos x="T6" y="T7"/>
              </a:cxn>
              <a:cxn ang="0">
                <a:pos x="T8" y="T9"/>
              </a:cxn>
              <a:cxn ang="0">
                <a:pos x="T10" y="T11"/>
              </a:cxn>
              <a:cxn ang="0">
                <a:pos x="T12" y="T13"/>
              </a:cxn>
            </a:cxnLst>
            <a:rect l="0" t="0" r="r" b="b"/>
            <a:pathLst>
              <a:path w="1249" h="1079">
                <a:moveTo>
                  <a:pt x="0" y="540"/>
                </a:moveTo>
                <a:lnTo>
                  <a:pt x="309" y="0"/>
                </a:lnTo>
                <a:lnTo>
                  <a:pt x="941" y="0"/>
                </a:lnTo>
                <a:lnTo>
                  <a:pt x="1249" y="540"/>
                </a:lnTo>
                <a:lnTo>
                  <a:pt x="941" y="1079"/>
                </a:lnTo>
                <a:lnTo>
                  <a:pt x="309" y="1079"/>
                </a:lnTo>
                <a:lnTo>
                  <a:pt x="0" y="54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ctr"/>
            <a:r>
              <a:rPr lang="en-US" sz="9600" b="1" dirty="0"/>
              <a:t>01</a:t>
            </a:r>
          </a:p>
        </p:txBody>
      </p:sp>
      <p:sp>
        <p:nvSpPr>
          <p:cNvPr id="44" name="Freeform 11">
            <a:extLst>
              <a:ext uri="{FF2B5EF4-FFF2-40B4-BE49-F238E27FC236}">
                <a16:creationId xmlns="" xmlns:a16="http://schemas.microsoft.com/office/drawing/2014/main" id="{A72776A0-6D1E-498F-A0BD-93220B2D1717}"/>
              </a:ext>
            </a:extLst>
          </p:cNvPr>
          <p:cNvSpPr>
            <a:spLocks/>
          </p:cNvSpPr>
          <p:nvPr/>
        </p:nvSpPr>
        <p:spPr bwMode="auto">
          <a:xfrm>
            <a:off x="13535095" y="4098940"/>
            <a:ext cx="3207502" cy="2788908"/>
          </a:xfrm>
          <a:custGeom>
            <a:avLst/>
            <a:gdLst>
              <a:gd name="T0" fmla="*/ 0 w 1249"/>
              <a:gd name="T1" fmla="*/ 543 h 1086"/>
              <a:gd name="T2" fmla="*/ 311 w 1249"/>
              <a:gd name="T3" fmla="*/ 0 h 1086"/>
              <a:gd name="T4" fmla="*/ 940 w 1249"/>
              <a:gd name="T5" fmla="*/ 0 h 1086"/>
              <a:gd name="T6" fmla="*/ 1249 w 1249"/>
              <a:gd name="T7" fmla="*/ 543 h 1086"/>
              <a:gd name="T8" fmla="*/ 940 w 1249"/>
              <a:gd name="T9" fmla="*/ 1086 h 1086"/>
              <a:gd name="T10" fmla="*/ 311 w 1249"/>
              <a:gd name="T11" fmla="*/ 1086 h 1086"/>
              <a:gd name="T12" fmla="*/ 0 w 1249"/>
              <a:gd name="T13" fmla="*/ 543 h 1086"/>
            </a:gdLst>
            <a:ahLst/>
            <a:cxnLst>
              <a:cxn ang="0">
                <a:pos x="T0" y="T1"/>
              </a:cxn>
              <a:cxn ang="0">
                <a:pos x="T2" y="T3"/>
              </a:cxn>
              <a:cxn ang="0">
                <a:pos x="T4" y="T5"/>
              </a:cxn>
              <a:cxn ang="0">
                <a:pos x="T6" y="T7"/>
              </a:cxn>
              <a:cxn ang="0">
                <a:pos x="T8" y="T9"/>
              </a:cxn>
              <a:cxn ang="0">
                <a:pos x="T10" y="T11"/>
              </a:cxn>
              <a:cxn ang="0">
                <a:pos x="T12" y="T13"/>
              </a:cxn>
            </a:cxnLst>
            <a:rect l="0" t="0" r="r" b="b"/>
            <a:pathLst>
              <a:path w="1249" h="1086">
                <a:moveTo>
                  <a:pt x="0" y="543"/>
                </a:moveTo>
                <a:lnTo>
                  <a:pt x="311" y="0"/>
                </a:lnTo>
                <a:lnTo>
                  <a:pt x="940" y="0"/>
                </a:lnTo>
                <a:lnTo>
                  <a:pt x="1249" y="543"/>
                </a:lnTo>
                <a:lnTo>
                  <a:pt x="940" y="1086"/>
                </a:lnTo>
                <a:lnTo>
                  <a:pt x="311" y="1086"/>
                </a:lnTo>
                <a:lnTo>
                  <a:pt x="0" y="543"/>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731520" bIns="91440" numCol="1" anchor="t" anchorCtr="0" compatLnSpc="1">
            <a:prstTxWarp prst="textNoShape">
              <a:avLst/>
            </a:prstTxWarp>
          </a:bodyPr>
          <a:lstStyle/>
          <a:p>
            <a:pPr algn="r"/>
            <a:r>
              <a:rPr lang="en-US" sz="9600" b="1" dirty="0" smtClean="0"/>
              <a:t>06</a:t>
            </a:r>
            <a:endParaRPr lang="en-US" sz="9600" b="1" dirty="0"/>
          </a:p>
        </p:txBody>
      </p:sp>
      <p:sp>
        <p:nvSpPr>
          <p:cNvPr id="45" name="Freeform 14">
            <a:extLst>
              <a:ext uri="{FF2B5EF4-FFF2-40B4-BE49-F238E27FC236}">
                <a16:creationId xmlns="" xmlns:a16="http://schemas.microsoft.com/office/drawing/2014/main" id="{4F17F387-D48E-4F28-A23E-973069B24C16}"/>
              </a:ext>
            </a:extLst>
          </p:cNvPr>
          <p:cNvSpPr>
            <a:spLocks/>
          </p:cNvSpPr>
          <p:nvPr/>
        </p:nvSpPr>
        <p:spPr bwMode="auto">
          <a:xfrm>
            <a:off x="13535095" y="7457958"/>
            <a:ext cx="3207502" cy="2788908"/>
          </a:xfrm>
          <a:custGeom>
            <a:avLst/>
            <a:gdLst>
              <a:gd name="T0" fmla="*/ 0 w 1249"/>
              <a:gd name="T1" fmla="*/ 543 h 1086"/>
              <a:gd name="T2" fmla="*/ 311 w 1249"/>
              <a:gd name="T3" fmla="*/ 0 h 1086"/>
              <a:gd name="T4" fmla="*/ 940 w 1249"/>
              <a:gd name="T5" fmla="*/ 0 h 1086"/>
              <a:gd name="T6" fmla="*/ 1249 w 1249"/>
              <a:gd name="T7" fmla="*/ 543 h 1086"/>
              <a:gd name="T8" fmla="*/ 940 w 1249"/>
              <a:gd name="T9" fmla="*/ 1086 h 1086"/>
              <a:gd name="T10" fmla="*/ 311 w 1249"/>
              <a:gd name="T11" fmla="*/ 1086 h 1086"/>
              <a:gd name="T12" fmla="*/ 0 w 1249"/>
              <a:gd name="T13" fmla="*/ 543 h 1086"/>
            </a:gdLst>
            <a:ahLst/>
            <a:cxnLst>
              <a:cxn ang="0">
                <a:pos x="T0" y="T1"/>
              </a:cxn>
              <a:cxn ang="0">
                <a:pos x="T2" y="T3"/>
              </a:cxn>
              <a:cxn ang="0">
                <a:pos x="T4" y="T5"/>
              </a:cxn>
              <a:cxn ang="0">
                <a:pos x="T6" y="T7"/>
              </a:cxn>
              <a:cxn ang="0">
                <a:pos x="T8" y="T9"/>
              </a:cxn>
              <a:cxn ang="0">
                <a:pos x="T10" y="T11"/>
              </a:cxn>
              <a:cxn ang="0">
                <a:pos x="T12" y="T13"/>
              </a:cxn>
            </a:cxnLst>
            <a:rect l="0" t="0" r="r" b="b"/>
            <a:pathLst>
              <a:path w="1249" h="1086">
                <a:moveTo>
                  <a:pt x="0" y="543"/>
                </a:moveTo>
                <a:lnTo>
                  <a:pt x="311" y="0"/>
                </a:lnTo>
                <a:lnTo>
                  <a:pt x="940" y="0"/>
                </a:lnTo>
                <a:lnTo>
                  <a:pt x="1249" y="543"/>
                </a:lnTo>
                <a:lnTo>
                  <a:pt x="940" y="1086"/>
                </a:lnTo>
                <a:lnTo>
                  <a:pt x="311" y="1086"/>
                </a:lnTo>
                <a:lnTo>
                  <a:pt x="0" y="543"/>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731520" bIns="91440" numCol="1" anchor="b" anchorCtr="0" compatLnSpc="1">
            <a:prstTxWarp prst="textNoShape">
              <a:avLst/>
            </a:prstTxWarp>
          </a:bodyPr>
          <a:lstStyle/>
          <a:p>
            <a:pPr algn="r"/>
            <a:r>
              <a:rPr lang="en-US" sz="9600" b="1" dirty="0" smtClean="0"/>
              <a:t>05</a:t>
            </a:r>
            <a:endParaRPr lang="en-US" sz="9600" b="1" dirty="0"/>
          </a:p>
        </p:txBody>
      </p:sp>
      <p:sp>
        <p:nvSpPr>
          <p:cNvPr id="46" name="Freeform 17">
            <a:extLst>
              <a:ext uri="{FF2B5EF4-FFF2-40B4-BE49-F238E27FC236}">
                <a16:creationId xmlns="" xmlns:a16="http://schemas.microsoft.com/office/drawing/2014/main" id="{C00B04E6-ADA3-4949-BB10-84D9CF94BB19}"/>
              </a:ext>
            </a:extLst>
          </p:cNvPr>
          <p:cNvSpPr>
            <a:spLocks/>
          </p:cNvSpPr>
          <p:nvPr/>
        </p:nvSpPr>
        <p:spPr bwMode="auto">
          <a:xfrm>
            <a:off x="10597239" y="9173419"/>
            <a:ext cx="3207502" cy="2770934"/>
          </a:xfrm>
          <a:custGeom>
            <a:avLst/>
            <a:gdLst>
              <a:gd name="T0" fmla="*/ 0 w 1249"/>
              <a:gd name="T1" fmla="*/ 539 h 1079"/>
              <a:gd name="T2" fmla="*/ 309 w 1249"/>
              <a:gd name="T3" fmla="*/ 0 h 1079"/>
              <a:gd name="T4" fmla="*/ 941 w 1249"/>
              <a:gd name="T5" fmla="*/ 0 h 1079"/>
              <a:gd name="T6" fmla="*/ 1249 w 1249"/>
              <a:gd name="T7" fmla="*/ 539 h 1079"/>
              <a:gd name="T8" fmla="*/ 941 w 1249"/>
              <a:gd name="T9" fmla="*/ 1079 h 1079"/>
              <a:gd name="T10" fmla="*/ 309 w 1249"/>
              <a:gd name="T11" fmla="*/ 1079 h 1079"/>
              <a:gd name="T12" fmla="*/ 0 w 1249"/>
              <a:gd name="T13" fmla="*/ 539 h 1079"/>
            </a:gdLst>
            <a:ahLst/>
            <a:cxnLst>
              <a:cxn ang="0">
                <a:pos x="T0" y="T1"/>
              </a:cxn>
              <a:cxn ang="0">
                <a:pos x="T2" y="T3"/>
              </a:cxn>
              <a:cxn ang="0">
                <a:pos x="T4" y="T5"/>
              </a:cxn>
              <a:cxn ang="0">
                <a:pos x="T6" y="T7"/>
              </a:cxn>
              <a:cxn ang="0">
                <a:pos x="T8" y="T9"/>
              </a:cxn>
              <a:cxn ang="0">
                <a:pos x="T10" y="T11"/>
              </a:cxn>
              <a:cxn ang="0">
                <a:pos x="T12" y="T13"/>
              </a:cxn>
            </a:cxnLst>
            <a:rect l="0" t="0" r="r" b="b"/>
            <a:pathLst>
              <a:path w="1249" h="1079">
                <a:moveTo>
                  <a:pt x="0" y="539"/>
                </a:moveTo>
                <a:lnTo>
                  <a:pt x="309" y="0"/>
                </a:lnTo>
                <a:lnTo>
                  <a:pt x="941" y="0"/>
                </a:lnTo>
                <a:lnTo>
                  <a:pt x="1249" y="539"/>
                </a:lnTo>
                <a:lnTo>
                  <a:pt x="941" y="1079"/>
                </a:lnTo>
                <a:lnTo>
                  <a:pt x="309" y="1079"/>
                </a:lnTo>
                <a:lnTo>
                  <a:pt x="0" y="539"/>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b" anchorCtr="0" compatLnSpc="1">
            <a:prstTxWarp prst="textNoShape">
              <a:avLst/>
            </a:prstTxWarp>
          </a:bodyPr>
          <a:lstStyle/>
          <a:p>
            <a:pPr algn="ctr"/>
            <a:r>
              <a:rPr lang="en-US" sz="9600" b="1" dirty="0"/>
              <a:t>04</a:t>
            </a:r>
          </a:p>
        </p:txBody>
      </p:sp>
      <p:sp>
        <p:nvSpPr>
          <p:cNvPr id="47" name="Freeform 20">
            <a:extLst>
              <a:ext uri="{FF2B5EF4-FFF2-40B4-BE49-F238E27FC236}">
                <a16:creationId xmlns="" xmlns:a16="http://schemas.microsoft.com/office/drawing/2014/main" id="{E0A3619A-E995-4C74-B168-F477F57DD404}"/>
              </a:ext>
            </a:extLst>
          </p:cNvPr>
          <p:cNvSpPr>
            <a:spLocks/>
          </p:cNvSpPr>
          <p:nvPr/>
        </p:nvSpPr>
        <p:spPr bwMode="auto">
          <a:xfrm>
            <a:off x="7641405" y="7457958"/>
            <a:ext cx="3207502" cy="2788908"/>
          </a:xfrm>
          <a:custGeom>
            <a:avLst/>
            <a:gdLst>
              <a:gd name="T0" fmla="*/ 0 w 1249"/>
              <a:gd name="T1" fmla="*/ 543 h 1086"/>
              <a:gd name="T2" fmla="*/ 310 w 1249"/>
              <a:gd name="T3" fmla="*/ 0 h 1086"/>
              <a:gd name="T4" fmla="*/ 939 w 1249"/>
              <a:gd name="T5" fmla="*/ 0 h 1086"/>
              <a:gd name="T6" fmla="*/ 1249 w 1249"/>
              <a:gd name="T7" fmla="*/ 543 h 1086"/>
              <a:gd name="T8" fmla="*/ 939 w 1249"/>
              <a:gd name="T9" fmla="*/ 1086 h 1086"/>
              <a:gd name="T10" fmla="*/ 310 w 1249"/>
              <a:gd name="T11" fmla="*/ 1086 h 1086"/>
              <a:gd name="T12" fmla="*/ 0 w 1249"/>
              <a:gd name="T13" fmla="*/ 543 h 1086"/>
            </a:gdLst>
            <a:ahLst/>
            <a:cxnLst>
              <a:cxn ang="0">
                <a:pos x="T0" y="T1"/>
              </a:cxn>
              <a:cxn ang="0">
                <a:pos x="T2" y="T3"/>
              </a:cxn>
              <a:cxn ang="0">
                <a:pos x="T4" y="T5"/>
              </a:cxn>
              <a:cxn ang="0">
                <a:pos x="T6" y="T7"/>
              </a:cxn>
              <a:cxn ang="0">
                <a:pos x="T8" y="T9"/>
              </a:cxn>
              <a:cxn ang="0">
                <a:pos x="T10" y="T11"/>
              </a:cxn>
              <a:cxn ang="0">
                <a:pos x="T12" y="T13"/>
              </a:cxn>
            </a:cxnLst>
            <a:rect l="0" t="0" r="r" b="b"/>
            <a:pathLst>
              <a:path w="1249" h="1086">
                <a:moveTo>
                  <a:pt x="0" y="543"/>
                </a:moveTo>
                <a:lnTo>
                  <a:pt x="310" y="0"/>
                </a:lnTo>
                <a:lnTo>
                  <a:pt x="939" y="0"/>
                </a:lnTo>
                <a:lnTo>
                  <a:pt x="1249" y="543"/>
                </a:lnTo>
                <a:lnTo>
                  <a:pt x="939" y="1086"/>
                </a:lnTo>
                <a:lnTo>
                  <a:pt x="310" y="1086"/>
                </a:lnTo>
                <a:lnTo>
                  <a:pt x="0" y="543"/>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731520" tIns="91440" rIns="182880" bIns="91440" numCol="1" anchor="b" anchorCtr="0" compatLnSpc="1">
            <a:prstTxWarp prst="textNoShape">
              <a:avLst/>
            </a:prstTxWarp>
          </a:bodyPr>
          <a:lstStyle/>
          <a:p>
            <a:r>
              <a:rPr lang="en-US" sz="9600" b="1" dirty="0" smtClean="0"/>
              <a:t>03</a:t>
            </a:r>
            <a:endParaRPr lang="en-US" sz="9600" b="1" dirty="0"/>
          </a:p>
        </p:txBody>
      </p:sp>
      <p:sp>
        <p:nvSpPr>
          <p:cNvPr id="48" name="Freeform 22">
            <a:extLst>
              <a:ext uri="{FF2B5EF4-FFF2-40B4-BE49-F238E27FC236}">
                <a16:creationId xmlns="" xmlns:a16="http://schemas.microsoft.com/office/drawing/2014/main" id="{F140E3CF-4031-4F64-AB00-108FB2A8B80A}"/>
              </a:ext>
            </a:extLst>
          </p:cNvPr>
          <p:cNvSpPr>
            <a:spLocks/>
          </p:cNvSpPr>
          <p:nvPr/>
        </p:nvSpPr>
        <p:spPr bwMode="auto">
          <a:xfrm>
            <a:off x="7641405" y="4098941"/>
            <a:ext cx="3207502" cy="2770934"/>
          </a:xfrm>
          <a:custGeom>
            <a:avLst/>
            <a:gdLst>
              <a:gd name="T0" fmla="*/ 0 w 1249"/>
              <a:gd name="T1" fmla="*/ 540 h 1079"/>
              <a:gd name="T2" fmla="*/ 309 w 1249"/>
              <a:gd name="T3" fmla="*/ 0 h 1079"/>
              <a:gd name="T4" fmla="*/ 941 w 1249"/>
              <a:gd name="T5" fmla="*/ 0 h 1079"/>
              <a:gd name="T6" fmla="*/ 1249 w 1249"/>
              <a:gd name="T7" fmla="*/ 540 h 1079"/>
              <a:gd name="T8" fmla="*/ 941 w 1249"/>
              <a:gd name="T9" fmla="*/ 1079 h 1079"/>
              <a:gd name="T10" fmla="*/ 309 w 1249"/>
              <a:gd name="T11" fmla="*/ 1079 h 1079"/>
              <a:gd name="T12" fmla="*/ 0 w 1249"/>
              <a:gd name="T13" fmla="*/ 540 h 1079"/>
            </a:gdLst>
            <a:ahLst/>
            <a:cxnLst>
              <a:cxn ang="0">
                <a:pos x="T0" y="T1"/>
              </a:cxn>
              <a:cxn ang="0">
                <a:pos x="T2" y="T3"/>
              </a:cxn>
              <a:cxn ang="0">
                <a:pos x="T4" y="T5"/>
              </a:cxn>
              <a:cxn ang="0">
                <a:pos x="T6" y="T7"/>
              </a:cxn>
              <a:cxn ang="0">
                <a:pos x="T8" y="T9"/>
              </a:cxn>
              <a:cxn ang="0">
                <a:pos x="T10" y="T11"/>
              </a:cxn>
              <a:cxn ang="0">
                <a:pos x="T12" y="T13"/>
              </a:cxn>
            </a:cxnLst>
            <a:rect l="0" t="0" r="r" b="b"/>
            <a:pathLst>
              <a:path w="1249" h="1079">
                <a:moveTo>
                  <a:pt x="0" y="540"/>
                </a:moveTo>
                <a:lnTo>
                  <a:pt x="309" y="0"/>
                </a:lnTo>
                <a:lnTo>
                  <a:pt x="941" y="0"/>
                </a:lnTo>
                <a:lnTo>
                  <a:pt x="1249" y="540"/>
                </a:lnTo>
                <a:lnTo>
                  <a:pt x="941" y="1079"/>
                </a:lnTo>
                <a:lnTo>
                  <a:pt x="309" y="1079"/>
                </a:lnTo>
                <a:lnTo>
                  <a:pt x="0" y="54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731520" tIns="91440" rIns="182880" bIns="91440" numCol="1" anchor="t" anchorCtr="0" compatLnSpc="1">
            <a:prstTxWarp prst="textNoShape">
              <a:avLst/>
            </a:prstTxWarp>
          </a:bodyPr>
          <a:lstStyle/>
          <a:p>
            <a:r>
              <a:rPr lang="en-US" sz="9600" b="1" dirty="0" smtClean="0"/>
              <a:t>02</a:t>
            </a:r>
            <a:endParaRPr lang="en-US" sz="9600" b="1" dirty="0"/>
          </a:p>
        </p:txBody>
      </p:sp>
      <p:sp>
        <p:nvSpPr>
          <p:cNvPr id="49" name="Freeform: Shape 48">
            <a:extLst>
              <a:ext uri="{FF2B5EF4-FFF2-40B4-BE49-F238E27FC236}">
                <a16:creationId xmlns="" xmlns:a16="http://schemas.microsoft.com/office/drawing/2014/main" id="{04F715C9-BE7A-4B27-AA02-524BB7958DEC}"/>
              </a:ext>
            </a:extLst>
          </p:cNvPr>
          <p:cNvSpPr/>
          <p:nvPr/>
        </p:nvSpPr>
        <p:spPr>
          <a:xfrm>
            <a:off x="10894885" y="4028733"/>
            <a:ext cx="2605762" cy="1143658"/>
          </a:xfrm>
          <a:custGeom>
            <a:avLst/>
            <a:gdLst>
              <a:gd name="connsiteX0" fmla="*/ 797078 w 1610809"/>
              <a:gd name="connsiteY0" fmla="*/ 0 h 706977"/>
              <a:gd name="connsiteX1" fmla="*/ 1553630 w 1610809"/>
              <a:gd name="connsiteY1" fmla="*/ 152741 h 706977"/>
              <a:gd name="connsiteX2" fmla="*/ 1610809 w 1610809"/>
              <a:gd name="connsiteY2" fmla="*/ 180285 h 706977"/>
              <a:gd name="connsiteX3" fmla="*/ 1309842 w 1610809"/>
              <a:gd name="connsiteY3" fmla="*/ 706977 h 706977"/>
              <a:gd name="connsiteX4" fmla="*/ 306542 w 1610809"/>
              <a:gd name="connsiteY4" fmla="*/ 706977 h 706977"/>
              <a:gd name="connsiteX5" fmla="*/ 0 w 1610809"/>
              <a:gd name="connsiteY5" fmla="*/ 172264 h 706977"/>
              <a:gd name="connsiteX6" fmla="*/ 40526 w 1610809"/>
              <a:gd name="connsiteY6" fmla="*/ 152741 h 706977"/>
              <a:gd name="connsiteX7" fmla="*/ 797078 w 1610809"/>
              <a:gd name="connsiteY7" fmla="*/ 0 h 70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0809" h="706977">
                <a:moveTo>
                  <a:pt x="797078" y="0"/>
                </a:moveTo>
                <a:cubicBezTo>
                  <a:pt x="1065439" y="0"/>
                  <a:pt x="1321096" y="54387"/>
                  <a:pt x="1553630" y="152741"/>
                </a:cubicBezTo>
                <a:lnTo>
                  <a:pt x="1610809" y="180285"/>
                </a:lnTo>
                <a:lnTo>
                  <a:pt x="1309842" y="706977"/>
                </a:lnTo>
                <a:lnTo>
                  <a:pt x="306542" y="706977"/>
                </a:lnTo>
                <a:lnTo>
                  <a:pt x="0" y="172264"/>
                </a:lnTo>
                <a:lnTo>
                  <a:pt x="40526" y="152741"/>
                </a:lnTo>
                <a:cubicBezTo>
                  <a:pt x="273060" y="54387"/>
                  <a:pt x="528718" y="0"/>
                  <a:pt x="797078" y="0"/>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50" name="Freeform: Shape 49">
            <a:extLst>
              <a:ext uri="{FF2B5EF4-FFF2-40B4-BE49-F238E27FC236}">
                <a16:creationId xmlns="" xmlns:a16="http://schemas.microsoft.com/office/drawing/2014/main" id="{158994FA-2C10-4283-98E9-3690D3F7D1C4}"/>
              </a:ext>
            </a:extLst>
          </p:cNvPr>
          <p:cNvSpPr/>
          <p:nvPr/>
        </p:nvSpPr>
        <p:spPr>
          <a:xfrm>
            <a:off x="9055424" y="4619270"/>
            <a:ext cx="1793484" cy="2250604"/>
          </a:xfrm>
          <a:custGeom>
            <a:avLst/>
            <a:gdLst>
              <a:gd name="connsiteX0" fmla="*/ 803193 w 1108681"/>
              <a:gd name="connsiteY0" fmla="*/ 0 h 1391260"/>
              <a:gd name="connsiteX1" fmla="*/ 1108681 w 1108681"/>
              <a:gd name="connsiteY1" fmla="*/ 535597 h 1391260"/>
              <a:gd name="connsiteX2" fmla="*/ 619731 w 1108681"/>
              <a:gd name="connsiteY2" fmla="*/ 1391260 h 1391260"/>
              <a:gd name="connsiteX3" fmla="*/ 0 w 1108681"/>
              <a:gd name="connsiteY3" fmla="*/ 1391260 h 1391260"/>
              <a:gd name="connsiteX4" fmla="*/ 576 w 1108681"/>
              <a:gd name="connsiteY4" fmla="*/ 1379858 h 1391260"/>
              <a:gd name="connsiteX5" fmla="*/ 697845 w 1108681"/>
              <a:gd name="connsiteY5" fmla="*/ 78778 h 1391260"/>
              <a:gd name="connsiteX6" fmla="*/ 803193 w 1108681"/>
              <a:gd name="connsiteY6" fmla="*/ 0 h 139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8681" h="1391260">
                <a:moveTo>
                  <a:pt x="803193" y="0"/>
                </a:moveTo>
                <a:lnTo>
                  <a:pt x="1108681" y="535597"/>
                </a:lnTo>
                <a:lnTo>
                  <a:pt x="619731" y="1391260"/>
                </a:lnTo>
                <a:lnTo>
                  <a:pt x="0" y="1391260"/>
                </a:lnTo>
                <a:lnTo>
                  <a:pt x="576" y="1379858"/>
                </a:lnTo>
                <a:cubicBezTo>
                  <a:pt x="53661" y="857143"/>
                  <a:pt x="313874" y="395660"/>
                  <a:pt x="697845" y="78778"/>
                </a:cubicBezTo>
                <a:lnTo>
                  <a:pt x="803193"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51" name="Freeform: Shape 50">
            <a:extLst>
              <a:ext uri="{FF2B5EF4-FFF2-40B4-BE49-F238E27FC236}">
                <a16:creationId xmlns="" xmlns:a16="http://schemas.microsoft.com/office/drawing/2014/main" id="{7B3C6A06-034F-45B5-9A8F-B99C5955845E}"/>
              </a:ext>
            </a:extLst>
          </p:cNvPr>
          <p:cNvSpPr/>
          <p:nvPr/>
        </p:nvSpPr>
        <p:spPr>
          <a:xfrm>
            <a:off x="13535094" y="4630726"/>
            <a:ext cx="1778980" cy="2257124"/>
          </a:xfrm>
          <a:custGeom>
            <a:avLst/>
            <a:gdLst>
              <a:gd name="connsiteX0" fmla="*/ 305432 w 1099715"/>
              <a:gd name="connsiteY0" fmla="*/ 0 h 1395290"/>
              <a:gd name="connsiteX1" fmla="*/ 401309 w 1099715"/>
              <a:gd name="connsiteY1" fmla="*/ 71696 h 1395290"/>
              <a:gd name="connsiteX2" fmla="*/ 1098578 w 1099715"/>
              <a:gd name="connsiteY2" fmla="*/ 1372776 h 1395290"/>
              <a:gd name="connsiteX3" fmla="*/ 1099715 w 1099715"/>
              <a:gd name="connsiteY3" fmla="*/ 1395290 h 1395290"/>
              <a:gd name="connsiteX4" fmla="*/ 493713 w 1099715"/>
              <a:gd name="connsiteY4" fmla="*/ 1395290 h 1395290"/>
              <a:gd name="connsiteX5" fmla="*/ 0 w 1099715"/>
              <a:gd name="connsiteY5" fmla="*/ 533278 h 1395290"/>
              <a:gd name="connsiteX6" fmla="*/ 305432 w 1099715"/>
              <a:gd name="connsiteY6" fmla="*/ 0 h 139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715" h="1395290">
                <a:moveTo>
                  <a:pt x="305432" y="0"/>
                </a:moveTo>
                <a:lnTo>
                  <a:pt x="401309" y="71696"/>
                </a:lnTo>
                <a:cubicBezTo>
                  <a:pt x="785281" y="388578"/>
                  <a:pt x="1045494" y="850061"/>
                  <a:pt x="1098578" y="1372776"/>
                </a:cubicBezTo>
                <a:lnTo>
                  <a:pt x="1099715" y="1395290"/>
                </a:lnTo>
                <a:lnTo>
                  <a:pt x="493713" y="1395290"/>
                </a:lnTo>
                <a:lnTo>
                  <a:pt x="0" y="533278"/>
                </a:lnTo>
                <a:lnTo>
                  <a:pt x="305432"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52" name="Freeform: Shape 51">
            <a:extLst>
              <a:ext uri="{FF2B5EF4-FFF2-40B4-BE49-F238E27FC236}">
                <a16:creationId xmlns="" xmlns:a16="http://schemas.microsoft.com/office/drawing/2014/main" id="{8A81A48E-C655-4641-AAF7-149785842775}"/>
              </a:ext>
            </a:extLst>
          </p:cNvPr>
          <p:cNvSpPr/>
          <p:nvPr/>
        </p:nvSpPr>
        <p:spPr>
          <a:xfrm>
            <a:off x="9054517" y="7457958"/>
            <a:ext cx="1794390" cy="2266032"/>
          </a:xfrm>
          <a:custGeom>
            <a:avLst/>
            <a:gdLst>
              <a:gd name="connsiteX0" fmla="*/ 0 w 1109242"/>
              <a:gd name="connsiteY0" fmla="*/ 0 h 1400797"/>
              <a:gd name="connsiteX1" fmla="*/ 617117 w 1109242"/>
              <a:gd name="connsiteY1" fmla="*/ 0 h 1400797"/>
              <a:gd name="connsiteX2" fmla="*/ 1109242 w 1109242"/>
              <a:gd name="connsiteY2" fmla="*/ 862013 h 1400797"/>
              <a:gd name="connsiteX3" fmla="*/ 801649 w 1109242"/>
              <a:gd name="connsiteY3" fmla="*/ 1400797 h 1400797"/>
              <a:gd name="connsiteX4" fmla="*/ 698406 w 1109242"/>
              <a:gd name="connsiteY4" fmla="*/ 1323593 h 1400797"/>
              <a:gd name="connsiteX5" fmla="*/ 1137 w 1109242"/>
              <a:gd name="connsiteY5" fmla="*/ 22513 h 1400797"/>
              <a:gd name="connsiteX6" fmla="*/ 0 w 1109242"/>
              <a:gd name="connsiteY6" fmla="*/ 0 h 14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9242" h="1400797">
                <a:moveTo>
                  <a:pt x="0" y="0"/>
                </a:moveTo>
                <a:lnTo>
                  <a:pt x="617117" y="0"/>
                </a:lnTo>
                <a:lnTo>
                  <a:pt x="1109242" y="862013"/>
                </a:lnTo>
                <a:lnTo>
                  <a:pt x="801649" y="1400797"/>
                </a:lnTo>
                <a:lnTo>
                  <a:pt x="698406" y="1323593"/>
                </a:lnTo>
                <a:cubicBezTo>
                  <a:pt x="314435" y="1006712"/>
                  <a:pt x="54222" y="545228"/>
                  <a:pt x="1137" y="22513"/>
                </a:cubicBezTo>
                <a:lnTo>
                  <a:pt x="0"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53" name="Freeform: Shape 52">
            <a:extLst>
              <a:ext uri="{FF2B5EF4-FFF2-40B4-BE49-F238E27FC236}">
                <a16:creationId xmlns="" xmlns:a16="http://schemas.microsoft.com/office/drawing/2014/main" id="{EABE6F34-1689-4EEC-957C-A68B52F12731}"/>
              </a:ext>
            </a:extLst>
          </p:cNvPr>
          <p:cNvSpPr/>
          <p:nvPr/>
        </p:nvSpPr>
        <p:spPr>
          <a:xfrm>
            <a:off x="13535094" y="7457959"/>
            <a:ext cx="1778980" cy="2257122"/>
          </a:xfrm>
          <a:custGeom>
            <a:avLst/>
            <a:gdLst>
              <a:gd name="connsiteX0" fmla="*/ 493713 w 1099715"/>
              <a:gd name="connsiteY0" fmla="*/ 0 h 1395289"/>
              <a:gd name="connsiteX1" fmla="*/ 1099715 w 1099715"/>
              <a:gd name="connsiteY1" fmla="*/ 0 h 1395289"/>
              <a:gd name="connsiteX2" fmla="*/ 1098578 w 1099715"/>
              <a:gd name="connsiteY2" fmla="*/ 22513 h 1395289"/>
              <a:gd name="connsiteX3" fmla="*/ 401309 w 1099715"/>
              <a:gd name="connsiteY3" fmla="*/ 1323593 h 1395289"/>
              <a:gd name="connsiteX4" fmla="*/ 305431 w 1099715"/>
              <a:gd name="connsiteY4" fmla="*/ 1395289 h 1395289"/>
              <a:gd name="connsiteX5" fmla="*/ 0 w 1099715"/>
              <a:gd name="connsiteY5" fmla="*/ 862013 h 1395289"/>
              <a:gd name="connsiteX6" fmla="*/ 493713 w 1099715"/>
              <a:gd name="connsiteY6" fmla="*/ 0 h 139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9715" h="1395289">
                <a:moveTo>
                  <a:pt x="493713" y="0"/>
                </a:moveTo>
                <a:lnTo>
                  <a:pt x="1099715" y="0"/>
                </a:lnTo>
                <a:lnTo>
                  <a:pt x="1098578" y="22513"/>
                </a:lnTo>
                <a:cubicBezTo>
                  <a:pt x="1045494" y="545228"/>
                  <a:pt x="785281" y="1006712"/>
                  <a:pt x="401309" y="1323593"/>
                </a:cubicBezTo>
                <a:lnTo>
                  <a:pt x="305431" y="1395289"/>
                </a:lnTo>
                <a:lnTo>
                  <a:pt x="0" y="862013"/>
                </a:lnTo>
                <a:lnTo>
                  <a:pt x="493713"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54" name="Freeform: Shape 53">
            <a:extLst>
              <a:ext uri="{FF2B5EF4-FFF2-40B4-BE49-F238E27FC236}">
                <a16:creationId xmlns="" xmlns:a16="http://schemas.microsoft.com/office/drawing/2014/main" id="{9279EFF5-6EDD-410D-AC93-57392A0ECBA0}"/>
              </a:ext>
            </a:extLst>
          </p:cNvPr>
          <p:cNvSpPr/>
          <p:nvPr/>
        </p:nvSpPr>
        <p:spPr>
          <a:xfrm>
            <a:off x="10894882" y="9173418"/>
            <a:ext cx="2605760" cy="1143656"/>
          </a:xfrm>
          <a:custGeom>
            <a:avLst/>
            <a:gdLst>
              <a:gd name="connsiteX0" fmla="*/ 306542 w 1610808"/>
              <a:gd name="connsiteY0" fmla="*/ 0 h 706976"/>
              <a:gd name="connsiteX1" fmla="*/ 1309842 w 1610808"/>
              <a:gd name="connsiteY1" fmla="*/ 0 h 706976"/>
              <a:gd name="connsiteX2" fmla="*/ 1610808 w 1610808"/>
              <a:gd name="connsiteY2" fmla="*/ 526691 h 706976"/>
              <a:gd name="connsiteX3" fmla="*/ 1553630 w 1610808"/>
              <a:gd name="connsiteY3" fmla="*/ 554235 h 706976"/>
              <a:gd name="connsiteX4" fmla="*/ 797078 w 1610808"/>
              <a:gd name="connsiteY4" fmla="*/ 706976 h 706976"/>
              <a:gd name="connsiteX5" fmla="*/ 40526 w 1610808"/>
              <a:gd name="connsiteY5" fmla="*/ 554235 h 706976"/>
              <a:gd name="connsiteX6" fmla="*/ 0 w 1610808"/>
              <a:gd name="connsiteY6" fmla="*/ 534713 h 706976"/>
              <a:gd name="connsiteX7" fmla="*/ 306542 w 1610808"/>
              <a:gd name="connsiteY7" fmla="*/ 0 h 70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0808" h="706976">
                <a:moveTo>
                  <a:pt x="306542" y="0"/>
                </a:moveTo>
                <a:lnTo>
                  <a:pt x="1309842" y="0"/>
                </a:lnTo>
                <a:lnTo>
                  <a:pt x="1610808" y="526691"/>
                </a:lnTo>
                <a:lnTo>
                  <a:pt x="1553630" y="554235"/>
                </a:lnTo>
                <a:cubicBezTo>
                  <a:pt x="1321096" y="652589"/>
                  <a:pt x="1065439" y="706976"/>
                  <a:pt x="797078" y="706976"/>
                </a:cubicBezTo>
                <a:cubicBezTo>
                  <a:pt x="528718" y="706976"/>
                  <a:pt x="273060" y="652589"/>
                  <a:pt x="40526" y="554235"/>
                </a:cubicBezTo>
                <a:lnTo>
                  <a:pt x="0" y="534713"/>
                </a:lnTo>
                <a:lnTo>
                  <a:pt x="306542"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grpSp>
        <p:nvGrpSpPr>
          <p:cNvPr id="3" name="Group 54">
            <a:extLst>
              <a:ext uri="{FF2B5EF4-FFF2-40B4-BE49-F238E27FC236}">
                <a16:creationId xmlns="" xmlns:a16="http://schemas.microsoft.com/office/drawing/2014/main" id="{8E6A0E8D-9515-44EB-90CB-9A4689A58984}"/>
              </a:ext>
            </a:extLst>
          </p:cNvPr>
          <p:cNvGrpSpPr/>
          <p:nvPr/>
        </p:nvGrpSpPr>
        <p:grpSpPr>
          <a:xfrm>
            <a:off x="17843954" y="5894489"/>
            <a:ext cx="5874176" cy="1701248"/>
            <a:chOff x="8921977" y="1466725"/>
            <a:chExt cx="2937088" cy="850624"/>
          </a:xfrm>
        </p:grpSpPr>
        <p:sp>
          <p:nvSpPr>
            <p:cNvPr id="56" name="TextBox 55">
              <a:extLst>
                <a:ext uri="{FF2B5EF4-FFF2-40B4-BE49-F238E27FC236}">
                  <a16:creationId xmlns="" xmlns:a16="http://schemas.microsoft.com/office/drawing/2014/main" id="{AF84AE45-2DF1-4A29-AB66-C2A419BB8A49}"/>
                </a:ext>
              </a:extLst>
            </p:cNvPr>
            <p:cNvSpPr txBox="1"/>
            <p:nvPr/>
          </p:nvSpPr>
          <p:spPr>
            <a:xfrm>
              <a:off x="8921977" y="1466725"/>
              <a:ext cx="2937088" cy="461665"/>
            </a:xfrm>
            <a:prstGeom prst="rect">
              <a:avLst/>
            </a:prstGeom>
            <a:noFill/>
          </p:spPr>
          <p:txBody>
            <a:bodyPr wrap="square" lIns="0" rIns="0" rtlCol="0" anchor="ctr">
              <a:spAutoFit/>
            </a:bodyPr>
            <a:lstStyle/>
            <a:p>
              <a:pPr algn="l"/>
              <a:r>
                <a:rPr lang="en-US" altLang="ko-KR" sz="5400" b="1" dirty="0">
                  <a:solidFill>
                    <a:schemeClr val="bg2"/>
                  </a:solidFill>
                </a:rPr>
                <a:t>Step 5.</a:t>
              </a:r>
            </a:p>
          </p:txBody>
        </p:sp>
        <p:sp>
          <p:nvSpPr>
            <p:cNvPr id="57" name="TextBox 56">
              <a:extLst>
                <a:ext uri="{FF2B5EF4-FFF2-40B4-BE49-F238E27FC236}">
                  <a16:creationId xmlns="" xmlns:a16="http://schemas.microsoft.com/office/drawing/2014/main" id="{2D626547-A063-4D1F-BADB-E9E3BC56BE44}"/>
                </a:ext>
              </a:extLst>
            </p:cNvPr>
            <p:cNvSpPr txBox="1"/>
            <p:nvPr/>
          </p:nvSpPr>
          <p:spPr>
            <a:xfrm>
              <a:off x="8929772" y="1963406"/>
              <a:ext cx="2929293" cy="353943"/>
            </a:xfrm>
            <a:prstGeom prst="rect">
              <a:avLst/>
            </a:prstGeom>
            <a:noFill/>
          </p:spPr>
          <p:txBody>
            <a:bodyPr wrap="square" lIns="0" rIns="0" rtlCol="0" anchor="ctr">
              <a:spAutoFit/>
            </a:bodyPr>
            <a:lstStyle/>
            <a:p>
              <a:pPr algn="l"/>
              <a:r>
                <a:rPr lang="en-US" altLang="ko-KR" sz="4000" dirty="0">
                  <a:solidFill>
                    <a:schemeClr val="bg2"/>
                  </a:solidFill>
                </a:rPr>
                <a:t>Regression analysis</a:t>
              </a:r>
              <a:endParaRPr lang="en-US" sz="4000" dirty="0">
                <a:solidFill>
                  <a:schemeClr val="bg2"/>
                </a:solidFill>
              </a:endParaRPr>
            </a:p>
          </p:txBody>
        </p:sp>
      </p:grpSp>
      <p:grpSp>
        <p:nvGrpSpPr>
          <p:cNvPr id="4" name="Group 57">
            <a:extLst>
              <a:ext uri="{FF2B5EF4-FFF2-40B4-BE49-F238E27FC236}">
                <a16:creationId xmlns="" xmlns:a16="http://schemas.microsoft.com/office/drawing/2014/main" id="{DCD1F11F-894F-4374-A0E2-47221DD5245A}"/>
              </a:ext>
            </a:extLst>
          </p:cNvPr>
          <p:cNvGrpSpPr/>
          <p:nvPr/>
        </p:nvGrpSpPr>
        <p:grpSpPr>
          <a:xfrm>
            <a:off x="17843954" y="9304677"/>
            <a:ext cx="5889766" cy="1650076"/>
            <a:chOff x="8921977" y="4073386"/>
            <a:chExt cx="2944883" cy="825038"/>
          </a:xfrm>
        </p:grpSpPr>
        <p:sp>
          <p:nvSpPr>
            <p:cNvPr id="59" name="TextBox 58">
              <a:extLst>
                <a:ext uri="{FF2B5EF4-FFF2-40B4-BE49-F238E27FC236}">
                  <a16:creationId xmlns="" xmlns:a16="http://schemas.microsoft.com/office/drawing/2014/main" id="{C88ECEE8-0D0A-402B-BA7B-39D3C373BBC5}"/>
                </a:ext>
              </a:extLst>
            </p:cNvPr>
            <p:cNvSpPr txBox="1"/>
            <p:nvPr/>
          </p:nvSpPr>
          <p:spPr>
            <a:xfrm>
              <a:off x="8921977" y="4073386"/>
              <a:ext cx="2937088" cy="461665"/>
            </a:xfrm>
            <a:prstGeom prst="rect">
              <a:avLst/>
            </a:prstGeom>
            <a:noFill/>
          </p:spPr>
          <p:txBody>
            <a:bodyPr wrap="square" lIns="0" rIns="0" rtlCol="0" anchor="ctr">
              <a:spAutoFit/>
            </a:bodyPr>
            <a:lstStyle/>
            <a:p>
              <a:pPr algn="l"/>
              <a:r>
                <a:rPr lang="en-US" altLang="ko-KR" sz="5400" b="1" dirty="0">
                  <a:solidFill>
                    <a:schemeClr val="bg2"/>
                  </a:solidFill>
                </a:rPr>
                <a:t>Step 6.</a:t>
              </a:r>
            </a:p>
          </p:txBody>
        </p:sp>
        <p:sp>
          <p:nvSpPr>
            <p:cNvPr id="60" name="TextBox 59">
              <a:extLst>
                <a:ext uri="{FF2B5EF4-FFF2-40B4-BE49-F238E27FC236}">
                  <a16:creationId xmlns="" xmlns:a16="http://schemas.microsoft.com/office/drawing/2014/main" id="{A20E9BF8-726D-4CA6-AC90-0DFB002877FD}"/>
                </a:ext>
              </a:extLst>
            </p:cNvPr>
            <p:cNvSpPr txBox="1"/>
            <p:nvPr/>
          </p:nvSpPr>
          <p:spPr>
            <a:xfrm>
              <a:off x="8937567" y="4544481"/>
              <a:ext cx="2929293" cy="353943"/>
            </a:xfrm>
            <a:prstGeom prst="rect">
              <a:avLst/>
            </a:prstGeom>
            <a:noFill/>
          </p:spPr>
          <p:txBody>
            <a:bodyPr wrap="square" lIns="0" rIns="0" rtlCol="0" anchor="ctr">
              <a:spAutoFit/>
            </a:bodyPr>
            <a:lstStyle/>
            <a:p>
              <a:pPr algn="l"/>
              <a:r>
                <a:rPr lang="en-US" altLang="ko-KR" sz="4000" dirty="0">
                  <a:solidFill>
                    <a:schemeClr val="bg2"/>
                  </a:solidFill>
                </a:rPr>
                <a:t>apply</a:t>
              </a:r>
              <a:endParaRPr lang="en-US" sz="4000" dirty="0">
                <a:solidFill>
                  <a:schemeClr val="bg2"/>
                </a:solidFill>
              </a:endParaRPr>
            </a:p>
          </p:txBody>
        </p:sp>
      </p:grpSp>
      <p:grpSp>
        <p:nvGrpSpPr>
          <p:cNvPr id="5" name="Group 60">
            <a:extLst>
              <a:ext uri="{FF2B5EF4-FFF2-40B4-BE49-F238E27FC236}">
                <a16:creationId xmlns="" xmlns:a16="http://schemas.microsoft.com/office/drawing/2014/main" id="{2169FFF0-4A85-455E-A34E-3D7D1FB6515F}"/>
              </a:ext>
            </a:extLst>
          </p:cNvPr>
          <p:cNvGrpSpPr/>
          <p:nvPr/>
        </p:nvGrpSpPr>
        <p:grpSpPr>
          <a:xfrm>
            <a:off x="665872" y="5894489"/>
            <a:ext cx="5874176" cy="2072476"/>
            <a:chOff x="332936" y="2627766"/>
            <a:chExt cx="2937088" cy="1036238"/>
          </a:xfrm>
        </p:grpSpPr>
        <p:sp>
          <p:nvSpPr>
            <p:cNvPr id="62" name="TextBox 61">
              <a:extLst>
                <a:ext uri="{FF2B5EF4-FFF2-40B4-BE49-F238E27FC236}">
                  <a16:creationId xmlns="" xmlns:a16="http://schemas.microsoft.com/office/drawing/2014/main" id="{C2EDC4BD-ED81-4648-A0C9-3F6EB98185E9}"/>
                </a:ext>
              </a:extLst>
            </p:cNvPr>
            <p:cNvSpPr txBox="1"/>
            <p:nvPr/>
          </p:nvSpPr>
          <p:spPr>
            <a:xfrm>
              <a:off x="332936" y="2627766"/>
              <a:ext cx="2937088" cy="461665"/>
            </a:xfrm>
            <a:prstGeom prst="rect">
              <a:avLst/>
            </a:prstGeom>
            <a:noFill/>
          </p:spPr>
          <p:txBody>
            <a:bodyPr wrap="square" lIns="0" rIns="0" rtlCol="0" anchor="ctr">
              <a:spAutoFit/>
            </a:bodyPr>
            <a:lstStyle/>
            <a:p>
              <a:pPr algn="r"/>
              <a:r>
                <a:rPr lang="en-US" altLang="ko-KR" sz="5400" b="1" dirty="0">
                  <a:solidFill>
                    <a:schemeClr val="bg2"/>
                  </a:solidFill>
                </a:rPr>
                <a:t>Step 2.</a:t>
              </a:r>
            </a:p>
          </p:txBody>
        </p:sp>
        <p:sp>
          <p:nvSpPr>
            <p:cNvPr id="63" name="TextBox 62">
              <a:extLst>
                <a:ext uri="{FF2B5EF4-FFF2-40B4-BE49-F238E27FC236}">
                  <a16:creationId xmlns="" xmlns:a16="http://schemas.microsoft.com/office/drawing/2014/main" id="{59421977-F635-4618-8FF3-7CC07CEB5A5E}"/>
                </a:ext>
              </a:extLst>
            </p:cNvPr>
            <p:cNvSpPr txBox="1"/>
            <p:nvPr/>
          </p:nvSpPr>
          <p:spPr>
            <a:xfrm>
              <a:off x="340731" y="3340838"/>
              <a:ext cx="2929293" cy="323166"/>
            </a:xfrm>
            <a:prstGeom prst="rect">
              <a:avLst/>
            </a:prstGeom>
            <a:noFill/>
          </p:spPr>
          <p:txBody>
            <a:bodyPr wrap="square" lIns="0" rIns="0" rtlCol="0" anchor="ctr">
              <a:spAutoFit/>
            </a:bodyPr>
            <a:lstStyle/>
            <a:p>
              <a:pPr algn="r"/>
              <a:r>
                <a:rPr lang="en-US" sz="3600" dirty="0">
                  <a:solidFill>
                    <a:schemeClr val="bg2"/>
                  </a:solidFill>
                </a:rPr>
                <a:t>Basic statistical analysis</a:t>
              </a:r>
            </a:p>
          </p:txBody>
        </p:sp>
      </p:grpSp>
      <p:grpSp>
        <p:nvGrpSpPr>
          <p:cNvPr id="6" name="Group 63">
            <a:extLst>
              <a:ext uri="{FF2B5EF4-FFF2-40B4-BE49-F238E27FC236}">
                <a16:creationId xmlns="" xmlns:a16="http://schemas.microsoft.com/office/drawing/2014/main" id="{9C3E68B7-62F9-4B58-8A23-9F20C8480175}"/>
              </a:ext>
            </a:extLst>
          </p:cNvPr>
          <p:cNvGrpSpPr/>
          <p:nvPr/>
        </p:nvGrpSpPr>
        <p:grpSpPr>
          <a:xfrm>
            <a:off x="665872" y="9304677"/>
            <a:ext cx="5874176" cy="1781840"/>
            <a:chOff x="332936" y="4652338"/>
            <a:chExt cx="2937088" cy="890920"/>
          </a:xfrm>
        </p:grpSpPr>
        <p:sp>
          <p:nvSpPr>
            <p:cNvPr id="65" name="TextBox 64">
              <a:extLst>
                <a:ext uri="{FF2B5EF4-FFF2-40B4-BE49-F238E27FC236}">
                  <a16:creationId xmlns="" xmlns:a16="http://schemas.microsoft.com/office/drawing/2014/main" id="{22B6793B-27E6-4268-B098-FBD2BD6CBE3A}"/>
                </a:ext>
              </a:extLst>
            </p:cNvPr>
            <p:cNvSpPr txBox="1"/>
            <p:nvPr/>
          </p:nvSpPr>
          <p:spPr>
            <a:xfrm>
              <a:off x="332936" y="4652338"/>
              <a:ext cx="2937088" cy="461665"/>
            </a:xfrm>
            <a:prstGeom prst="rect">
              <a:avLst/>
            </a:prstGeom>
            <a:noFill/>
          </p:spPr>
          <p:txBody>
            <a:bodyPr wrap="square" lIns="0" rIns="0" rtlCol="0" anchor="ctr">
              <a:spAutoFit/>
            </a:bodyPr>
            <a:lstStyle/>
            <a:p>
              <a:pPr algn="r"/>
              <a:r>
                <a:rPr lang="en-US" altLang="ko-KR" sz="5400" b="1" dirty="0">
                  <a:solidFill>
                    <a:schemeClr val="bg2"/>
                  </a:solidFill>
                </a:rPr>
                <a:t>Step 3.</a:t>
              </a:r>
            </a:p>
          </p:txBody>
        </p:sp>
        <p:sp>
          <p:nvSpPr>
            <p:cNvPr id="66" name="TextBox 65">
              <a:extLst>
                <a:ext uri="{FF2B5EF4-FFF2-40B4-BE49-F238E27FC236}">
                  <a16:creationId xmlns="" xmlns:a16="http://schemas.microsoft.com/office/drawing/2014/main" id="{785DB4DF-F30A-4ED0-887E-1D361E7FD1BF}"/>
                </a:ext>
              </a:extLst>
            </p:cNvPr>
            <p:cNvSpPr txBox="1"/>
            <p:nvPr/>
          </p:nvSpPr>
          <p:spPr>
            <a:xfrm>
              <a:off x="332936" y="5158537"/>
              <a:ext cx="2929293" cy="384721"/>
            </a:xfrm>
            <a:prstGeom prst="rect">
              <a:avLst/>
            </a:prstGeom>
            <a:noFill/>
          </p:spPr>
          <p:txBody>
            <a:bodyPr wrap="square" lIns="0" rIns="0" rtlCol="0" anchor="ctr">
              <a:spAutoFit/>
            </a:bodyPr>
            <a:lstStyle/>
            <a:p>
              <a:pPr algn="r"/>
              <a:r>
                <a:rPr lang="en-US" sz="4400" dirty="0" err="1">
                  <a:solidFill>
                    <a:schemeClr val="bg2"/>
                  </a:solidFill>
                </a:rPr>
                <a:t>knn</a:t>
              </a:r>
              <a:endParaRPr lang="en-US" sz="4400" dirty="0">
                <a:solidFill>
                  <a:schemeClr val="bg2"/>
                </a:solidFill>
              </a:endParaRPr>
            </a:p>
          </p:txBody>
        </p:sp>
      </p:grpSp>
      <p:grpSp>
        <p:nvGrpSpPr>
          <p:cNvPr id="7" name="Group 66">
            <a:extLst>
              <a:ext uri="{FF2B5EF4-FFF2-40B4-BE49-F238E27FC236}">
                <a16:creationId xmlns="" xmlns:a16="http://schemas.microsoft.com/office/drawing/2014/main" id="{D5895B2D-B040-4055-A0B6-BC03EBCE585B}"/>
              </a:ext>
            </a:extLst>
          </p:cNvPr>
          <p:cNvGrpSpPr/>
          <p:nvPr/>
        </p:nvGrpSpPr>
        <p:grpSpPr>
          <a:xfrm>
            <a:off x="17859544" y="2756283"/>
            <a:ext cx="5874176" cy="1831272"/>
            <a:chOff x="8921977" y="1602716"/>
            <a:chExt cx="2937088" cy="915636"/>
          </a:xfrm>
        </p:grpSpPr>
        <p:sp>
          <p:nvSpPr>
            <p:cNvPr id="68" name="TextBox 67">
              <a:extLst>
                <a:ext uri="{FF2B5EF4-FFF2-40B4-BE49-F238E27FC236}">
                  <a16:creationId xmlns="" xmlns:a16="http://schemas.microsoft.com/office/drawing/2014/main" id="{100B5652-D56B-43D3-8F65-484060D921DB}"/>
                </a:ext>
              </a:extLst>
            </p:cNvPr>
            <p:cNvSpPr txBox="1"/>
            <p:nvPr/>
          </p:nvSpPr>
          <p:spPr>
            <a:xfrm>
              <a:off x="8921977" y="1602716"/>
              <a:ext cx="2937088" cy="461665"/>
            </a:xfrm>
            <a:prstGeom prst="rect">
              <a:avLst/>
            </a:prstGeom>
            <a:noFill/>
          </p:spPr>
          <p:txBody>
            <a:bodyPr wrap="square" lIns="0" rIns="0" rtlCol="0" anchor="ctr">
              <a:spAutoFit/>
            </a:bodyPr>
            <a:lstStyle/>
            <a:p>
              <a:pPr algn="l"/>
              <a:r>
                <a:rPr lang="en-US" altLang="ko-KR" sz="5400" b="1" dirty="0">
                  <a:solidFill>
                    <a:schemeClr val="bg2"/>
                  </a:solidFill>
                </a:rPr>
                <a:t>Step 4.</a:t>
              </a:r>
            </a:p>
          </p:txBody>
        </p:sp>
        <p:sp>
          <p:nvSpPr>
            <p:cNvPr id="69" name="TextBox 68">
              <a:extLst>
                <a:ext uri="{FF2B5EF4-FFF2-40B4-BE49-F238E27FC236}">
                  <a16:creationId xmlns="" xmlns:a16="http://schemas.microsoft.com/office/drawing/2014/main" id="{3215B3C3-C079-4E3A-A0D6-F02C13824F99}"/>
                </a:ext>
              </a:extLst>
            </p:cNvPr>
            <p:cNvSpPr txBox="1"/>
            <p:nvPr/>
          </p:nvSpPr>
          <p:spPr>
            <a:xfrm>
              <a:off x="8929772" y="2164409"/>
              <a:ext cx="2929293" cy="353943"/>
            </a:xfrm>
            <a:prstGeom prst="rect">
              <a:avLst/>
            </a:prstGeom>
            <a:noFill/>
          </p:spPr>
          <p:txBody>
            <a:bodyPr wrap="square" lIns="0" rIns="0" rtlCol="0" anchor="ctr">
              <a:spAutoFit/>
            </a:bodyPr>
            <a:lstStyle/>
            <a:p>
              <a:pPr algn="just"/>
              <a:r>
                <a:rPr lang="en-US" sz="4000" dirty="0">
                  <a:solidFill>
                    <a:schemeClr val="bg2"/>
                  </a:solidFill>
                </a:rPr>
                <a:t>Decision tree</a:t>
              </a:r>
            </a:p>
          </p:txBody>
        </p:sp>
      </p:grpSp>
      <p:grpSp>
        <p:nvGrpSpPr>
          <p:cNvPr id="8" name="Group 69">
            <a:extLst>
              <a:ext uri="{FF2B5EF4-FFF2-40B4-BE49-F238E27FC236}">
                <a16:creationId xmlns="" xmlns:a16="http://schemas.microsoft.com/office/drawing/2014/main" id="{369F8279-5BFB-4799-90AF-9F14E314588B}"/>
              </a:ext>
            </a:extLst>
          </p:cNvPr>
          <p:cNvGrpSpPr/>
          <p:nvPr/>
        </p:nvGrpSpPr>
        <p:grpSpPr>
          <a:xfrm>
            <a:off x="681462" y="2802449"/>
            <a:ext cx="5874176" cy="1754328"/>
            <a:chOff x="332936" y="2786840"/>
            <a:chExt cx="2937088" cy="877164"/>
          </a:xfrm>
        </p:grpSpPr>
        <p:sp>
          <p:nvSpPr>
            <p:cNvPr id="71" name="TextBox 70">
              <a:extLst>
                <a:ext uri="{FF2B5EF4-FFF2-40B4-BE49-F238E27FC236}">
                  <a16:creationId xmlns="" xmlns:a16="http://schemas.microsoft.com/office/drawing/2014/main" id="{3BBA8743-DFD3-4CE5-8629-D5EADD82C727}"/>
                </a:ext>
              </a:extLst>
            </p:cNvPr>
            <p:cNvSpPr txBox="1"/>
            <p:nvPr/>
          </p:nvSpPr>
          <p:spPr>
            <a:xfrm>
              <a:off x="332936" y="2786840"/>
              <a:ext cx="2937088" cy="461665"/>
            </a:xfrm>
            <a:prstGeom prst="rect">
              <a:avLst/>
            </a:prstGeom>
            <a:noFill/>
          </p:spPr>
          <p:txBody>
            <a:bodyPr wrap="square" lIns="0" rIns="0" rtlCol="0" anchor="ctr">
              <a:spAutoFit/>
            </a:bodyPr>
            <a:lstStyle/>
            <a:p>
              <a:pPr algn="r"/>
              <a:r>
                <a:rPr lang="en-US" sz="5400" b="1" dirty="0">
                  <a:solidFill>
                    <a:schemeClr val="bg2"/>
                  </a:solidFill>
                </a:rPr>
                <a:t>Step 1.</a:t>
              </a:r>
            </a:p>
          </p:txBody>
        </p:sp>
        <p:sp>
          <p:nvSpPr>
            <p:cNvPr id="72" name="TextBox 71">
              <a:extLst>
                <a:ext uri="{FF2B5EF4-FFF2-40B4-BE49-F238E27FC236}">
                  <a16:creationId xmlns="" xmlns:a16="http://schemas.microsoft.com/office/drawing/2014/main" id="{BB800912-03A0-4271-807E-AE4867E60F59}"/>
                </a:ext>
              </a:extLst>
            </p:cNvPr>
            <p:cNvSpPr txBox="1"/>
            <p:nvPr/>
          </p:nvSpPr>
          <p:spPr>
            <a:xfrm>
              <a:off x="340731" y="3340838"/>
              <a:ext cx="2929293" cy="323166"/>
            </a:xfrm>
            <a:prstGeom prst="rect">
              <a:avLst/>
            </a:prstGeom>
            <a:noFill/>
          </p:spPr>
          <p:txBody>
            <a:bodyPr wrap="square" lIns="0" rIns="0" rtlCol="0" anchor="ctr">
              <a:spAutoFit/>
            </a:bodyPr>
            <a:lstStyle/>
            <a:p>
              <a:pPr algn="r"/>
              <a:r>
                <a:rPr lang="en-US" sz="3600" dirty="0">
                  <a:solidFill>
                    <a:schemeClr val="bg2"/>
                  </a:solidFill>
                </a:rPr>
                <a:t>Information of Data set</a:t>
              </a:r>
            </a:p>
          </p:txBody>
        </p:sp>
      </p:grpSp>
      <p:sp>
        <p:nvSpPr>
          <p:cNvPr id="33" name="Shape 228"/>
          <p:cNvSpPr txBox="1">
            <a:spLocks/>
          </p:cNvSpPr>
          <p:nvPr/>
        </p:nvSpPr>
        <p:spPr>
          <a:xfrm>
            <a:off x="23036465" y="762695"/>
            <a:ext cx="607907" cy="381001"/>
          </a:xfrm>
          <a:prstGeom prst="rect">
            <a:avLst/>
          </a:prstGeom>
          <a:extLst>
            <a:ext uri="{C572A759-6A51-4108-AA02-DFA0A04FC94B}">
              <ma14:wrappingTextBoxFlag xmlns="" xmlns:ma14="http://schemas.microsoft.com/office/mac/drawingml/2011/main" val="1"/>
            </a:ext>
          </a:extLst>
        </p:spPr>
        <p:txBody>
          <a:bodyPr/>
          <a:lstStyle/>
          <a:p>
            <a:pPr marL="0" marR="0" lvl="0" indent="0" algn="just" defTabSz="8255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ko-KR" sz="2300" b="0" i="0" u="none" strike="noStrike" kern="0" cap="none" spc="0" normalizeH="0" baseline="0" noProof="0" smtClean="0">
                <a:ln>
                  <a:noFill/>
                </a:ln>
                <a:solidFill>
                  <a:srgbClr val="A6A7AC"/>
                </a:solidFill>
                <a:effectLst/>
                <a:uLnTx/>
                <a:uFillTx/>
                <a:latin typeface="PT Sans"/>
                <a:ea typeface="PT Sans"/>
                <a:cs typeface="PT Sans"/>
                <a:sym typeface="PT Sans"/>
              </a:rPr>
              <a:pPr marL="0" marR="0" lvl="0" indent="0" algn="just" defTabSz="825500" rtl="0" eaLnBrk="1" fontAlgn="auto" latinLnBrk="0" hangingPunct="0">
                <a:lnSpc>
                  <a:spcPct val="100000"/>
                </a:lnSpc>
                <a:spcBef>
                  <a:spcPts val="0"/>
                </a:spcBef>
                <a:spcAft>
                  <a:spcPts val="0"/>
                </a:spcAft>
                <a:buClrTx/>
                <a:buSzTx/>
                <a:buFontTx/>
                <a:buNone/>
                <a:tabLst/>
                <a:defRPr/>
              </a:pPr>
              <a:t>6</a:t>
            </a:fld>
            <a:endParaRPr kumimoji="0" lang="ko-KR" altLang="en-US" sz="2300" b="0" i="0" u="none" strike="noStrike" kern="0" cap="none" spc="0" normalizeH="0" baseline="0" noProof="0" dirty="0">
              <a:ln>
                <a:noFill/>
              </a:ln>
              <a:solidFill>
                <a:srgbClr val="A6A7AC"/>
              </a:solidFill>
              <a:effectLst/>
              <a:uLnTx/>
              <a:uFillTx/>
              <a:latin typeface="PT Sans"/>
              <a:ea typeface="PT Sans"/>
              <a:cs typeface="PT Sans"/>
              <a:sym typeface="PT Sans"/>
            </a:endParaRPr>
          </a:p>
        </p:txBody>
      </p:sp>
    </p:spTree>
    <p:extLst>
      <p:ext uri="{BB962C8B-B14F-4D97-AF65-F5344CB8AC3E}">
        <p14:creationId xmlns="" xmlns:p14="http://schemas.microsoft.com/office/powerpoint/2010/main" val="2227345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0" r="-10000"/>
          </a:stretch>
        </a:blipFill>
        <a:effectLst/>
      </p:bgPr>
    </p:bg>
    <p:spTree>
      <p:nvGrpSpPr>
        <p:cNvPr id="1" name=""/>
        <p:cNvGrpSpPr/>
        <p:nvPr/>
      </p:nvGrpSpPr>
      <p:grpSpPr>
        <a:xfrm>
          <a:off x="0" y="0"/>
          <a:ext cx="0" cy="0"/>
          <a:chOff x="0" y="0"/>
          <a:chExt cx="0" cy="0"/>
        </a:xfrm>
      </p:grpSpPr>
      <p:sp>
        <p:nvSpPr>
          <p:cNvPr id="3" name="Shape 61"/>
          <p:cNvSpPr/>
          <p:nvPr/>
        </p:nvSpPr>
        <p:spPr>
          <a:xfrm>
            <a:off x="7598979" y="1450428"/>
            <a:ext cx="12648191" cy="3200876"/>
          </a:xfrm>
          <a:prstGeom prst="rect">
            <a:avLst/>
          </a:prstGeom>
          <a:ln w="3175">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lvl1pPr algn="l">
              <a:defRPr sz="1800" cap="all" spc="360">
                <a:latin typeface="+mn-lt"/>
                <a:ea typeface="+mn-ea"/>
                <a:cs typeface="+mn-cs"/>
                <a:sym typeface="Montserrat-Regular"/>
              </a:defRPr>
            </a:lvl1pPr>
          </a:lstStyle>
          <a:p>
            <a:r>
              <a:rPr lang="en-US" sz="13800" b="1" dirty="0">
                <a:solidFill>
                  <a:schemeClr val="tx2">
                    <a:lumMod val="25000"/>
                  </a:schemeClr>
                </a:solidFill>
              </a:rPr>
              <a:t>Step 1.</a:t>
            </a:r>
          </a:p>
          <a:p>
            <a:r>
              <a:rPr lang="en-US" sz="6500" b="1" dirty="0">
                <a:solidFill>
                  <a:schemeClr val="tx2">
                    <a:lumMod val="25000"/>
                  </a:schemeClr>
                </a:solidFill>
              </a:rPr>
              <a:t>Information of data</a:t>
            </a:r>
            <a:endParaRPr sz="6500" b="1" dirty="0">
              <a:solidFill>
                <a:schemeClr val="tx2">
                  <a:lumMod val="25000"/>
                </a:schemeClr>
              </a:solidFill>
            </a:endParaRPr>
          </a:p>
        </p:txBody>
      </p:sp>
      <p:sp>
        <p:nvSpPr>
          <p:cNvPr id="4" name="Shape 128"/>
          <p:cNvSpPr/>
          <p:nvPr/>
        </p:nvSpPr>
        <p:spPr>
          <a:xfrm>
            <a:off x="4517" y="-8635"/>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56C2E">
              <a:alpha val="70000"/>
            </a:srgb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2109140" y="1306555"/>
            <a:ext cx="3878924" cy="100027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l">
              <a:defRPr sz="1800" cap="all" spc="360">
                <a:latin typeface="+mn-lt"/>
                <a:ea typeface="+mn-ea"/>
                <a:cs typeface="+mn-cs"/>
                <a:sym typeface="Montserrat-Regular"/>
              </a:defRPr>
            </a:lvl1pPr>
          </a:lstStyle>
          <a:p>
            <a:r>
              <a:rPr lang="en-US" sz="6000" dirty="0">
                <a:solidFill>
                  <a:schemeClr val="tx2">
                    <a:lumMod val="25000"/>
                  </a:schemeClr>
                </a:solidFill>
              </a:rPr>
              <a:t>Step 1.</a:t>
            </a:r>
            <a:endParaRPr sz="6000" dirty="0">
              <a:solidFill>
                <a:schemeClr val="tx2">
                  <a:lumMod val="25000"/>
                </a:schemeClr>
              </a:solidFill>
            </a:endParaRPr>
          </a:p>
        </p:txBody>
      </p:sp>
      <p:sp>
        <p:nvSpPr>
          <p:cNvPr id="62" name="Shape 62"/>
          <p:cNvSpPr/>
          <p:nvPr/>
        </p:nvSpPr>
        <p:spPr>
          <a:xfrm>
            <a:off x="2109140" y="2715984"/>
            <a:ext cx="11595635" cy="128845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lnSpcReduction="10000"/>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lang="en-US" altLang="ko-KR" dirty="0"/>
              <a:t>Movie Data Set</a:t>
            </a:r>
          </a:p>
        </p:txBody>
      </p:sp>
      <p:sp>
        <p:nvSpPr>
          <p:cNvPr id="64" name="Shape 6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8</a:t>
            </a:fld>
            <a:endParaRPr/>
          </a:p>
        </p:txBody>
      </p:sp>
      <p:sp>
        <p:nvSpPr>
          <p:cNvPr id="65" name="Shape 65"/>
          <p:cNvSpPr/>
          <p:nvPr/>
        </p:nvSpPr>
        <p:spPr>
          <a:xfrm>
            <a:off x="-1261241" y="5869186"/>
            <a:ext cx="9680027" cy="0"/>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8" name="TextBox 7"/>
          <p:cNvSpPr txBox="1"/>
          <p:nvPr/>
        </p:nvSpPr>
        <p:spPr>
          <a:xfrm>
            <a:off x="2143789" y="5235230"/>
            <a:ext cx="7756956" cy="50783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kumimoji="0" lang="en-US" altLang="ko-KR" sz="2800" b="0" i="0" u="none" strike="noStrike" cap="none" spc="0" normalizeH="0" baseline="0" dirty="0">
                <a:ln>
                  <a:noFill/>
                </a:ln>
                <a:solidFill>
                  <a:schemeClr val="tx2">
                    <a:lumMod val="25000"/>
                  </a:schemeClr>
                </a:solidFill>
                <a:effectLst/>
                <a:uFillTx/>
                <a:latin typeface="PT Sans"/>
                <a:ea typeface="PT Sans"/>
                <a:cs typeface="PT Sans"/>
                <a:sym typeface="PT Sans"/>
              </a:rPr>
              <a:t>Initial data set, </a:t>
            </a:r>
            <a:r>
              <a:rPr lang="en-US" altLang="ko-KR" sz="2800" dirty="0">
                <a:solidFill>
                  <a:schemeClr val="tx2">
                    <a:lumMod val="25000"/>
                  </a:schemeClr>
                </a:solidFill>
              </a:rPr>
              <a:t>Source: Competition</a:t>
            </a:r>
            <a:endParaRPr kumimoji="0" lang="ko-KR" altLang="en-US" sz="2800" b="0" i="0" u="none" strike="noStrike" cap="none" spc="0" normalizeH="0" baseline="0" dirty="0">
              <a:ln>
                <a:noFill/>
              </a:ln>
              <a:solidFill>
                <a:schemeClr val="tx2">
                  <a:lumMod val="25000"/>
                </a:schemeClr>
              </a:solidFill>
              <a:effectLst/>
              <a:uFillTx/>
              <a:latin typeface="PT Sans"/>
              <a:ea typeface="PT Sans"/>
              <a:cs typeface="PT Sans"/>
              <a:sym typeface="PT Sans"/>
            </a:endParaRPr>
          </a:p>
        </p:txBody>
      </p:sp>
      <p:pic>
        <p:nvPicPr>
          <p:cNvPr id="3" name="그림 2">
            <a:extLst>
              <a:ext uri="{FF2B5EF4-FFF2-40B4-BE49-F238E27FC236}">
                <a16:creationId xmlns:a16="http://schemas.microsoft.com/office/drawing/2014/main" xmlns="" id="{ACA6D453-D372-442D-A69B-BD1324CC88F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995312"/>
            <a:ext cx="24384000" cy="7720688"/>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9</a:t>
            </a:fld>
            <a:endParaRPr/>
          </a:p>
        </p:txBody>
      </p:sp>
      <p:sp>
        <p:nvSpPr>
          <p:cNvPr id="334" name="Shape 334"/>
          <p:cNvSpPr/>
          <p:nvPr/>
        </p:nvSpPr>
        <p:spPr>
          <a:xfrm>
            <a:off x="2566653" y="3186053"/>
            <a:ext cx="4924732" cy="182906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sz="4000" dirty="0">
                <a:solidFill>
                  <a:schemeClr val="tx2">
                    <a:lumMod val="25000"/>
                  </a:schemeClr>
                </a:solidFill>
              </a:rPr>
              <a:t>1</a:t>
            </a:r>
            <a:r>
              <a:rPr lang="en-US" sz="4000" baseline="30000" dirty="0">
                <a:solidFill>
                  <a:schemeClr val="tx2">
                    <a:lumMod val="25000"/>
                  </a:schemeClr>
                </a:solidFill>
              </a:rPr>
              <a:t>st</a:t>
            </a:r>
            <a:r>
              <a:rPr lang="en-US" sz="4000" dirty="0">
                <a:solidFill>
                  <a:schemeClr val="tx2">
                    <a:lumMod val="25000"/>
                  </a:schemeClr>
                </a:solidFill>
              </a:rPr>
              <a:t> </a:t>
            </a:r>
            <a:r>
              <a:rPr lang="en-US" altLang="ko-KR" sz="4000" dirty="0">
                <a:solidFill>
                  <a:schemeClr val="tx2">
                    <a:lumMod val="25000"/>
                  </a:schemeClr>
                </a:solidFill>
              </a:rPr>
              <a:t>Cumulative number of movie theaters</a:t>
            </a:r>
            <a:endParaRPr sz="4000" dirty="0">
              <a:solidFill>
                <a:schemeClr val="tx2">
                  <a:lumMod val="25000"/>
                </a:schemeClr>
              </a:solidFill>
            </a:endParaRPr>
          </a:p>
        </p:txBody>
      </p:sp>
      <p:sp>
        <p:nvSpPr>
          <p:cNvPr id="335" name="Shape 335"/>
          <p:cNvSpPr/>
          <p:nvPr/>
        </p:nvSpPr>
        <p:spPr>
          <a:xfrm>
            <a:off x="2567079" y="2476035"/>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altLang="ko-KR" dirty="0"/>
              <a:t>X1st_pe</a:t>
            </a:r>
            <a:endParaRPr dirty="0"/>
          </a:p>
        </p:txBody>
      </p:sp>
      <p:grpSp>
        <p:nvGrpSpPr>
          <p:cNvPr id="2" name="Group 338"/>
          <p:cNvGrpSpPr/>
          <p:nvPr/>
        </p:nvGrpSpPr>
        <p:grpSpPr>
          <a:xfrm>
            <a:off x="1683323" y="2501099"/>
            <a:ext cx="607908" cy="607908"/>
            <a:chOff x="0" y="0"/>
            <a:chExt cx="607906" cy="607906"/>
          </a:xfrm>
          <a:solidFill>
            <a:schemeClr val="accent5"/>
          </a:solidFill>
        </p:grpSpPr>
        <p:sp>
          <p:nvSpPr>
            <p:cNvPr id="336" name="Shape 336"/>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37" name="Shape 337"/>
            <p:cNvSpPr/>
            <p:nvPr/>
          </p:nvSpPr>
          <p:spPr>
            <a:xfrm>
              <a:off x="104296" y="121467"/>
              <a:ext cx="424715"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rPr dirty="0"/>
                <a:t>01</a:t>
              </a:r>
            </a:p>
          </p:txBody>
        </p:sp>
      </p:grpSp>
      <p:sp>
        <p:nvSpPr>
          <p:cNvPr id="339" name="Shape 339"/>
          <p:cNvSpPr/>
          <p:nvPr/>
        </p:nvSpPr>
        <p:spPr>
          <a:xfrm>
            <a:off x="2566653" y="6506737"/>
            <a:ext cx="4924732" cy="145267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gn="l"/>
            <a:r>
              <a:rPr lang="en-US" altLang="ko-KR" sz="3600" dirty="0">
                <a:solidFill>
                  <a:schemeClr val="tx2">
                    <a:lumMod val="25000"/>
                  </a:schemeClr>
                </a:solidFill>
              </a:rPr>
              <a:t>Whether or not there is existence of series.</a:t>
            </a:r>
            <a:endParaRPr sz="3600" dirty="0">
              <a:solidFill>
                <a:schemeClr val="tx2">
                  <a:lumMod val="25000"/>
                </a:schemeClr>
              </a:solidFill>
            </a:endParaRPr>
          </a:p>
        </p:txBody>
      </p:sp>
      <p:sp>
        <p:nvSpPr>
          <p:cNvPr id="340" name="Shape 340"/>
          <p:cNvSpPr/>
          <p:nvPr/>
        </p:nvSpPr>
        <p:spPr>
          <a:xfrm>
            <a:off x="2567079" y="5796719"/>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dirty="0" err="1"/>
              <a:t>Series_N</a:t>
            </a:r>
            <a:r>
              <a:rPr lang="en-US" dirty="0"/>
              <a:t> &amp; Y</a:t>
            </a:r>
            <a:endParaRPr dirty="0"/>
          </a:p>
        </p:txBody>
      </p:sp>
      <p:grpSp>
        <p:nvGrpSpPr>
          <p:cNvPr id="3" name="Group 343"/>
          <p:cNvGrpSpPr/>
          <p:nvPr/>
        </p:nvGrpSpPr>
        <p:grpSpPr>
          <a:xfrm>
            <a:off x="1683323" y="5821783"/>
            <a:ext cx="607908" cy="607908"/>
            <a:chOff x="0" y="0"/>
            <a:chExt cx="607906" cy="607906"/>
          </a:xfrm>
          <a:solidFill>
            <a:schemeClr val="accent5"/>
          </a:solidFill>
        </p:grpSpPr>
        <p:sp>
          <p:nvSpPr>
            <p:cNvPr id="341" name="Shape 341"/>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42" name="Shape 342"/>
            <p:cNvSpPr/>
            <p:nvPr/>
          </p:nvSpPr>
          <p:spPr>
            <a:xfrm>
              <a:off x="80522" y="121467"/>
              <a:ext cx="472263"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02</a:t>
              </a:r>
            </a:p>
          </p:txBody>
        </p:sp>
      </p:grpSp>
      <p:sp>
        <p:nvSpPr>
          <p:cNvPr id="344" name="Shape 344"/>
          <p:cNvSpPr/>
          <p:nvPr/>
        </p:nvSpPr>
        <p:spPr>
          <a:xfrm>
            <a:off x="2566653" y="9827421"/>
            <a:ext cx="4924732" cy="14526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3600" dirty="0" smtClean="0">
                <a:solidFill>
                  <a:schemeClr val="tx2">
                    <a:lumMod val="10000"/>
                  </a:schemeClr>
                </a:solidFill>
              </a:rPr>
              <a:t>TV </a:t>
            </a:r>
            <a:r>
              <a:rPr lang="en-US" altLang="ko-KR" sz="3600" dirty="0" smtClean="0">
                <a:solidFill>
                  <a:schemeClr val="tx2">
                    <a:lumMod val="10000"/>
                  </a:schemeClr>
                </a:solidFill>
              </a:rPr>
              <a:t>simultaneous screening</a:t>
            </a:r>
            <a:endParaRPr sz="3600" dirty="0">
              <a:solidFill>
                <a:schemeClr val="tx2">
                  <a:lumMod val="10000"/>
                </a:schemeClr>
              </a:solidFill>
            </a:endParaRPr>
          </a:p>
        </p:txBody>
      </p:sp>
      <p:sp>
        <p:nvSpPr>
          <p:cNvPr id="345" name="Shape 345"/>
          <p:cNvSpPr/>
          <p:nvPr/>
        </p:nvSpPr>
        <p:spPr>
          <a:xfrm>
            <a:off x="2567079" y="9117404"/>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dirty="0"/>
              <a:t>TV</a:t>
            </a:r>
            <a:endParaRPr dirty="0"/>
          </a:p>
        </p:txBody>
      </p:sp>
      <p:grpSp>
        <p:nvGrpSpPr>
          <p:cNvPr id="4" name="Group 348"/>
          <p:cNvGrpSpPr/>
          <p:nvPr/>
        </p:nvGrpSpPr>
        <p:grpSpPr>
          <a:xfrm>
            <a:off x="1683323" y="9142468"/>
            <a:ext cx="607908" cy="607908"/>
            <a:chOff x="0" y="0"/>
            <a:chExt cx="607906" cy="607906"/>
          </a:xfrm>
          <a:solidFill>
            <a:schemeClr val="accent5"/>
          </a:solidFill>
        </p:grpSpPr>
        <p:sp>
          <p:nvSpPr>
            <p:cNvPr id="346" name="Shape 346"/>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47" name="Shape 347"/>
            <p:cNvSpPr/>
            <p:nvPr/>
          </p:nvSpPr>
          <p:spPr>
            <a:xfrm>
              <a:off x="81779" y="121467"/>
              <a:ext cx="469749"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03</a:t>
              </a:r>
            </a:p>
          </p:txBody>
        </p:sp>
      </p:grpSp>
      <p:sp>
        <p:nvSpPr>
          <p:cNvPr id="349" name="Shape 349"/>
          <p:cNvSpPr/>
          <p:nvPr/>
        </p:nvSpPr>
        <p:spPr>
          <a:xfrm>
            <a:off x="10092728" y="3186053"/>
            <a:ext cx="4924733" cy="145267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r>
              <a:rPr lang="en-US" altLang="ko-KR" sz="3200" dirty="0">
                <a:solidFill>
                  <a:schemeClr val="tx2">
                    <a:lumMod val="25000"/>
                  </a:schemeClr>
                </a:solidFill>
              </a:rPr>
              <a:t>Korea, United States, Japan Which country's movies. Other is 0</a:t>
            </a:r>
            <a:endParaRPr sz="3200" dirty="0">
              <a:solidFill>
                <a:schemeClr val="tx2">
                  <a:lumMod val="25000"/>
                </a:schemeClr>
              </a:solidFill>
            </a:endParaRPr>
          </a:p>
        </p:txBody>
      </p:sp>
      <p:sp>
        <p:nvSpPr>
          <p:cNvPr id="350" name="Shape 350"/>
          <p:cNvSpPr/>
          <p:nvPr/>
        </p:nvSpPr>
        <p:spPr>
          <a:xfrm>
            <a:off x="10093155" y="2476035"/>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dirty="0"/>
              <a:t>Korea , US, </a:t>
            </a:r>
            <a:r>
              <a:rPr lang="en-US" dirty="0" err="1"/>
              <a:t>Japen</a:t>
            </a:r>
            <a:endParaRPr dirty="0"/>
          </a:p>
        </p:txBody>
      </p:sp>
      <p:grpSp>
        <p:nvGrpSpPr>
          <p:cNvPr id="5" name="Group 353"/>
          <p:cNvGrpSpPr/>
          <p:nvPr/>
        </p:nvGrpSpPr>
        <p:grpSpPr>
          <a:xfrm>
            <a:off x="9209399" y="2501099"/>
            <a:ext cx="607907" cy="607908"/>
            <a:chOff x="0" y="0"/>
            <a:chExt cx="607906" cy="607906"/>
          </a:xfrm>
          <a:solidFill>
            <a:schemeClr val="accent5"/>
          </a:solidFill>
        </p:grpSpPr>
        <p:sp>
          <p:nvSpPr>
            <p:cNvPr id="351" name="Shape 351"/>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52" name="Shape 352"/>
            <p:cNvSpPr/>
            <p:nvPr/>
          </p:nvSpPr>
          <p:spPr>
            <a:xfrm>
              <a:off x="82465" y="121467"/>
              <a:ext cx="468377"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04</a:t>
              </a:r>
            </a:p>
          </p:txBody>
        </p:sp>
      </p:grpSp>
      <p:sp>
        <p:nvSpPr>
          <p:cNvPr id="354" name="Shape 354"/>
          <p:cNvSpPr/>
          <p:nvPr/>
        </p:nvSpPr>
        <p:spPr>
          <a:xfrm>
            <a:off x="10092728" y="6506736"/>
            <a:ext cx="4924733" cy="188051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altLang="ko-KR" sz="3600" dirty="0">
                <a:solidFill>
                  <a:schemeClr val="tx2">
                    <a:lumMod val="25000"/>
                  </a:schemeClr>
                </a:solidFill>
              </a:rPr>
              <a:t>Age limit of movies</a:t>
            </a:r>
            <a:r>
              <a:rPr lang="en-US" altLang="ko-KR" sz="3100" dirty="0">
                <a:solidFill>
                  <a:schemeClr val="tx2">
                    <a:lumMod val="25000"/>
                  </a:schemeClr>
                </a:solidFill>
              </a:rPr>
              <a:t/>
            </a:r>
            <a:br>
              <a:rPr lang="en-US" altLang="ko-KR" sz="3100" dirty="0">
                <a:solidFill>
                  <a:schemeClr val="tx2">
                    <a:lumMod val="25000"/>
                  </a:schemeClr>
                </a:solidFill>
              </a:rPr>
            </a:br>
            <a:r>
              <a:rPr lang="en-US" altLang="ko-KR" sz="3500" dirty="0">
                <a:solidFill>
                  <a:schemeClr val="tx2">
                    <a:lumMod val="25000"/>
                  </a:schemeClr>
                </a:solidFill>
              </a:rPr>
              <a:t>Whether or not there is a distributor</a:t>
            </a:r>
            <a:endParaRPr lang="en-US" altLang="ko-KR" sz="3100" dirty="0">
              <a:solidFill>
                <a:schemeClr val="tx2">
                  <a:lumMod val="25000"/>
                </a:schemeClr>
              </a:solidFill>
            </a:endParaRPr>
          </a:p>
          <a:p>
            <a:endParaRPr sz="3600" dirty="0">
              <a:solidFill>
                <a:schemeClr val="tx2">
                  <a:lumMod val="25000"/>
                </a:schemeClr>
              </a:solidFill>
            </a:endParaRPr>
          </a:p>
        </p:txBody>
      </p:sp>
      <p:sp>
        <p:nvSpPr>
          <p:cNvPr id="355" name="Shape 355"/>
          <p:cNvSpPr/>
          <p:nvPr/>
        </p:nvSpPr>
        <p:spPr>
          <a:xfrm>
            <a:off x="10093155" y="5796719"/>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dirty="0"/>
              <a:t>12,15,19 up,</a:t>
            </a:r>
            <a:r>
              <a:rPr lang="en-US" altLang="ko-KR" dirty="0"/>
              <a:t> distributor </a:t>
            </a:r>
            <a:endParaRPr dirty="0"/>
          </a:p>
        </p:txBody>
      </p:sp>
      <p:grpSp>
        <p:nvGrpSpPr>
          <p:cNvPr id="6" name="Group 358"/>
          <p:cNvGrpSpPr/>
          <p:nvPr/>
        </p:nvGrpSpPr>
        <p:grpSpPr>
          <a:xfrm>
            <a:off x="9209399" y="5821783"/>
            <a:ext cx="607907" cy="607908"/>
            <a:chOff x="0" y="0"/>
            <a:chExt cx="607906" cy="607906"/>
          </a:xfrm>
          <a:solidFill>
            <a:schemeClr val="accent5"/>
          </a:solidFill>
        </p:grpSpPr>
        <p:sp>
          <p:nvSpPr>
            <p:cNvPr id="356" name="Shape 356"/>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57" name="Shape 357"/>
            <p:cNvSpPr/>
            <p:nvPr/>
          </p:nvSpPr>
          <p:spPr>
            <a:xfrm>
              <a:off x="81665" y="121467"/>
              <a:ext cx="469977"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05</a:t>
              </a:r>
            </a:p>
          </p:txBody>
        </p:sp>
      </p:grpSp>
      <p:sp>
        <p:nvSpPr>
          <p:cNvPr id="359" name="Shape 359"/>
          <p:cNvSpPr/>
          <p:nvPr/>
        </p:nvSpPr>
        <p:spPr>
          <a:xfrm>
            <a:off x="10092728" y="9827421"/>
            <a:ext cx="4924733" cy="14526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3200" dirty="0">
                <a:solidFill>
                  <a:schemeClr val="tx2">
                    <a:lumMod val="25000"/>
                  </a:schemeClr>
                </a:solidFill>
              </a:rPr>
              <a:t>Various genres such as action, horror, </a:t>
            </a:r>
            <a:r>
              <a:rPr lang="en-US" altLang="ko-KR" sz="3200" dirty="0" err="1">
                <a:solidFill>
                  <a:schemeClr val="tx2">
                    <a:lumMod val="25000"/>
                  </a:schemeClr>
                </a:solidFill>
              </a:rPr>
              <a:t>comedy,etx</a:t>
            </a:r>
            <a:r>
              <a:rPr lang="en-US" altLang="ko-KR" sz="3200" dirty="0">
                <a:solidFill>
                  <a:schemeClr val="tx2">
                    <a:lumMod val="25000"/>
                  </a:schemeClr>
                </a:solidFill>
              </a:rPr>
              <a:t>..</a:t>
            </a:r>
            <a:endParaRPr sz="3200" dirty="0">
              <a:solidFill>
                <a:schemeClr val="tx2">
                  <a:lumMod val="25000"/>
                </a:schemeClr>
              </a:solidFill>
            </a:endParaRPr>
          </a:p>
        </p:txBody>
      </p:sp>
      <p:sp>
        <p:nvSpPr>
          <p:cNvPr id="360" name="Shape 360"/>
          <p:cNvSpPr/>
          <p:nvPr/>
        </p:nvSpPr>
        <p:spPr>
          <a:xfrm>
            <a:off x="10093155" y="9117403"/>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altLang="ko-KR" dirty="0"/>
              <a:t>Genre</a:t>
            </a:r>
            <a:endParaRPr dirty="0"/>
          </a:p>
        </p:txBody>
      </p:sp>
      <p:grpSp>
        <p:nvGrpSpPr>
          <p:cNvPr id="7" name="Group 363"/>
          <p:cNvGrpSpPr/>
          <p:nvPr/>
        </p:nvGrpSpPr>
        <p:grpSpPr>
          <a:xfrm>
            <a:off x="9209399" y="9142467"/>
            <a:ext cx="607907" cy="607908"/>
            <a:chOff x="0" y="0"/>
            <a:chExt cx="607906" cy="607906"/>
          </a:xfrm>
          <a:solidFill>
            <a:schemeClr val="accent5"/>
          </a:solidFill>
        </p:grpSpPr>
        <p:sp>
          <p:nvSpPr>
            <p:cNvPr id="361" name="Shape 361"/>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62" name="Shape 362"/>
            <p:cNvSpPr/>
            <p:nvPr/>
          </p:nvSpPr>
          <p:spPr>
            <a:xfrm>
              <a:off x="76978" y="121467"/>
              <a:ext cx="479350"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06</a:t>
              </a:r>
            </a:p>
          </p:txBody>
        </p:sp>
      </p:grpSp>
      <p:sp>
        <p:nvSpPr>
          <p:cNvPr id="364" name="Shape 364"/>
          <p:cNvSpPr/>
          <p:nvPr/>
        </p:nvSpPr>
        <p:spPr>
          <a:xfrm>
            <a:off x="17618803" y="3186053"/>
            <a:ext cx="4924733" cy="145267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US" altLang="ko-KR" sz="3200" dirty="0">
                <a:solidFill>
                  <a:schemeClr val="tx2">
                    <a:lumMod val="25000"/>
                  </a:schemeClr>
                </a:solidFill>
              </a:rPr>
              <a:t>How much overlap with Golden Holidays</a:t>
            </a:r>
            <a:endParaRPr sz="3200" dirty="0">
              <a:solidFill>
                <a:schemeClr val="tx2">
                  <a:lumMod val="25000"/>
                </a:schemeClr>
              </a:solidFill>
            </a:endParaRPr>
          </a:p>
        </p:txBody>
      </p:sp>
      <p:sp>
        <p:nvSpPr>
          <p:cNvPr id="365" name="Shape 365"/>
          <p:cNvSpPr/>
          <p:nvPr/>
        </p:nvSpPr>
        <p:spPr>
          <a:xfrm>
            <a:off x="17619229" y="2476035"/>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altLang="ko-KR" dirty="0"/>
              <a:t>X1st_goldtimes ,2nd</a:t>
            </a:r>
            <a:endParaRPr dirty="0"/>
          </a:p>
        </p:txBody>
      </p:sp>
      <p:grpSp>
        <p:nvGrpSpPr>
          <p:cNvPr id="8" name="Group 368"/>
          <p:cNvGrpSpPr/>
          <p:nvPr/>
        </p:nvGrpSpPr>
        <p:grpSpPr>
          <a:xfrm>
            <a:off x="16735474" y="2501099"/>
            <a:ext cx="607908" cy="607908"/>
            <a:chOff x="0" y="0"/>
            <a:chExt cx="607906" cy="607906"/>
          </a:xfrm>
          <a:solidFill>
            <a:schemeClr val="accent5"/>
          </a:solidFill>
        </p:grpSpPr>
        <p:sp>
          <p:nvSpPr>
            <p:cNvPr id="366" name="Shape 366"/>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67" name="Shape 367"/>
            <p:cNvSpPr/>
            <p:nvPr/>
          </p:nvSpPr>
          <p:spPr>
            <a:xfrm>
              <a:off x="83151" y="121467"/>
              <a:ext cx="467005"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07</a:t>
              </a:r>
            </a:p>
          </p:txBody>
        </p:sp>
      </p:grpSp>
      <p:sp>
        <p:nvSpPr>
          <p:cNvPr id="369" name="Shape 369"/>
          <p:cNvSpPr/>
          <p:nvPr/>
        </p:nvSpPr>
        <p:spPr>
          <a:xfrm>
            <a:off x="17618803" y="6506736"/>
            <a:ext cx="4924733" cy="14526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r>
              <a:rPr lang="en-US" altLang="ko-KR" sz="3200" dirty="0">
                <a:solidFill>
                  <a:schemeClr val="tx2">
                    <a:lumMod val="25000"/>
                  </a:schemeClr>
                </a:solidFill>
              </a:rPr>
              <a:t>Good, bad evaluation from </a:t>
            </a:r>
            <a:r>
              <a:rPr lang="en-US" altLang="ko-KR" sz="3200" dirty="0" err="1">
                <a:solidFill>
                  <a:schemeClr val="tx2">
                    <a:lumMod val="25000"/>
                  </a:schemeClr>
                </a:solidFill>
              </a:rPr>
              <a:t>Naver</a:t>
            </a:r>
            <a:r>
              <a:rPr lang="en-US" altLang="ko-KR" sz="3200" dirty="0">
                <a:solidFill>
                  <a:schemeClr val="tx2">
                    <a:lumMod val="25000"/>
                  </a:schemeClr>
                </a:solidFill>
              </a:rPr>
              <a:t>.</a:t>
            </a:r>
          </a:p>
          <a:p>
            <a:pPr algn="l"/>
            <a:r>
              <a:rPr lang="en-US" sz="3200" dirty="0">
                <a:solidFill>
                  <a:schemeClr val="tx2">
                    <a:lumMod val="25000"/>
                  </a:schemeClr>
                </a:solidFill>
              </a:rPr>
              <a:t>Multiply with  </a:t>
            </a:r>
            <a:r>
              <a:rPr lang="en-US" altLang="ko-KR" sz="3200" dirty="0">
                <a:solidFill>
                  <a:schemeClr val="tx2">
                    <a:lumMod val="25000"/>
                  </a:schemeClr>
                </a:solidFill>
              </a:rPr>
              <a:t>Movie audience and Rating</a:t>
            </a:r>
            <a:endParaRPr sz="3200" dirty="0">
              <a:solidFill>
                <a:schemeClr val="tx2">
                  <a:lumMod val="25000"/>
                </a:schemeClr>
              </a:solidFill>
            </a:endParaRPr>
          </a:p>
        </p:txBody>
      </p:sp>
      <p:sp>
        <p:nvSpPr>
          <p:cNvPr id="370" name="Shape 370"/>
          <p:cNvSpPr/>
          <p:nvPr/>
        </p:nvSpPr>
        <p:spPr>
          <a:xfrm>
            <a:off x="17619229" y="5796719"/>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altLang="ko-KR" dirty="0" err="1"/>
              <a:t>naver_good,bad</a:t>
            </a:r>
            <a:r>
              <a:rPr lang="en-US" altLang="ko-KR" dirty="0"/>
              <a:t> ,</a:t>
            </a:r>
            <a:r>
              <a:rPr lang="en-US" altLang="ko-KR" dirty="0" err="1"/>
              <a:t>pe</a:t>
            </a:r>
            <a:endParaRPr dirty="0"/>
          </a:p>
        </p:txBody>
      </p:sp>
      <p:grpSp>
        <p:nvGrpSpPr>
          <p:cNvPr id="9" name="Group 373"/>
          <p:cNvGrpSpPr/>
          <p:nvPr/>
        </p:nvGrpSpPr>
        <p:grpSpPr>
          <a:xfrm>
            <a:off x="16735474" y="5821783"/>
            <a:ext cx="607908" cy="607908"/>
            <a:chOff x="0" y="0"/>
            <a:chExt cx="607906" cy="607906"/>
          </a:xfrm>
          <a:solidFill>
            <a:schemeClr val="accent5"/>
          </a:solidFill>
        </p:grpSpPr>
        <p:sp>
          <p:nvSpPr>
            <p:cNvPr id="371" name="Shape 371"/>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72" name="Shape 372"/>
            <p:cNvSpPr/>
            <p:nvPr/>
          </p:nvSpPr>
          <p:spPr>
            <a:xfrm>
              <a:off x="75150" y="121467"/>
              <a:ext cx="483007"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08</a:t>
              </a:r>
            </a:p>
          </p:txBody>
        </p:sp>
      </p:grpSp>
      <p:sp>
        <p:nvSpPr>
          <p:cNvPr id="374" name="Shape 374"/>
          <p:cNvSpPr/>
          <p:nvPr/>
        </p:nvSpPr>
        <p:spPr>
          <a:xfrm>
            <a:off x="17618803" y="9827421"/>
            <a:ext cx="4924733" cy="14526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92500" lnSpcReduction="10000"/>
          </a:bodyPr>
          <a:lstStyle/>
          <a:p>
            <a:pPr algn="l"/>
            <a:r>
              <a:rPr lang="en-US" sz="3600" dirty="0">
                <a:solidFill>
                  <a:schemeClr val="tx2">
                    <a:lumMod val="25000"/>
                  </a:schemeClr>
                </a:solidFill>
              </a:rPr>
              <a:t>Number of posting</a:t>
            </a:r>
          </a:p>
          <a:p>
            <a:pPr algn="l"/>
            <a:r>
              <a:rPr lang="en-US" altLang="ko-KR" sz="3600" dirty="0">
                <a:solidFill>
                  <a:schemeClr val="tx2">
                    <a:lumMod val="25000"/>
                  </a:schemeClr>
                </a:solidFill>
              </a:rPr>
              <a:t>The influence of actors and directors</a:t>
            </a:r>
            <a:endParaRPr lang="en-US" sz="3600" dirty="0">
              <a:solidFill>
                <a:schemeClr val="tx2">
                  <a:lumMod val="25000"/>
                </a:schemeClr>
              </a:solidFill>
            </a:endParaRPr>
          </a:p>
          <a:p>
            <a:endParaRPr dirty="0"/>
          </a:p>
        </p:txBody>
      </p:sp>
      <p:sp>
        <p:nvSpPr>
          <p:cNvPr id="375" name="Shape 375"/>
          <p:cNvSpPr/>
          <p:nvPr/>
        </p:nvSpPr>
        <p:spPr>
          <a:xfrm>
            <a:off x="17619229" y="9117403"/>
            <a:ext cx="5855682" cy="63094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nSpc>
                <a:spcPct val="90000"/>
              </a:lnSpc>
              <a:defRPr sz="4000" b="1">
                <a:solidFill>
                  <a:srgbClr val="282828"/>
                </a:solidFill>
                <a:latin typeface="Signika"/>
                <a:ea typeface="Signika"/>
                <a:cs typeface="Signika"/>
                <a:sym typeface="Signika"/>
              </a:defRPr>
            </a:lvl1pPr>
          </a:lstStyle>
          <a:p>
            <a:r>
              <a:rPr lang="en-US" dirty="0" err="1"/>
              <a:t>Blog,actor,director</a:t>
            </a:r>
            <a:endParaRPr dirty="0"/>
          </a:p>
        </p:txBody>
      </p:sp>
      <p:grpSp>
        <p:nvGrpSpPr>
          <p:cNvPr id="10" name="Group 378"/>
          <p:cNvGrpSpPr/>
          <p:nvPr/>
        </p:nvGrpSpPr>
        <p:grpSpPr>
          <a:xfrm>
            <a:off x="16735474" y="9142467"/>
            <a:ext cx="607908" cy="607908"/>
            <a:chOff x="0" y="0"/>
            <a:chExt cx="607906" cy="607906"/>
          </a:xfrm>
          <a:solidFill>
            <a:schemeClr val="accent5"/>
          </a:solidFill>
        </p:grpSpPr>
        <p:sp>
          <p:nvSpPr>
            <p:cNvPr id="376" name="Shape 376"/>
            <p:cNvSpPr/>
            <p:nvPr/>
          </p:nvSpPr>
          <p:spPr>
            <a:xfrm>
              <a:off x="0" y="0"/>
              <a:ext cx="607907" cy="607907"/>
            </a:xfrm>
            <a:prstGeom prst="ellipse">
              <a:avLst/>
            </a:prstGeom>
            <a:grp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77" name="Shape 377"/>
            <p:cNvSpPr/>
            <p:nvPr/>
          </p:nvSpPr>
          <p:spPr>
            <a:xfrm>
              <a:off x="77093" y="121467"/>
              <a:ext cx="479121" cy="355601"/>
            </a:xfrm>
            <a:prstGeom prst="rect">
              <a:avLst/>
            </a:prstGeom>
            <a:grp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t>09</a:t>
              </a:r>
            </a:p>
          </p:txBody>
        </p:sp>
      </p:gr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AC9006"/>
      </a:dk1>
      <a:lt1>
        <a:srgbClr val="A6A7AC"/>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None/>
          <a:defRPr kumimoji="0" sz="3000" b="0" i="0" u="none" strike="noStrike" cap="none" spc="0" normalizeH="0" baseline="0">
            <a:solidFill>
              <a:srgbClr val="FFFFFF"/>
            </a:solidFill>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1pPr>
        <a:lvl2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2pPr>
        <a:lvl3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3pPr>
        <a:lvl4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4pPr>
        <a:lvl5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5pPr>
        <a:lvl6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6pPr>
        <a:lvl7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7pPr>
        <a:lvl8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8pPr>
        <a:lvl9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9pPr>
      </a:lstStyle>
      <a:style>
        <a:lnRef idx="0">
          <a:scrgbClr r="0" g="0" b="0"/>
        </a:lnRef>
        <a:fillRef idx="0">
          <a:scrgbClr r="0" g="0" b="0"/>
        </a:fillRef>
        <a:effectRef idx="0">
          <a:scrgbClr r="0" g="0" b="0"/>
        </a:effectRef>
        <a:fontRef idx="none">
          <a:scrgbClr r="0" g="0" b="0"/>
        </a:fontRef>
      </a:style>
    </a:spDef>
    <a:lnDef>
      <a:spPr>
        <a:noFill/>
        <a:ln w="12700" cap="flat">
          <a:solidFill>
            <a:srgbClr val="000000"/>
          </a:solidFill>
          <a:prstDash val="solid"/>
          <a:miter/>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defPPr>
        <a:lvl1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1pPr>
        <a:lvl2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2pPr>
        <a:lvl3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3pPr>
        <a:lvl4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4pPr>
        <a:lvl5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5pPr>
        <a:lvl6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6pPr>
        <a:lvl7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7pPr>
        <a:lvl8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8pPr>
        <a:lvl9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9pPr>
      </a:lstStyle>
      <a:style>
        <a:lnRef idx="0">
          <a:scrgbClr r="0" g="0" b="0"/>
        </a:lnRef>
        <a:fillRef idx="0">
          <a:scrgbClr r="0" g="0" b="0"/>
        </a:fillRef>
        <a:effectRef idx="0">
          <a:scrgbClr r="0" g="0" b="0"/>
        </a:effectRef>
        <a:fontRef idx="none">
          <a:scrgbClr r="0" g="0" b="0"/>
        </a:fontRef>
      </a:style>
    </a:lnDef>
    <a:txDef>
      <a:spPr>
        <a:noFill/>
        <a:ln w="3175" cap="flat">
          <a:noFill/>
          <a:miter/>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1pPr>
        <a:lvl2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2pPr>
        <a:lvl3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3pPr>
        <a:lvl4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4pPr>
        <a:lvl5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5pPr>
        <a:lvl6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6pPr>
        <a:lvl7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7pPr>
        <a:lvl8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8pPr>
        <a:lvl9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9pPr>
      </a:lstStyle>
      <a:style>
        <a:lnRef idx="0">
          <a:scrgbClr r="0" g="0" b="0"/>
        </a:lnRef>
        <a:fillRef idx="0">
          <a:scrgbClr r="0" g="0" b="0"/>
        </a:fillRef>
        <a:effectRef idx="0">
          <a:scrgbClr r="0" g="0" b="0"/>
        </a:effectRef>
        <a:fontRef idx="none">
          <a:scrgbClr r="0" g="0" b="0"/>
        </a:fontRef>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None/>
          <a:defRPr kumimoji="0" sz="3000" b="0" i="0" u="none" strike="noStrike" cap="none" spc="0" normalizeH="0" baseline="0">
            <a:solidFill>
              <a:srgbClr val="FFFFFF"/>
            </a:solidFill>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1pPr>
        <a:lvl2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2pPr>
        <a:lvl3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3pPr>
        <a:lvl4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4pPr>
        <a:lvl5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5pPr>
        <a:lvl6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6pPr>
        <a:lvl7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7pPr>
        <a:lvl8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8pPr>
        <a:lvl9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9pPr>
      </a:lstStyle>
      <a:style>
        <a:lnRef idx="0">
          <a:scrgbClr r="0" g="0" b="0"/>
        </a:lnRef>
        <a:fillRef idx="0">
          <a:scrgbClr r="0" g="0" b="0"/>
        </a:fillRef>
        <a:effectRef idx="0">
          <a:scrgbClr r="0" g="0" b="0"/>
        </a:effectRef>
        <a:fontRef idx="none">
          <a:scrgbClr r="0" g="0" b="0"/>
        </a:fontRef>
      </a:style>
    </a:spDef>
    <a:lnDef>
      <a:spPr>
        <a:noFill/>
        <a:ln w="12700" cap="flat">
          <a:solidFill>
            <a:srgbClr val="000000"/>
          </a:solidFill>
          <a:prstDash val="solid"/>
          <a:miter/>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defPPr>
        <a:lvl1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1pPr>
        <a:lvl2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2pPr>
        <a:lvl3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3pPr>
        <a:lvl4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4pPr>
        <a:lvl5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5pPr>
        <a:lvl6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6pPr>
        <a:lvl7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7pPr>
        <a:lvl8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8pPr>
        <a:lvl9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9pPr>
      </a:lstStyle>
      <a:style>
        <a:lnRef idx="0">
          <a:scrgbClr r="0" g="0" b="0"/>
        </a:lnRef>
        <a:fillRef idx="0">
          <a:scrgbClr r="0" g="0" b="0"/>
        </a:fillRef>
        <a:effectRef idx="0">
          <a:scrgbClr r="0" g="0" b="0"/>
        </a:effectRef>
        <a:fontRef idx="none">
          <a:scrgbClr r="0" g="0" b="0"/>
        </a:fontRef>
      </a:style>
    </a:lnDef>
    <a:txDef>
      <a:spPr>
        <a:noFill/>
        <a:ln w="3175" cap="flat">
          <a:noFill/>
          <a:miter/>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None/>
          <a:defRPr kumimoji="0" sz="2300" b="0" i="0" u="none" strike="noStrike" cap="none" spc="0" normalizeH="0" baseline="0">
            <a:solidFill>
              <a:srgbClr val="A6A7AC"/>
            </a:solidFill>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1pPr>
        <a:lvl2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2pPr>
        <a:lvl3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3pPr>
        <a:lvl4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4pPr>
        <a:lvl5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5pPr>
        <a:lvl6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6pPr>
        <a:lvl7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7pPr>
        <a:lvl8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8pPr>
        <a:lvl9pPr marL="0" marR="0" indent="0" algn="l" defTabSz="914400" rtl="0" fontAlgn="auto" latinLnBrk="1" hangingPunct="0">
          <a:lnSpc>
            <a:spcPct val="100000"/>
          </a:lnSpc>
          <a:spcBef>
            <a:spcPts val="0"/>
          </a:spcBef>
          <a:spcAft>
            <a:spcPts val="0"/>
          </a:spcAft>
          <a:buClrTx/>
          <a:buNone/>
          <a:defRPr kumimoji="0" sz="1800" b="0" i="0" u="none" strike="noStrike" cap="none" spc="0" normalizeH="0" baseline="0">
            <a:solidFill>
              <a:srgbClr val="000000"/>
            </a:solidFill>
            <a:uFillTx/>
          </a:defRPr>
        </a:lvl9pPr>
      </a:lstStyle>
      <a:style>
        <a:lnRef idx="0">
          <a:scrgbClr r="0" g="0" b="0"/>
        </a:lnRef>
        <a:fillRef idx="0">
          <a:scrgbClr r="0" g="0" b="0"/>
        </a:fillRef>
        <a:effectRef idx="0">
          <a:scrgbClr r="0" g="0" b="0"/>
        </a:effectRef>
        <a:fontRef idx="none">
          <a:scrgbClr r="0" g="0" b="0"/>
        </a:fontRef>
      </a:style>
    </a:txDef>
  </a:objectDefaults>
  <a:extraClrSchemeLst/>
</a:theme>
</file>

<file path=docProps/app.xml><?xml version="1.0" encoding="utf-8"?>
<Properties xmlns="http://schemas.openxmlformats.org/officeDocument/2006/extended-properties" xmlns:vt="http://schemas.openxmlformats.org/officeDocument/2006/docPropsVTypes">
  <TotalTime>276</TotalTime>
  <Words>1800</Words>
  <Application>Microsoft Office PowerPoint</Application>
  <PresentationFormat>사용자 지정</PresentationFormat>
  <Paragraphs>313</Paragraphs>
  <Slides>42</Slides>
  <Notes>2</Notes>
  <HiddenSlides>0</HiddenSlides>
  <MMClips>0</MMClips>
  <ScaleCrop>false</ScaleCrop>
  <HeadingPairs>
    <vt:vector size="4" baseType="variant">
      <vt:variant>
        <vt:lpstr>테마</vt:lpstr>
      </vt:variant>
      <vt:variant>
        <vt:i4>1</vt:i4>
      </vt:variant>
      <vt:variant>
        <vt:lpstr>슬라이드 제목</vt:lpstr>
      </vt:variant>
      <vt:variant>
        <vt:i4>42</vt:i4>
      </vt:variant>
    </vt:vector>
  </HeadingPairs>
  <TitlesOfParts>
    <vt:vector size="43" baseType="lpstr">
      <vt:lpstr>White</vt:lpstr>
      <vt:lpstr>슬라이드 1</vt:lpstr>
      <vt:lpstr>슬라이드 2</vt:lpstr>
      <vt:lpstr>슬라이드 3</vt:lpstr>
      <vt:lpstr>Number of visits person by region in 2016</vt:lpstr>
      <vt:lpstr>슬라이드 5</vt:lpstr>
      <vt:lpstr>Analysis sequence</vt:lpstr>
      <vt:lpstr>슬라이드 7</vt:lpstr>
      <vt:lpstr>슬라이드 8</vt:lpstr>
      <vt:lpstr>슬라이드 9</vt:lpstr>
      <vt:lpstr>슬라이드 10</vt:lpstr>
      <vt:lpstr>Step 2. Basic Statistical Analysis </vt:lpstr>
      <vt:lpstr>슬라이드 12</vt:lpstr>
      <vt:lpstr>슬라이드 13</vt:lpstr>
      <vt:lpstr>슬라이드 14</vt:lpstr>
      <vt:lpstr>Six meaningful  independent variables</vt:lpstr>
      <vt:lpstr>슬라이드 16</vt:lpstr>
      <vt:lpstr>슬라이드 17</vt:lpstr>
      <vt:lpstr>슬라이드 18</vt:lpstr>
      <vt:lpstr>슬라이드 19</vt:lpstr>
      <vt:lpstr>슬라이드 20</vt:lpstr>
      <vt:lpstr>Accuracy depending on choosing different K.</vt:lpstr>
      <vt:lpstr>슬라이드 22</vt:lpstr>
      <vt:lpstr>슬라이드 23</vt:lpstr>
      <vt:lpstr>슬라이드 24</vt:lpstr>
      <vt:lpstr>Accuracy of decision tree </vt:lpstr>
      <vt:lpstr>슬라이드 26</vt:lpstr>
      <vt:lpstr>슬라이드 27</vt:lpstr>
      <vt:lpstr>슬라이드 28</vt:lpstr>
      <vt:lpstr>슬라이드 29</vt:lpstr>
      <vt:lpstr>슬라이드 30</vt:lpstr>
      <vt:lpstr>R – squard ?</vt:lpstr>
      <vt:lpstr>슬라이드 32</vt:lpstr>
      <vt:lpstr>슬라이드 33</vt:lpstr>
      <vt:lpstr>apply</vt:lpstr>
      <vt:lpstr>슬라이드 35</vt:lpstr>
      <vt:lpstr>슬라이드 36</vt:lpstr>
      <vt:lpstr>슬라이드 37</vt:lpstr>
      <vt:lpstr>슬라이드 38</vt:lpstr>
      <vt:lpstr>슬라이드 39</vt:lpstr>
      <vt:lpstr>슬라이드 40</vt:lpstr>
      <vt:lpstr>슬라이드 41</vt:lpstr>
      <vt:lpstr>슬라이드 42</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 jisu</dc:creator>
  <cp:lastModifiedBy>park jisu</cp:lastModifiedBy>
  <cp:revision>45</cp:revision>
  <dcterms:modified xsi:type="dcterms:W3CDTF">2017-12-12T11:24:05Z</dcterms:modified>
</cp:coreProperties>
</file>