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PT Sans Narrow"/>
      <p:regular r:id="rId22"/>
      <p:bold r:id="rId23"/>
    </p:embeddedFont>
    <p:embeddedFont>
      <p:font typeface="Montserrat"/>
      <p:regular r:id="rId24"/>
      <p:bold r:id="rId25"/>
      <p:italic r:id="rId26"/>
      <p:boldItalic r:id="rId27"/>
    </p:embeddedFont>
    <p:embeddedFont>
      <p:font typeface="Roboto Condensed"/>
      <p:regular r:id="rId28"/>
      <p:bold r:id="rId29"/>
      <p:italic r:id="rId30"/>
      <p:boldItalic r:id="rId31"/>
    </p:embeddedFont>
    <p:embeddedFont>
      <p:font typeface="Chiv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01783D-88B3-4CEF-A925-5BD2416900A3}">
  <a:tblStyle styleId="{5E01783D-88B3-4CEF-A925-5BD2416900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PTSansNarrow-regular.fntdata"/><Relationship Id="rId21" Type="http://schemas.openxmlformats.org/officeDocument/2006/relationships/font" Target="fonts/RobotoSlab-bold.fntdata"/><Relationship Id="rId24" Type="http://schemas.openxmlformats.org/officeDocument/2006/relationships/font" Target="fonts/Montserrat-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RobotoCondensed-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Condense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5.xml"/><Relationship Id="rId33" Type="http://schemas.openxmlformats.org/officeDocument/2006/relationships/font" Target="fonts/Chivo-bold.fntdata"/><Relationship Id="rId10" Type="http://schemas.openxmlformats.org/officeDocument/2006/relationships/slide" Target="slides/slide4.xml"/><Relationship Id="rId32" Type="http://schemas.openxmlformats.org/officeDocument/2006/relationships/font" Target="fonts/Chivo-regular.fntdata"/><Relationship Id="rId13" Type="http://schemas.openxmlformats.org/officeDocument/2006/relationships/slide" Target="slides/slide7.xml"/><Relationship Id="rId35" Type="http://schemas.openxmlformats.org/officeDocument/2006/relationships/font" Target="fonts/Chivo-boldItalic.fntdata"/><Relationship Id="rId12" Type="http://schemas.openxmlformats.org/officeDocument/2006/relationships/slide" Target="slides/slide6.xml"/><Relationship Id="rId34" Type="http://schemas.openxmlformats.org/officeDocument/2006/relationships/font" Target="fonts/Chiv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eepreviewmag.com/2014/08/americans-snooze-button-withing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465ee9e5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65ee9e5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900">
                <a:solidFill>
                  <a:srgbClr val="454545"/>
                </a:solidFill>
              </a:rPr>
              <a:t>Lead off with a very quick introduction of yourself including name, class year, school and major [15 seconds]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c14d07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c14d07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c14d0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c14d0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get the number 165,016?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0c14d07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0c14d07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46186dc4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46186dc4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54545"/>
                </a:solidFill>
              </a:rPr>
              <a:t> Conclusion slide with thank you. [10 seconds]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0ac0e6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0ac0e6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0ac0e6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0ac0e6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ac0e6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ac0e6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http://www.sleepreviewmag.com/2014/08/americans-snooze-button-withings/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6186dc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186dc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54545"/>
                </a:solidFill>
              </a:rPr>
              <a:t>Introduce your idea and the solution you're bringing to the world to address the problem. [30 seconds]</a:t>
            </a:r>
            <a:endParaRPr sz="900">
              <a:solidFill>
                <a:srgbClr val="454545"/>
              </a:solidFill>
            </a:endParaRPr>
          </a:p>
          <a:p>
            <a:pPr indent="0" lvl="0" marL="0" rtl="0" algn="l">
              <a:spcBef>
                <a:spcPts val="0"/>
              </a:spcBef>
              <a:spcAft>
                <a:spcPts val="0"/>
              </a:spcAft>
              <a:buNone/>
            </a:pPr>
            <a:r>
              <a:t/>
            </a:r>
            <a:endParaRPr sz="900">
              <a:solidFill>
                <a:srgbClr val="454545"/>
              </a:solidFill>
            </a:endParaRPr>
          </a:p>
          <a:p>
            <a:pPr indent="0" lvl="0" marL="0" rtl="0" algn="l">
              <a:spcBef>
                <a:spcPts val="0"/>
              </a:spcBef>
              <a:spcAft>
                <a:spcPts val="0"/>
              </a:spcAft>
              <a:buClr>
                <a:srgbClr val="000000"/>
              </a:buClr>
              <a:buSzPts val="1100"/>
              <a:buFont typeface="Arial"/>
              <a:buNone/>
            </a:pPr>
            <a:r>
              <a:rPr lang="en" sz="1400">
                <a:latin typeface="Open Sans"/>
                <a:ea typeface="Open Sans"/>
                <a:cs typeface="Open Sans"/>
                <a:sym typeface="Open Sans"/>
              </a:rPr>
              <a:t>Galarm is an alarm clock that earns value from something every single person in the world does every single day: wake up. As the advancement of AI and Machine Learning speeds up across the globe, more and more companies are seeking out people to do simple, menial tasks in order to help either validate or train ML models. What Galarm seeks to do is integrate those tasks into an alarm clock, where users get paid to do </a:t>
            </a:r>
            <a:endParaRPr sz="1400">
              <a:latin typeface="Open Sans"/>
              <a:ea typeface="Open Sans"/>
              <a:cs typeface="Open Sans"/>
              <a:sym typeface="Open Sans"/>
            </a:endParaRPr>
          </a:p>
          <a:p>
            <a:pPr indent="0" lvl="0" marL="0" rtl="0" algn="l">
              <a:spcBef>
                <a:spcPts val="0"/>
              </a:spcBef>
              <a:spcAft>
                <a:spcPts val="0"/>
              </a:spcAft>
              <a:buNone/>
            </a:pPr>
            <a:r>
              <a:t/>
            </a:r>
            <a:endParaRPr sz="900">
              <a:solidFill>
                <a:srgbClr val="454545"/>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0ac0e64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0ac0e64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46186dc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186dc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54545"/>
                </a:solidFill>
              </a:rPr>
              <a:t>What is the business model? How will you generate revenue for this idea to sustain and grow? [15 seconds]</a:t>
            </a:r>
            <a:endParaRPr sz="900">
              <a:solidFill>
                <a:srgbClr val="454545"/>
              </a:solidFill>
            </a:endParaRPr>
          </a:p>
          <a:p>
            <a:pPr indent="0" lvl="0" marL="0" rtl="0" algn="l">
              <a:spcBef>
                <a:spcPts val="0"/>
              </a:spcBef>
              <a:spcAft>
                <a:spcPts val="0"/>
              </a:spcAft>
              <a:buNone/>
            </a:pPr>
            <a:r>
              <a:t/>
            </a:r>
            <a:endParaRPr sz="900">
              <a:solidFill>
                <a:srgbClr val="454545"/>
              </a:solidFill>
            </a:endParaRPr>
          </a:p>
          <a:p>
            <a:pPr indent="0" lvl="0" marL="0" rtl="0" algn="l">
              <a:spcBef>
                <a:spcPts val="0"/>
              </a:spcBef>
              <a:spcAft>
                <a:spcPts val="0"/>
              </a:spcAft>
              <a:buClr>
                <a:srgbClr val="000000"/>
              </a:buClr>
              <a:buSzPts val="1100"/>
              <a:buFont typeface="Arial"/>
              <a:buNone/>
            </a:pPr>
            <a:r>
              <a:rPr lang="en" sz="1400">
                <a:latin typeface="Open Sans"/>
                <a:ea typeface="Open Sans"/>
                <a:cs typeface="Open Sans"/>
                <a:sym typeface="Open Sans"/>
              </a:rPr>
              <a:t>Potentially, the tasks could be expanded to meet the needs of any company that might need training for machine-learning models, as</a:t>
            </a:r>
            <a:endParaRPr sz="1400">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400">
                <a:latin typeface="Open Sans"/>
                <a:ea typeface="Open Sans"/>
                <a:cs typeface="Open Sans"/>
                <a:sym typeface="Open Sans"/>
              </a:rPr>
              <a:t>once the user base grows significantly, we would be able to offer a large amount of training data to anyone that needs it.</a:t>
            </a:r>
            <a:endParaRPr sz="1400">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sz="1400">
              <a:latin typeface="Open Sans"/>
              <a:ea typeface="Open Sans"/>
              <a:cs typeface="Open Sans"/>
              <a:sym typeface="Open Sans"/>
            </a:endParaRPr>
          </a:p>
          <a:p>
            <a:pPr indent="0" lvl="0" marL="0" rtl="0" algn="l">
              <a:spcBef>
                <a:spcPts val="0"/>
              </a:spcBef>
              <a:spcAft>
                <a:spcPts val="0"/>
              </a:spcAft>
              <a:buNone/>
            </a:pPr>
            <a:r>
              <a:t/>
            </a:r>
            <a:endParaRPr sz="900">
              <a:solidFill>
                <a:srgbClr val="454545"/>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0ac0e64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0ac0e6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6186dc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186dc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454545"/>
                </a:solidFill>
              </a:rPr>
              <a:t>Who else is doing this? Competitive landscape. Don’t say "no one", acknowledge competitor or most competitive in your space. [15 seconds]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Galarm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“Rise and Earn”</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Market </a:t>
            </a:r>
            <a:endParaRPr/>
          </a:p>
        </p:txBody>
      </p:sp>
      <p:grpSp>
        <p:nvGrpSpPr>
          <p:cNvPr id="156" name="Google Shape;156;p22"/>
          <p:cNvGrpSpPr/>
          <p:nvPr/>
        </p:nvGrpSpPr>
        <p:grpSpPr>
          <a:xfrm>
            <a:off x="6008637" y="2996460"/>
            <a:ext cx="2469661" cy="1384500"/>
            <a:chOff x="6038025" y="2598925"/>
            <a:chExt cx="2469661" cy="1384500"/>
          </a:xfrm>
        </p:grpSpPr>
        <p:cxnSp>
          <p:nvCxnSpPr>
            <p:cNvPr id="157" name="Google Shape;157;p22"/>
            <p:cNvCxnSpPr/>
            <p:nvPr/>
          </p:nvCxnSpPr>
          <p:spPr>
            <a:xfrm>
              <a:off x="6038025" y="3312550"/>
              <a:ext cx="582000" cy="0"/>
            </a:xfrm>
            <a:prstGeom prst="straightConnector1">
              <a:avLst/>
            </a:prstGeom>
            <a:noFill/>
            <a:ln cap="flat" cmpd="sng" w="9525">
              <a:solidFill>
                <a:srgbClr val="9EB3C2"/>
              </a:solidFill>
              <a:prstDash val="solid"/>
              <a:round/>
              <a:headEnd len="sm" w="sm" type="none"/>
              <a:tailEnd len="sm" w="sm" type="none"/>
            </a:ln>
          </p:spPr>
        </p:cxnSp>
        <p:sp>
          <p:nvSpPr>
            <p:cNvPr id="158" name="Google Shape;158;p22"/>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00001A"/>
                </a:solidFill>
                <a:latin typeface="Chivo"/>
                <a:ea typeface="Chivo"/>
                <a:cs typeface="Chivo"/>
                <a:sym typeface="Chivo"/>
              </a:endParaRPr>
            </a:p>
            <a:p>
              <a:pPr indent="0" lvl="0" marL="0" rtl="0" algn="l">
                <a:spcBef>
                  <a:spcPts val="1600"/>
                </a:spcBef>
                <a:spcAft>
                  <a:spcPts val="1600"/>
                </a:spcAft>
                <a:buNone/>
              </a:pPr>
              <a:r>
                <a:rPr lang="en" sz="1200">
                  <a:solidFill>
                    <a:srgbClr val="00001A"/>
                  </a:solidFill>
                  <a:latin typeface="Chivo"/>
                  <a:ea typeface="Chivo"/>
                  <a:cs typeface="Chivo"/>
                  <a:sym typeface="Chivo"/>
                </a:rPr>
                <a:t>Total </a:t>
              </a:r>
              <a:r>
                <a:rPr b="1" lang="en" sz="1200">
                  <a:solidFill>
                    <a:srgbClr val="00001A"/>
                  </a:solidFill>
                  <a:latin typeface="Chivo"/>
                  <a:ea typeface="Chivo"/>
                  <a:cs typeface="Chivo"/>
                  <a:sym typeface="Chivo"/>
                </a:rPr>
                <a:t>23,016</a:t>
              </a:r>
              <a:r>
                <a:rPr lang="en" sz="1200">
                  <a:solidFill>
                    <a:srgbClr val="00001A"/>
                  </a:solidFill>
                  <a:latin typeface="Chivo"/>
                  <a:ea typeface="Chivo"/>
                  <a:cs typeface="Chivo"/>
                  <a:sym typeface="Chivo"/>
                </a:rPr>
                <a:t> Cornell Student Population</a:t>
              </a:r>
              <a:endParaRPr sz="800">
                <a:solidFill>
                  <a:srgbClr val="00001A"/>
                </a:solidFill>
                <a:latin typeface="Chivo"/>
                <a:ea typeface="Chivo"/>
                <a:cs typeface="Chivo"/>
                <a:sym typeface="Chivo"/>
              </a:endParaRPr>
            </a:p>
          </p:txBody>
        </p:sp>
        <p:sp>
          <p:nvSpPr>
            <p:cNvPr id="159" name="Google Shape;159;p22"/>
            <p:cNvSpPr/>
            <p:nvPr/>
          </p:nvSpPr>
          <p:spPr>
            <a:xfrm>
              <a:off x="6424027" y="3212150"/>
              <a:ext cx="198600" cy="198300"/>
            </a:xfrm>
            <a:prstGeom prst="ellipse">
              <a:avLst/>
            </a:prstGeom>
            <a:solidFill>
              <a:srgbClr val="A6D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6399017" y="3156109"/>
              <a:ext cx="247500" cy="312900"/>
            </a:xfrm>
            <a:prstGeom prst="rect">
              <a:avLst/>
            </a:prstGeom>
            <a:solidFill>
              <a:srgbClr val="45818E"/>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Roboto Slab"/>
                  <a:ea typeface="Roboto Slab"/>
                  <a:cs typeface="Roboto Slab"/>
                  <a:sym typeface="Roboto Slab"/>
                </a:rPr>
                <a:t>3</a:t>
              </a:r>
              <a:endParaRPr b="1" sz="800">
                <a:solidFill>
                  <a:srgbClr val="FFFFFF"/>
                </a:solidFill>
                <a:latin typeface="Roboto Slab"/>
                <a:ea typeface="Roboto Slab"/>
                <a:cs typeface="Roboto Slab"/>
                <a:sym typeface="Roboto Slab"/>
              </a:endParaRPr>
            </a:p>
          </p:txBody>
        </p:sp>
      </p:grpSp>
      <p:grpSp>
        <p:nvGrpSpPr>
          <p:cNvPr id="161" name="Google Shape;161;p22"/>
          <p:cNvGrpSpPr/>
          <p:nvPr/>
        </p:nvGrpSpPr>
        <p:grpSpPr>
          <a:xfrm>
            <a:off x="665708" y="2169828"/>
            <a:ext cx="2918529" cy="1384500"/>
            <a:chOff x="712521" y="1844098"/>
            <a:chExt cx="2918529" cy="1384500"/>
          </a:xfrm>
        </p:grpSpPr>
        <p:sp>
          <p:nvSpPr>
            <p:cNvPr id="162" name="Google Shape;162;p22"/>
            <p:cNvSpPr txBox="1"/>
            <p:nvPr/>
          </p:nvSpPr>
          <p:spPr>
            <a:xfrm>
              <a:off x="712521" y="1844098"/>
              <a:ext cx="1867200" cy="13845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200">
                  <a:solidFill>
                    <a:srgbClr val="00001A"/>
                  </a:solidFill>
                  <a:latin typeface="Chivo"/>
                  <a:ea typeface="Chivo"/>
                  <a:cs typeface="Chivo"/>
                  <a:sym typeface="Chivo"/>
                </a:rPr>
                <a:t>90%</a:t>
              </a:r>
              <a:r>
                <a:rPr lang="en" sz="1200">
                  <a:solidFill>
                    <a:srgbClr val="00001A"/>
                  </a:solidFill>
                  <a:latin typeface="Chivo"/>
                  <a:ea typeface="Chivo"/>
                  <a:cs typeface="Chivo"/>
                  <a:sym typeface="Chivo"/>
                </a:rPr>
                <a:t> of Cornell uses smartphones:</a:t>
              </a:r>
              <a:endParaRPr sz="1200">
                <a:solidFill>
                  <a:srgbClr val="00001A"/>
                </a:solidFill>
                <a:latin typeface="Chivo"/>
                <a:ea typeface="Chivo"/>
                <a:cs typeface="Chivo"/>
                <a:sym typeface="Chivo"/>
              </a:endParaRPr>
            </a:p>
            <a:p>
              <a:pPr indent="0" lvl="0" marL="457200" rtl="0" algn="l">
                <a:spcBef>
                  <a:spcPts val="1600"/>
                </a:spcBef>
                <a:spcAft>
                  <a:spcPts val="1600"/>
                </a:spcAft>
                <a:buNone/>
              </a:pPr>
              <a:r>
                <a:rPr b="1" lang="en" sz="1200">
                  <a:solidFill>
                    <a:srgbClr val="00001A"/>
                  </a:solidFill>
                  <a:latin typeface="Chivo"/>
                  <a:ea typeface="Chivo"/>
                  <a:cs typeface="Chivo"/>
                  <a:sym typeface="Chivo"/>
                </a:rPr>
                <a:t>20,714</a:t>
              </a:r>
              <a:endParaRPr b="1" sz="1200">
                <a:solidFill>
                  <a:srgbClr val="00001A"/>
                </a:solidFill>
                <a:latin typeface="Chivo"/>
                <a:ea typeface="Chivo"/>
                <a:cs typeface="Chivo"/>
                <a:sym typeface="Chivo"/>
              </a:endParaRPr>
            </a:p>
          </p:txBody>
        </p:sp>
        <p:cxnSp>
          <p:nvCxnSpPr>
            <p:cNvPr id="163" name="Google Shape;163;p22"/>
            <p:cNvCxnSpPr/>
            <p:nvPr/>
          </p:nvCxnSpPr>
          <p:spPr>
            <a:xfrm rot="10800000">
              <a:off x="2587350" y="2536350"/>
              <a:ext cx="1043700" cy="0"/>
            </a:xfrm>
            <a:prstGeom prst="straightConnector1">
              <a:avLst/>
            </a:prstGeom>
            <a:noFill/>
            <a:ln cap="flat" cmpd="sng" w="9525">
              <a:solidFill>
                <a:srgbClr val="9EB3C2"/>
              </a:solidFill>
              <a:prstDash val="solid"/>
              <a:round/>
              <a:headEnd len="sm" w="sm" type="none"/>
              <a:tailEnd len="sm" w="sm" type="none"/>
            </a:ln>
          </p:spPr>
        </p:cxnSp>
        <p:sp>
          <p:nvSpPr>
            <p:cNvPr id="164" name="Google Shape;164;p22"/>
            <p:cNvSpPr/>
            <p:nvPr/>
          </p:nvSpPr>
          <p:spPr>
            <a:xfrm>
              <a:off x="2523501" y="2431050"/>
              <a:ext cx="198600" cy="198300"/>
            </a:xfrm>
            <a:prstGeom prst="ellipse">
              <a:avLst/>
            </a:prstGeom>
            <a:solidFill>
              <a:srgbClr val="2CA3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nvSpPr>
          <p:spPr>
            <a:xfrm>
              <a:off x="2498491" y="2373759"/>
              <a:ext cx="247500" cy="312900"/>
            </a:xfrm>
            <a:prstGeom prst="rect">
              <a:avLst/>
            </a:prstGeom>
            <a:solidFill>
              <a:srgbClr val="45818E"/>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Roboto Slab"/>
                  <a:ea typeface="Roboto Slab"/>
                  <a:cs typeface="Roboto Slab"/>
                  <a:sym typeface="Roboto Slab"/>
                </a:rPr>
                <a:t>2</a:t>
              </a:r>
              <a:endParaRPr b="1" sz="800">
                <a:solidFill>
                  <a:srgbClr val="FFFFFF"/>
                </a:solidFill>
                <a:latin typeface="Roboto Slab"/>
                <a:ea typeface="Roboto Slab"/>
                <a:cs typeface="Roboto Slab"/>
                <a:sym typeface="Roboto Slab"/>
              </a:endParaRPr>
            </a:p>
          </p:txBody>
        </p:sp>
      </p:grpSp>
      <p:grpSp>
        <p:nvGrpSpPr>
          <p:cNvPr id="166" name="Google Shape;166;p22"/>
          <p:cNvGrpSpPr/>
          <p:nvPr/>
        </p:nvGrpSpPr>
        <p:grpSpPr>
          <a:xfrm>
            <a:off x="4861287" y="1268645"/>
            <a:ext cx="3599586" cy="1384500"/>
            <a:chOff x="4908100" y="889950"/>
            <a:chExt cx="3599586" cy="1384500"/>
          </a:xfrm>
        </p:grpSpPr>
        <p:cxnSp>
          <p:nvCxnSpPr>
            <p:cNvPr id="167" name="Google Shape;167;p22"/>
            <p:cNvCxnSpPr/>
            <p:nvPr/>
          </p:nvCxnSpPr>
          <p:spPr>
            <a:xfrm>
              <a:off x="4908100" y="1593250"/>
              <a:ext cx="1715100" cy="0"/>
            </a:xfrm>
            <a:prstGeom prst="straightConnector1">
              <a:avLst/>
            </a:prstGeom>
            <a:noFill/>
            <a:ln cap="flat" cmpd="sng" w="9525">
              <a:solidFill>
                <a:srgbClr val="9EB3C2"/>
              </a:solidFill>
              <a:prstDash val="solid"/>
              <a:round/>
              <a:headEnd len="sm" w="sm" type="none"/>
              <a:tailEnd len="sm" w="sm" type="none"/>
            </a:ln>
          </p:spPr>
        </p:cxnSp>
        <p:sp>
          <p:nvSpPr>
            <p:cNvPr id="168" name="Google Shape;168;p22"/>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0001A"/>
                  </a:solidFill>
                  <a:latin typeface="Chivo"/>
                  <a:ea typeface="Chivo"/>
                  <a:cs typeface="Chivo"/>
                  <a:sym typeface="Chivo"/>
                </a:rPr>
                <a:t>30%</a:t>
              </a:r>
              <a:r>
                <a:rPr lang="en" sz="1200">
                  <a:solidFill>
                    <a:srgbClr val="00001A"/>
                  </a:solidFill>
                  <a:latin typeface="Chivo"/>
                  <a:ea typeface="Chivo"/>
                  <a:cs typeface="Chivo"/>
                  <a:sym typeface="Chivo"/>
                </a:rPr>
                <a:t> of total market share: </a:t>
              </a:r>
              <a:endParaRPr sz="1200">
                <a:solidFill>
                  <a:srgbClr val="00001A"/>
                </a:solidFill>
                <a:latin typeface="Chivo"/>
                <a:ea typeface="Chivo"/>
                <a:cs typeface="Chivo"/>
                <a:sym typeface="Chivo"/>
              </a:endParaRPr>
            </a:p>
            <a:p>
              <a:pPr indent="0" lvl="0" marL="0" rtl="0" algn="l">
                <a:spcBef>
                  <a:spcPts val="1600"/>
                </a:spcBef>
                <a:spcAft>
                  <a:spcPts val="1600"/>
                </a:spcAft>
                <a:buNone/>
              </a:pPr>
              <a:r>
                <a:rPr b="1" lang="en" sz="1200">
                  <a:solidFill>
                    <a:srgbClr val="00001A"/>
                  </a:solidFill>
                  <a:latin typeface="Chivo"/>
                  <a:ea typeface="Chivo"/>
                  <a:cs typeface="Chivo"/>
                  <a:sym typeface="Chivo"/>
                </a:rPr>
                <a:t>6,214 student users</a:t>
              </a:r>
              <a:endParaRPr b="1" sz="800">
                <a:solidFill>
                  <a:srgbClr val="00001A"/>
                </a:solidFill>
                <a:latin typeface="Chivo"/>
                <a:ea typeface="Chivo"/>
                <a:cs typeface="Chivo"/>
                <a:sym typeface="Chivo"/>
              </a:endParaRPr>
            </a:p>
          </p:txBody>
        </p:sp>
        <p:sp>
          <p:nvSpPr>
            <p:cNvPr id="169" name="Google Shape;169;p22"/>
            <p:cNvSpPr/>
            <p:nvPr/>
          </p:nvSpPr>
          <p:spPr>
            <a:xfrm>
              <a:off x="6427830" y="1493307"/>
              <a:ext cx="198600" cy="198300"/>
            </a:xfrm>
            <a:prstGeom prst="ellipse">
              <a:avLst/>
            </a:prstGeom>
            <a:solidFill>
              <a:srgbClr val="A6D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6402820" y="1436790"/>
              <a:ext cx="247500" cy="312900"/>
            </a:xfrm>
            <a:prstGeom prst="rect">
              <a:avLst/>
            </a:prstGeom>
            <a:solidFill>
              <a:srgbClr val="45818E"/>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800">
                  <a:solidFill>
                    <a:srgbClr val="FFFFFF"/>
                  </a:solidFill>
                  <a:latin typeface="Roboto Slab"/>
                  <a:ea typeface="Roboto Slab"/>
                  <a:cs typeface="Roboto Slab"/>
                  <a:sym typeface="Roboto Slab"/>
                </a:rPr>
                <a:t>1</a:t>
              </a:r>
              <a:endParaRPr b="1" sz="800">
                <a:solidFill>
                  <a:srgbClr val="FFFFFF"/>
                </a:solidFill>
                <a:latin typeface="Roboto Slab"/>
                <a:ea typeface="Roboto Slab"/>
                <a:cs typeface="Roboto Slab"/>
                <a:sym typeface="Roboto Slab"/>
              </a:endParaRPr>
            </a:p>
          </p:txBody>
        </p:sp>
      </p:grpSp>
      <p:grpSp>
        <p:nvGrpSpPr>
          <p:cNvPr id="171" name="Google Shape;171;p22"/>
          <p:cNvGrpSpPr/>
          <p:nvPr/>
        </p:nvGrpSpPr>
        <p:grpSpPr>
          <a:xfrm>
            <a:off x="2767782" y="1476850"/>
            <a:ext cx="3514811" cy="3252003"/>
            <a:chOff x="2991269" y="1153325"/>
            <a:chExt cx="3514811" cy="3252003"/>
          </a:xfrm>
        </p:grpSpPr>
        <p:sp>
          <p:nvSpPr>
            <p:cNvPr id="172" name="Google Shape;172;p2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CFDCE6"/>
            </a:solidFill>
            <a:ln>
              <a:noFill/>
            </a:ln>
          </p:spPr>
        </p:sp>
        <p:sp>
          <p:nvSpPr>
            <p:cNvPr id="173" name="Google Shape;173;p2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E69138"/>
            </a:solidFill>
            <a:ln>
              <a:noFill/>
            </a:ln>
          </p:spPr>
        </p:sp>
        <p:sp>
          <p:nvSpPr>
            <p:cNvPr id="174" name="Google Shape;174;p2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F9CB9C"/>
            </a:solidFill>
            <a:ln>
              <a:noFill/>
            </a:ln>
          </p:spPr>
        </p:sp>
        <p:sp>
          <p:nvSpPr>
            <p:cNvPr id="175" name="Google Shape;175;p2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CFDCE6"/>
            </a:solidFill>
            <a:ln>
              <a:noFill/>
            </a:ln>
          </p:spPr>
        </p:sp>
        <p:sp>
          <p:nvSpPr>
            <p:cNvPr id="176" name="Google Shape;176;p2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E69138"/>
            </a:solidFill>
            <a:ln>
              <a:noFill/>
            </a:ln>
          </p:spPr>
        </p:sp>
        <p:sp>
          <p:nvSpPr>
            <p:cNvPr id="177" name="Google Shape;177;p2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F9CB9C"/>
            </a:solidFill>
            <a:ln>
              <a:noFill/>
            </a:ln>
          </p:spPr>
        </p:sp>
        <p:sp>
          <p:nvSpPr>
            <p:cNvPr id="178" name="Google Shape;178;p2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E69138"/>
            </a:solidFill>
            <a:ln>
              <a:noFill/>
            </a:ln>
          </p:spPr>
        </p:sp>
        <p:sp>
          <p:nvSpPr>
            <p:cNvPr id="179" name="Google Shape;179;p2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F9CB9C"/>
            </a:solidFill>
            <a:ln>
              <a:noFill/>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Revenue </a:t>
            </a:r>
            <a:endParaRPr/>
          </a:p>
        </p:txBody>
      </p:sp>
      <p:sp>
        <p:nvSpPr>
          <p:cNvPr id="185" name="Google Shape;18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tasks have a range of value from $0.01 to $0.20 </a:t>
            </a:r>
            <a:endParaRPr/>
          </a:p>
          <a:p>
            <a:pPr indent="0" lvl="0" marL="0" rtl="0" algn="l">
              <a:spcBef>
                <a:spcPts val="1600"/>
              </a:spcBef>
              <a:spcAft>
                <a:spcPts val="0"/>
              </a:spcAft>
              <a:buNone/>
            </a:pPr>
            <a:r>
              <a:rPr lang="en"/>
              <a:t>*Assuming the we get the same distribution of questions as Amazon Mechanical Turk*</a:t>
            </a:r>
            <a:endParaRPr/>
          </a:p>
          <a:p>
            <a:pPr indent="457200" lvl="0" marL="1828800" rtl="0" algn="l">
              <a:spcBef>
                <a:spcPts val="1600"/>
              </a:spcBef>
              <a:spcAft>
                <a:spcPts val="0"/>
              </a:spcAft>
              <a:buNone/>
            </a:pPr>
            <a:r>
              <a:rPr lang="en"/>
              <a:t>The </a:t>
            </a:r>
            <a:r>
              <a:rPr b="1" lang="en"/>
              <a:t>Average value</a:t>
            </a:r>
            <a:r>
              <a:rPr lang="en"/>
              <a:t> per task is </a:t>
            </a:r>
            <a:r>
              <a:rPr b="1" lang="en"/>
              <a:t>$0.05</a:t>
            </a:r>
            <a:endParaRPr b="1"/>
          </a:p>
          <a:p>
            <a:pPr indent="0" lvl="0" marL="914400" rtl="0" algn="l">
              <a:spcBef>
                <a:spcPts val="1600"/>
              </a:spcBef>
              <a:spcAft>
                <a:spcPts val="1600"/>
              </a:spcAft>
              <a:buNone/>
            </a:pPr>
            <a:r>
              <a:rPr lang="en"/>
              <a:t>   30% of market share  		  </a:t>
            </a:r>
            <a:r>
              <a:rPr b="1" lang="en"/>
              <a:t>$165,016 </a:t>
            </a:r>
            <a:r>
              <a:rPr lang="en"/>
              <a:t>Annual Revenue (Cornell)</a:t>
            </a:r>
            <a:endParaRPr/>
          </a:p>
        </p:txBody>
      </p:sp>
      <p:graphicFrame>
        <p:nvGraphicFramePr>
          <p:cNvPr id="186" name="Google Shape;186;p23"/>
          <p:cNvGraphicFramePr/>
          <p:nvPr/>
        </p:nvGraphicFramePr>
        <p:xfrm>
          <a:off x="916250" y="3622200"/>
          <a:ext cx="3000000" cy="3000000"/>
        </p:xfrm>
        <a:graphic>
          <a:graphicData uri="http://schemas.openxmlformats.org/drawingml/2006/table">
            <a:tbl>
              <a:tblPr>
                <a:noFill/>
                <a:tableStyleId>{5E01783D-88B3-4CEF-A925-5BD2416900A3}</a:tableStyleId>
              </a:tblPr>
              <a:tblGrid>
                <a:gridCol w="1753275"/>
                <a:gridCol w="1753275"/>
                <a:gridCol w="1753275"/>
                <a:gridCol w="1753275"/>
              </a:tblGrid>
              <a:tr h="348925">
                <a:tc>
                  <a:txBody>
                    <a:bodyPr/>
                    <a:lstStyle/>
                    <a:p>
                      <a:pPr indent="0" lvl="0" marL="0" rtl="0" algn="l">
                        <a:spcBef>
                          <a:spcPts val="0"/>
                        </a:spcBef>
                        <a:spcAft>
                          <a:spcPts val="0"/>
                        </a:spcAft>
                        <a:buNone/>
                      </a:pPr>
                      <a:r>
                        <a:t/>
                      </a:r>
                      <a:endParaRPr>
                        <a:solidFill>
                          <a:srgbClr val="191B1E"/>
                        </a:solidFill>
                      </a:endParaRPr>
                    </a:p>
                  </a:txBody>
                  <a:tcPr marT="91425" marB="91425" marR="91425" marL="91425"/>
                </a:tc>
                <a:tc>
                  <a:txBody>
                    <a:bodyPr/>
                    <a:lstStyle/>
                    <a:p>
                      <a:pPr indent="0" lvl="0" marL="0" rtl="0" algn="l">
                        <a:spcBef>
                          <a:spcPts val="0"/>
                        </a:spcBef>
                        <a:spcAft>
                          <a:spcPts val="0"/>
                        </a:spcAft>
                        <a:buNone/>
                      </a:pPr>
                      <a:r>
                        <a:rPr lang="en"/>
                        <a:t>Undergraduate</a:t>
                      </a:r>
                      <a:endParaRPr/>
                    </a:p>
                  </a:txBody>
                  <a:tcPr marT="91425" marB="91425" marR="91425" marL="91425"/>
                </a:tc>
                <a:tc>
                  <a:txBody>
                    <a:bodyPr/>
                    <a:lstStyle/>
                    <a:p>
                      <a:pPr indent="0" lvl="0" marL="0" rtl="0" algn="l">
                        <a:spcBef>
                          <a:spcPts val="0"/>
                        </a:spcBef>
                        <a:spcAft>
                          <a:spcPts val="0"/>
                        </a:spcAft>
                        <a:buNone/>
                      </a:pPr>
                      <a:r>
                        <a:rPr lang="en"/>
                        <a:t>Graduate</a:t>
                      </a:r>
                      <a:endParaRPr/>
                    </a:p>
                  </a:txBody>
                  <a:tcPr marT="91425" marB="91425" marR="91425" marL="91425"/>
                </a:tc>
                <a:tc>
                  <a:txBody>
                    <a:bodyPr/>
                    <a:lstStyle/>
                    <a:p>
                      <a:pPr indent="0" lvl="0" marL="0" rtl="0" algn="l">
                        <a:spcBef>
                          <a:spcPts val="0"/>
                        </a:spcBef>
                        <a:spcAft>
                          <a:spcPts val="0"/>
                        </a:spcAft>
                        <a:buNone/>
                      </a:pPr>
                      <a:r>
                        <a:rPr lang="en"/>
                        <a:t>Total</a:t>
                      </a:r>
                      <a:endParaRPr/>
                    </a:p>
                  </a:txBody>
                  <a:tcPr marT="91425" marB="91425" marR="91425" marL="91425"/>
                </a:tc>
              </a:tr>
              <a:tr h="348925">
                <a:tc>
                  <a:txBody>
                    <a:bodyPr/>
                    <a:lstStyle/>
                    <a:p>
                      <a:pPr indent="0" lvl="0" marL="0" rtl="0" algn="l">
                        <a:spcBef>
                          <a:spcPts val="0"/>
                        </a:spcBef>
                        <a:spcAft>
                          <a:spcPts val="0"/>
                        </a:spcAft>
                        <a:buNone/>
                      </a:pPr>
                      <a:r>
                        <a:rPr lang="en"/>
                        <a:t>Cornell University </a:t>
                      </a:r>
                      <a:endParaRPr/>
                    </a:p>
                  </a:txBody>
                  <a:tcPr marT="91425" marB="91425" marR="91425" marL="91425"/>
                </a:tc>
                <a:tc>
                  <a:txBody>
                    <a:bodyPr/>
                    <a:lstStyle/>
                    <a:p>
                      <a:pPr indent="0" lvl="0" marL="0" rtl="0" algn="l">
                        <a:spcBef>
                          <a:spcPts val="0"/>
                        </a:spcBef>
                        <a:spcAft>
                          <a:spcPts val="0"/>
                        </a:spcAft>
                        <a:buNone/>
                      </a:pPr>
                      <a:r>
                        <a:rPr lang="en"/>
                        <a:t>14,907</a:t>
                      </a:r>
                      <a:endParaRPr/>
                    </a:p>
                  </a:txBody>
                  <a:tcPr marT="91425" marB="91425" marR="91425" marL="91425"/>
                </a:tc>
                <a:tc>
                  <a:txBody>
                    <a:bodyPr/>
                    <a:lstStyle/>
                    <a:p>
                      <a:pPr indent="0" lvl="0" marL="0" rtl="0" algn="l">
                        <a:spcBef>
                          <a:spcPts val="0"/>
                        </a:spcBef>
                        <a:spcAft>
                          <a:spcPts val="0"/>
                        </a:spcAft>
                        <a:buNone/>
                      </a:pPr>
                      <a:r>
                        <a:rPr lang="en"/>
                        <a:t>8,109</a:t>
                      </a:r>
                      <a:endParaRPr/>
                    </a:p>
                  </a:txBody>
                  <a:tcPr marT="91425" marB="91425" marR="91425" marL="91425"/>
                </a:tc>
                <a:tc>
                  <a:txBody>
                    <a:bodyPr/>
                    <a:lstStyle/>
                    <a:p>
                      <a:pPr indent="0" lvl="0" marL="0" rtl="0" algn="l">
                        <a:spcBef>
                          <a:spcPts val="0"/>
                        </a:spcBef>
                        <a:spcAft>
                          <a:spcPts val="0"/>
                        </a:spcAft>
                        <a:buNone/>
                      </a:pPr>
                      <a:r>
                        <a:rPr lang="en"/>
                        <a:t>23,016</a:t>
                      </a:r>
                      <a:endParaRPr/>
                    </a:p>
                  </a:txBody>
                  <a:tcPr marT="91425" marB="91425" marR="91425" marL="91425"/>
                </a:tc>
              </a:tr>
              <a:tr h="348925">
                <a:tc>
                  <a:txBody>
                    <a:bodyPr/>
                    <a:lstStyle/>
                    <a:p>
                      <a:pPr indent="0" lvl="0" marL="0" rtl="0" algn="l">
                        <a:spcBef>
                          <a:spcPts val="0"/>
                        </a:spcBef>
                        <a:spcAft>
                          <a:spcPts val="0"/>
                        </a:spcAft>
                        <a:buNone/>
                      </a:pPr>
                      <a:r>
                        <a:rPr lang="en"/>
                        <a:t>Across the U.S. </a:t>
                      </a:r>
                      <a:endParaRPr/>
                    </a:p>
                  </a:txBody>
                  <a:tcPr marT="91425" marB="91425" marR="91425" marL="91425"/>
                </a:tc>
                <a:tc>
                  <a:txBody>
                    <a:bodyPr/>
                    <a:lstStyle/>
                    <a:p>
                      <a:pPr indent="0" lvl="0" marL="0" rtl="0" algn="l">
                        <a:spcBef>
                          <a:spcPts val="0"/>
                        </a:spcBef>
                        <a:spcAft>
                          <a:spcPts val="0"/>
                        </a:spcAft>
                        <a:buNone/>
                      </a:pPr>
                      <a:r>
                        <a:rPr lang="en"/>
                        <a:t>22.2 Million </a:t>
                      </a:r>
                      <a:endParaRPr/>
                    </a:p>
                  </a:txBody>
                  <a:tcPr marT="91425" marB="91425" marR="91425" marL="91425"/>
                </a:tc>
                <a:tc>
                  <a:txBody>
                    <a:bodyPr/>
                    <a:lstStyle/>
                    <a:p>
                      <a:pPr indent="0" lvl="0" marL="0" rtl="0" algn="l">
                        <a:spcBef>
                          <a:spcPts val="0"/>
                        </a:spcBef>
                        <a:spcAft>
                          <a:spcPts val="0"/>
                        </a:spcAft>
                        <a:buNone/>
                      </a:pPr>
                      <a:r>
                        <a:rPr lang="en"/>
                        <a:t>1.98 Million </a:t>
                      </a:r>
                      <a:endParaRPr/>
                    </a:p>
                  </a:txBody>
                  <a:tcPr marT="91425" marB="91425" marR="91425" marL="91425"/>
                </a:tc>
                <a:tc>
                  <a:txBody>
                    <a:bodyPr/>
                    <a:lstStyle/>
                    <a:p>
                      <a:pPr indent="0" lvl="0" marL="0" rtl="0" algn="l">
                        <a:spcBef>
                          <a:spcPts val="0"/>
                        </a:spcBef>
                        <a:spcAft>
                          <a:spcPts val="0"/>
                        </a:spcAft>
                        <a:buNone/>
                      </a:pPr>
                      <a:r>
                        <a:rPr lang="en"/>
                        <a:t>24.18 Million </a:t>
                      </a:r>
                      <a:endParaRPr/>
                    </a:p>
                  </a:txBody>
                  <a:tcPr marT="91425" marB="91425" marR="91425" marL="91425"/>
                </a:tc>
              </a:tr>
            </a:tbl>
          </a:graphicData>
        </a:graphic>
      </p:graphicFrame>
      <p:sp>
        <p:nvSpPr>
          <p:cNvPr id="187" name="Google Shape;187;p23"/>
          <p:cNvSpPr/>
          <p:nvPr/>
        </p:nvSpPr>
        <p:spPr>
          <a:xfrm>
            <a:off x="3850850" y="3245200"/>
            <a:ext cx="678000" cy="298200"/>
          </a:xfrm>
          <a:prstGeom prst="striped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93" name="Google Shape;193;p24"/>
          <p:cNvSpPr/>
          <p:nvPr/>
        </p:nvSpPr>
        <p:spPr>
          <a:xfrm>
            <a:off x="5632317" y="1894859"/>
            <a:ext cx="3305700" cy="669000"/>
          </a:xfrm>
          <a:prstGeom prst="chevron">
            <a:avLst>
              <a:gd fmla="val 50000"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Launch Beta</a:t>
            </a:r>
            <a:endParaRPr b="1">
              <a:solidFill>
                <a:srgbClr val="FFFFFF"/>
              </a:solidFill>
              <a:latin typeface="Montserrat"/>
              <a:ea typeface="Montserrat"/>
              <a:cs typeface="Montserrat"/>
              <a:sym typeface="Montserrat"/>
            </a:endParaRPr>
          </a:p>
        </p:txBody>
      </p:sp>
      <p:sp>
        <p:nvSpPr>
          <p:cNvPr id="194" name="Google Shape;194;p24"/>
          <p:cNvSpPr/>
          <p:nvPr/>
        </p:nvSpPr>
        <p:spPr>
          <a:xfrm>
            <a:off x="0" y="1895074"/>
            <a:ext cx="3546900" cy="669000"/>
          </a:xfrm>
          <a:prstGeom prst="homePlate">
            <a:avLst>
              <a:gd fmla="val 50000" name="adj"/>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Customer Research </a:t>
            </a:r>
            <a:endParaRPr b="1" sz="1200">
              <a:solidFill>
                <a:srgbClr val="FFFFFF"/>
              </a:solidFill>
              <a:latin typeface="Montserrat"/>
              <a:ea typeface="Montserrat"/>
              <a:cs typeface="Montserrat"/>
              <a:sym typeface="Montserrat"/>
            </a:endParaRPr>
          </a:p>
        </p:txBody>
      </p:sp>
      <p:sp>
        <p:nvSpPr>
          <p:cNvPr id="195" name="Google Shape;195;p24"/>
          <p:cNvSpPr/>
          <p:nvPr/>
        </p:nvSpPr>
        <p:spPr>
          <a:xfrm>
            <a:off x="2944204" y="1894859"/>
            <a:ext cx="3305700" cy="669000"/>
          </a:xfrm>
          <a:prstGeom prst="chevron">
            <a:avLst>
              <a:gd fmla="val 50000"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Montserrat"/>
                <a:ea typeface="Montserrat"/>
                <a:cs typeface="Montserrat"/>
                <a:sym typeface="Montserrat"/>
              </a:rPr>
              <a:t>  App Development &amp; Design </a:t>
            </a:r>
            <a:r>
              <a:rPr b="1" lang="en">
                <a:solidFill>
                  <a:srgbClr val="FFFFFF"/>
                </a:solidFill>
                <a:latin typeface="Montserrat"/>
                <a:ea typeface="Montserrat"/>
                <a:cs typeface="Montserrat"/>
                <a:sym typeface="Montserrat"/>
              </a:rPr>
              <a:t> </a:t>
            </a:r>
            <a:endParaRPr b="1">
              <a:solidFill>
                <a:srgbClr val="FFFFFF"/>
              </a:solidFill>
              <a:latin typeface="Montserrat"/>
              <a:ea typeface="Montserrat"/>
              <a:cs typeface="Montserrat"/>
              <a:sym typeface="Montserrat"/>
            </a:endParaRPr>
          </a:p>
        </p:txBody>
      </p:sp>
      <p:sp>
        <p:nvSpPr>
          <p:cNvPr id="196" name="Google Shape;196;p24"/>
          <p:cNvSpPr/>
          <p:nvPr/>
        </p:nvSpPr>
        <p:spPr>
          <a:xfrm rot="10800000">
            <a:off x="-12" y="3522186"/>
            <a:ext cx="3062400" cy="651000"/>
          </a:xfrm>
          <a:prstGeom prst="chevron">
            <a:avLst>
              <a:gd fmla="val 50000"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rot="10800000">
            <a:off x="2692101" y="3522175"/>
            <a:ext cx="3546600" cy="651000"/>
          </a:xfrm>
          <a:prstGeom prst="chevron">
            <a:avLst>
              <a:gd fmla="val 50000"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rot="10800000">
            <a:off x="5918650" y="3522175"/>
            <a:ext cx="3222300" cy="651000"/>
          </a:xfrm>
          <a:prstGeom prst="chevron">
            <a:avLst>
              <a:gd fmla="val 50000"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24"/>
          <p:cNvSpPr txBox="1"/>
          <p:nvPr/>
        </p:nvSpPr>
        <p:spPr>
          <a:xfrm>
            <a:off x="6385625" y="3644277"/>
            <a:ext cx="222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Gather input requests </a:t>
            </a:r>
            <a:endParaRPr>
              <a:solidFill>
                <a:schemeClr val="lt1"/>
              </a:solidFill>
              <a:latin typeface="Open Sans"/>
              <a:ea typeface="Open Sans"/>
              <a:cs typeface="Open Sans"/>
              <a:sym typeface="Open Sans"/>
            </a:endParaRPr>
          </a:p>
        </p:txBody>
      </p:sp>
      <p:sp>
        <p:nvSpPr>
          <p:cNvPr id="200" name="Google Shape;200;p24"/>
          <p:cNvSpPr txBox="1"/>
          <p:nvPr/>
        </p:nvSpPr>
        <p:spPr>
          <a:xfrm>
            <a:off x="3387788" y="3680413"/>
            <a:ext cx="28509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BFBFB"/>
                </a:solidFill>
                <a:latin typeface="Open Sans"/>
                <a:ea typeface="Open Sans"/>
                <a:cs typeface="Open Sans"/>
                <a:sym typeface="Open Sans"/>
              </a:rPr>
              <a:t>Develop Marketing Plan </a:t>
            </a:r>
            <a:endParaRPr>
              <a:solidFill>
                <a:srgbClr val="FBFBFB"/>
              </a:solidFill>
              <a:latin typeface="Open Sans"/>
              <a:ea typeface="Open Sans"/>
              <a:cs typeface="Open Sans"/>
              <a:sym typeface="Open Sans"/>
            </a:endParaRPr>
          </a:p>
        </p:txBody>
      </p:sp>
      <p:pic>
        <p:nvPicPr>
          <p:cNvPr id="201" name="Google Shape;201;p24"/>
          <p:cNvPicPr preferRelativeResize="0"/>
          <p:nvPr/>
        </p:nvPicPr>
        <p:blipFill>
          <a:blip r:embed="rId3">
            <a:alphaModFix/>
          </a:blip>
          <a:stretch>
            <a:fillRect/>
          </a:stretch>
        </p:blipFill>
        <p:spPr>
          <a:xfrm>
            <a:off x="88067" y="1097292"/>
            <a:ext cx="707400" cy="707400"/>
          </a:xfrm>
          <a:prstGeom prst="rect">
            <a:avLst/>
          </a:prstGeom>
          <a:noFill/>
          <a:ln>
            <a:noFill/>
          </a:ln>
        </p:spPr>
      </p:pic>
      <p:sp>
        <p:nvSpPr>
          <p:cNvPr id="202" name="Google Shape;202;p24"/>
          <p:cNvSpPr txBox="1"/>
          <p:nvPr/>
        </p:nvSpPr>
        <p:spPr>
          <a:xfrm>
            <a:off x="795475" y="3644277"/>
            <a:ext cx="13830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Publication </a:t>
            </a:r>
            <a:endParaRPr>
              <a:solidFill>
                <a:schemeClr val="lt1"/>
              </a:solidFill>
              <a:latin typeface="Open Sans"/>
              <a:ea typeface="Open Sans"/>
              <a:cs typeface="Open Sans"/>
              <a:sym typeface="Open Sans"/>
            </a:endParaRPr>
          </a:p>
        </p:txBody>
      </p:sp>
      <p:grpSp>
        <p:nvGrpSpPr>
          <p:cNvPr id="203" name="Google Shape;203;p24"/>
          <p:cNvGrpSpPr/>
          <p:nvPr/>
        </p:nvGrpSpPr>
        <p:grpSpPr>
          <a:xfrm>
            <a:off x="8335492" y="1169934"/>
            <a:ext cx="496806" cy="562136"/>
            <a:chOff x="570875" y="4322250"/>
            <a:chExt cx="443300" cy="443325"/>
          </a:xfrm>
        </p:grpSpPr>
        <p:sp>
          <p:nvSpPr>
            <p:cNvPr id="204" name="Google Shape;204;p2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205" name="Google Shape;205;p2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206" name="Google Shape;206;p2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207" name="Google Shape;207;p2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grpSp>
      <p:grpSp>
        <p:nvGrpSpPr>
          <p:cNvPr id="208" name="Google Shape;208;p24"/>
          <p:cNvGrpSpPr/>
          <p:nvPr/>
        </p:nvGrpSpPr>
        <p:grpSpPr>
          <a:xfrm>
            <a:off x="3995502" y="1183348"/>
            <a:ext cx="697140" cy="535305"/>
            <a:chOff x="5255200" y="3006475"/>
            <a:chExt cx="511700" cy="378575"/>
          </a:xfrm>
        </p:grpSpPr>
        <p:sp>
          <p:nvSpPr>
            <p:cNvPr id="209" name="Google Shape;209;p24"/>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4"/>
          <p:cNvSpPr/>
          <p:nvPr/>
        </p:nvSpPr>
        <p:spPr>
          <a:xfrm>
            <a:off x="326747" y="4339299"/>
            <a:ext cx="230070" cy="535307"/>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24"/>
          <p:cNvGrpSpPr/>
          <p:nvPr/>
        </p:nvGrpSpPr>
        <p:grpSpPr>
          <a:xfrm>
            <a:off x="7311338" y="4307122"/>
            <a:ext cx="436908" cy="599673"/>
            <a:chOff x="611175" y="2326900"/>
            <a:chExt cx="362700" cy="389575"/>
          </a:xfrm>
        </p:grpSpPr>
        <p:sp>
          <p:nvSpPr>
            <p:cNvPr id="213" name="Google Shape;213;p24"/>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4"/>
          <p:cNvGrpSpPr/>
          <p:nvPr/>
        </p:nvGrpSpPr>
        <p:grpSpPr>
          <a:xfrm>
            <a:off x="4217002" y="4357778"/>
            <a:ext cx="496797" cy="498358"/>
            <a:chOff x="5300400" y="3670175"/>
            <a:chExt cx="421300" cy="399325"/>
          </a:xfrm>
        </p:grpSpPr>
        <p:sp>
          <p:nvSpPr>
            <p:cNvPr id="218" name="Google Shape;218;p24"/>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28" name="Google Shape;228;p25"/>
          <p:cNvSpPr txBox="1"/>
          <p:nvPr/>
        </p:nvSpPr>
        <p:spPr>
          <a:xfrm>
            <a:off x="666450" y="1152425"/>
            <a:ext cx="7670100" cy="31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b="1">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b="1">
              <a:solidFill>
                <a:schemeClr val="dk2"/>
              </a:solidFill>
              <a:latin typeface="Open Sans"/>
              <a:ea typeface="Open Sans"/>
              <a:cs typeface="Open Sans"/>
              <a:sym typeface="Open Sans"/>
            </a:endParaRPr>
          </a:p>
          <a:p>
            <a:pPr indent="0" lvl="0" marL="0" rtl="0" algn="ctr">
              <a:spcBef>
                <a:spcPts val="0"/>
              </a:spcBef>
              <a:spcAft>
                <a:spcPts val="0"/>
              </a:spcAft>
              <a:buNone/>
            </a:pPr>
            <a:r>
              <a:rPr b="1" lang="en" sz="3000">
                <a:solidFill>
                  <a:schemeClr val="dk2"/>
                </a:solidFill>
                <a:latin typeface="Open Sans"/>
                <a:ea typeface="Open Sans"/>
                <a:cs typeface="Open Sans"/>
                <a:sym typeface="Open Sans"/>
              </a:rPr>
              <a:t>Thank you for your time</a:t>
            </a:r>
            <a:endParaRPr b="1" sz="30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b="1" sz="3000">
              <a:solidFill>
                <a:schemeClr val="dk2"/>
              </a:solidFill>
              <a:latin typeface="Open Sans"/>
              <a:ea typeface="Open Sans"/>
              <a:cs typeface="Open Sans"/>
              <a:sym typeface="Open Sans"/>
            </a:endParaRPr>
          </a:p>
          <a:p>
            <a:pPr indent="0" lvl="0" marL="0" rtl="0" algn="ctr">
              <a:spcBef>
                <a:spcPts val="0"/>
              </a:spcBef>
              <a:spcAft>
                <a:spcPts val="0"/>
              </a:spcAft>
              <a:buNone/>
            </a:pPr>
            <a:r>
              <a:t/>
            </a:r>
            <a:endParaRPr b="1" sz="3000">
              <a:solidFill>
                <a:schemeClr val="dk2"/>
              </a:solidFill>
              <a:latin typeface="Open Sans"/>
              <a:ea typeface="Open Sans"/>
              <a:cs typeface="Open Sans"/>
              <a:sym typeface="Open Sans"/>
            </a:endParaRPr>
          </a:p>
          <a:p>
            <a:pPr indent="0" lvl="0" marL="0" rtl="0" algn="ctr">
              <a:spcBef>
                <a:spcPts val="0"/>
              </a:spcBef>
              <a:spcAft>
                <a:spcPts val="0"/>
              </a:spcAft>
              <a:buNone/>
            </a:pPr>
            <a:r>
              <a:rPr b="1" lang="en" sz="3000">
                <a:solidFill>
                  <a:schemeClr val="dk2"/>
                </a:solidFill>
                <a:latin typeface="Open Sans"/>
                <a:ea typeface="Open Sans"/>
                <a:cs typeface="Open Sans"/>
                <a:sym typeface="Open Sans"/>
              </a:rPr>
              <a:t>Questions</a:t>
            </a:r>
            <a:endParaRPr b="1" sz="30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73" name="Google Shape;73;p14"/>
          <p:cNvSpPr txBox="1"/>
          <p:nvPr>
            <p:ph idx="1" type="body"/>
          </p:nvPr>
        </p:nvSpPr>
        <p:spPr>
          <a:xfrm>
            <a:off x="311700" y="1266350"/>
            <a:ext cx="4260300" cy="3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t>John Park (Class of 2021)</a:t>
            </a:r>
            <a:endParaRPr b="1" sz="1750"/>
          </a:p>
          <a:p>
            <a:pPr indent="0" lvl="0" marL="0" rtl="0" algn="l">
              <a:spcBef>
                <a:spcPts val="0"/>
              </a:spcBef>
              <a:spcAft>
                <a:spcPts val="0"/>
              </a:spcAft>
              <a:buNone/>
            </a:pPr>
            <a:r>
              <a:rPr lang="en" sz="1300"/>
              <a:t>	</a:t>
            </a:r>
            <a:r>
              <a:rPr lang="en" sz="1250"/>
              <a:t>John is a 2nd year student majoring in Computer Science and minoring in Electrical &amp; Computer Engineering in the College of Engineering. His interests include machine learning, artificial intelligence, and software engineering.</a:t>
            </a:r>
            <a:endParaRPr sz="1250"/>
          </a:p>
          <a:p>
            <a:pPr indent="0" lvl="0" marL="0" rtl="0" algn="l">
              <a:spcBef>
                <a:spcPts val="1600"/>
              </a:spcBef>
              <a:spcAft>
                <a:spcPts val="0"/>
              </a:spcAft>
              <a:buNone/>
            </a:pPr>
            <a:r>
              <a:t/>
            </a:r>
            <a:endParaRPr sz="1200"/>
          </a:p>
          <a:p>
            <a:pPr indent="0" lvl="0" marL="0" rtl="0" algn="l">
              <a:spcBef>
                <a:spcPts val="0"/>
              </a:spcBef>
              <a:spcAft>
                <a:spcPts val="0"/>
              </a:spcAft>
              <a:buNone/>
            </a:pPr>
            <a:r>
              <a:rPr b="1" lang="en" sz="1750"/>
              <a:t>Nikolas Cruz-Marsted </a:t>
            </a:r>
            <a:r>
              <a:rPr b="1" lang="en" sz="1750"/>
              <a:t>(Class of 2021)</a:t>
            </a:r>
            <a:endParaRPr b="1" sz="1750"/>
          </a:p>
          <a:p>
            <a:pPr indent="0" lvl="0" marL="0" rtl="0" algn="l">
              <a:spcBef>
                <a:spcPts val="0"/>
              </a:spcBef>
              <a:spcAft>
                <a:spcPts val="0"/>
              </a:spcAft>
              <a:buNone/>
            </a:pPr>
            <a:r>
              <a:rPr lang="en" sz="1200"/>
              <a:t>	</a:t>
            </a:r>
            <a:r>
              <a:rPr lang="en" sz="1250"/>
              <a:t>Niko is a 2nd year student studying Computer Science in the College of Arts and Sciences. He worked at Amazon last summer on the marketplace si</a:t>
            </a:r>
            <a:endParaRPr sz="1250"/>
          </a:p>
          <a:p>
            <a:pPr indent="0" lvl="0" marL="0" rtl="0" algn="l">
              <a:spcBef>
                <a:spcPts val="1600"/>
              </a:spcBef>
              <a:spcAft>
                <a:spcPts val="1600"/>
              </a:spcAft>
              <a:buNone/>
            </a:pPr>
            <a:r>
              <a:t/>
            </a:r>
            <a:endParaRPr/>
          </a:p>
        </p:txBody>
      </p:sp>
      <p:sp>
        <p:nvSpPr>
          <p:cNvPr id="74" name="Google Shape;74;p14"/>
          <p:cNvSpPr txBox="1"/>
          <p:nvPr>
            <p:ph idx="1" type="body"/>
          </p:nvPr>
        </p:nvSpPr>
        <p:spPr>
          <a:xfrm>
            <a:off x="4723200" y="1266425"/>
            <a:ext cx="4109100" cy="3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Anthony Peraza </a:t>
            </a:r>
            <a:r>
              <a:rPr b="1" lang="en"/>
              <a:t>(Class of 2021)</a:t>
            </a:r>
            <a:endParaRPr b="1" sz="1200"/>
          </a:p>
          <a:p>
            <a:pPr indent="0" lvl="0" marL="0" rtl="0" algn="l">
              <a:spcBef>
                <a:spcPts val="0"/>
              </a:spcBef>
              <a:spcAft>
                <a:spcPts val="0"/>
              </a:spcAft>
              <a:buNone/>
            </a:pPr>
            <a:r>
              <a:rPr lang="en" sz="1200"/>
              <a:t>	</a:t>
            </a:r>
            <a:r>
              <a:rPr lang="en" sz="1250"/>
              <a:t>Anthony is a sophomore studying Operations Research and Information Engineering with a Computer Science minor. He is very interested in entrepreneurship and data science.</a:t>
            </a:r>
            <a:endParaRPr sz="1250"/>
          </a:p>
          <a:p>
            <a:pPr indent="0" lvl="0" marL="0" rtl="0" algn="l">
              <a:spcBef>
                <a:spcPts val="160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b="1" lang="en" sz="1750"/>
              <a:t>Echo Li (Class of 2022)</a:t>
            </a:r>
            <a:endParaRPr b="1" sz="1750"/>
          </a:p>
          <a:p>
            <a:pPr indent="0" lvl="0" marL="0" rtl="0" algn="l">
              <a:spcBef>
                <a:spcPts val="0"/>
              </a:spcBef>
              <a:spcAft>
                <a:spcPts val="1600"/>
              </a:spcAft>
              <a:buNone/>
            </a:pPr>
            <a:r>
              <a:rPr lang="en" sz="1250"/>
              <a:t>	Echo is a freshman in the College of Arts and Sciences studying Economics.</a:t>
            </a:r>
            <a:endParaRPr sz="1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80" name="Google Shape;80;p15"/>
          <p:cNvSpPr txBox="1"/>
          <p:nvPr/>
        </p:nvSpPr>
        <p:spPr>
          <a:xfrm>
            <a:off x="311700" y="1152425"/>
            <a:ext cx="16938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accent2"/>
                </a:solidFill>
                <a:latin typeface="Open Sans"/>
                <a:ea typeface="Open Sans"/>
                <a:cs typeface="Open Sans"/>
                <a:sym typeface="Open Sans"/>
              </a:rPr>
              <a:t>01</a:t>
            </a:r>
            <a:endParaRPr sz="4400">
              <a:solidFill>
                <a:schemeClr val="accent2"/>
              </a:solidFill>
              <a:latin typeface="Open Sans"/>
              <a:ea typeface="Open Sans"/>
              <a:cs typeface="Open Sans"/>
              <a:sym typeface="Open Sans"/>
            </a:endParaRPr>
          </a:p>
          <a:p>
            <a:pPr indent="0" lvl="0" marL="0" rtl="0" algn="l">
              <a:spcBef>
                <a:spcPts val="0"/>
              </a:spcBef>
              <a:spcAft>
                <a:spcPts val="0"/>
              </a:spcAft>
              <a:buNone/>
            </a:pPr>
            <a:r>
              <a:rPr lang="en" sz="2000">
                <a:solidFill>
                  <a:schemeClr val="accent2"/>
                </a:solidFill>
                <a:latin typeface="Open Sans"/>
                <a:ea typeface="Open Sans"/>
                <a:cs typeface="Open Sans"/>
                <a:sym typeface="Open Sans"/>
              </a:rPr>
              <a:t>Situation and Problem</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146050" lvl="0" marL="5715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The Opportunity</a:t>
            </a:r>
            <a:endParaRPr>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a:solidFill>
                <a:schemeClr val="accent2"/>
              </a:solidFill>
              <a:latin typeface="Open Sans"/>
              <a:ea typeface="Open Sans"/>
              <a:cs typeface="Open Sans"/>
              <a:sym typeface="Open Sans"/>
            </a:endParaRPr>
          </a:p>
          <a:p>
            <a:pPr indent="-146050" lvl="0" marL="5715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Current System</a:t>
            </a:r>
            <a:endParaRPr>
              <a:solidFill>
                <a:schemeClr val="accent2"/>
              </a:solidFill>
              <a:latin typeface="Open Sans"/>
              <a:ea typeface="Open Sans"/>
              <a:cs typeface="Open Sans"/>
              <a:sym typeface="Open Sans"/>
            </a:endParaRPr>
          </a:p>
          <a:p>
            <a:pPr indent="0" lvl="0" marL="457200" rtl="0" algn="l">
              <a:spcBef>
                <a:spcPts val="0"/>
              </a:spcBef>
              <a:spcAft>
                <a:spcPts val="0"/>
              </a:spcAft>
              <a:buNone/>
            </a:pPr>
            <a:r>
              <a:t/>
            </a:r>
            <a:endParaRPr>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p:txBody>
      </p:sp>
      <p:cxnSp>
        <p:nvCxnSpPr>
          <p:cNvPr id="81" name="Google Shape;81;p15"/>
          <p:cNvCxnSpPr/>
          <p:nvPr/>
        </p:nvCxnSpPr>
        <p:spPr>
          <a:xfrm>
            <a:off x="403800" y="1879550"/>
            <a:ext cx="1415100" cy="0"/>
          </a:xfrm>
          <a:prstGeom prst="straightConnector1">
            <a:avLst/>
          </a:prstGeom>
          <a:noFill/>
          <a:ln cap="flat" cmpd="sng" w="9525">
            <a:solidFill>
              <a:schemeClr val="accent2"/>
            </a:solidFill>
            <a:prstDash val="solid"/>
            <a:round/>
            <a:headEnd len="med" w="med" type="none"/>
            <a:tailEnd len="med" w="med" type="none"/>
          </a:ln>
        </p:spPr>
      </p:cxnSp>
      <p:sp>
        <p:nvSpPr>
          <p:cNvPr id="82" name="Google Shape;82;p15"/>
          <p:cNvSpPr txBox="1"/>
          <p:nvPr/>
        </p:nvSpPr>
        <p:spPr>
          <a:xfrm>
            <a:off x="1928977" y="1152425"/>
            <a:ext cx="16938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accent4"/>
                </a:solidFill>
                <a:latin typeface="Open Sans"/>
                <a:ea typeface="Open Sans"/>
                <a:cs typeface="Open Sans"/>
                <a:sym typeface="Open Sans"/>
              </a:rPr>
              <a:t>02</a:t>
            </a:r>
            <a:endParaRPr sz="4400">
              <a:solidFill>
                <a:schemeClr val="accent4"/>
              </a:solidFill>
              <a:latin typeface="Open Sans"/>
              <a:ea typeface="Open Sans"/>
              <a:cs typeface="Open Sans"/>
              <a:sym typeface="Open Sans"/>
            </a:endParaRPr>
          </a:p>
          <a:p>
            <a:pPr indent="0" lvl="0" marL="0" rtl="0" algn="l">
              <a:spcBef>
                <a:spcPts val="0"/>
              </a:spcBef>
              <a:spcAft>
                <a:spcPts val="0"/>
              </a:spcAft>
              <a:buNone/>
            </a:pPr>
            <a:r>
              <a:rPr lang="en" sz="2000">
                <a:solidFill>
                  <a:schemeClr val="accent4"/>
                </a:solidFill>
                <a:latin typeface="Open Sans"/>
                <a:ea typeface="Open Sans"/>
                <a:cs typeface="Open Sans"/>
                <a:sym typeface="Open Sans"/>
              </a:rPr>
              <a:t>Our Solution</a:t>
            </a:r>
            <a:endParaRPr sz="2000">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4"/>
              </a:solidFill>
              <a:latin typeface="Open Sans"/>
              <a:ea typeface="Open Sans"/>
              <a:cs typeface="Open Sans"/>
              <a:sym typeface="Open Sans"/>
            </a:endParaRPr>
          </a:p>
          <a:p>
            <a:pPr indent="-146050" lvl="0" marL="57150" rtl="0" algn="l">
              <a:spcBef>
                <a:spcPts val="0"/>
              </a:spcBef>
              <a:spcAft>
                <a:spcPts val="0"/>
              </a:spcAft>
              <a:buClr>
                <a:schemeClr val="accent4"/>
              </a:buClr>
              <a:buSzPts val="1400"/>
              <a:buFont typeface="Open Sans"/>
              <a:buChar char="-"/>
            </a:pPr>
            <a:r>
              <a:rPr lang="en">
                <a:solidFill>
                  <a:schemeClr val="accent4"/>
                </a:solidFill>
                <a:latin typeface="Open Sans"/>
                <a:ea typeface="Open Sans"/>
                <a:cs typeface="Open Sans"/>
                <a:sym typeface="Open Sans"/>
              </a:rPr>
              <a:t>Our Concept</a:t>
            </a:r>
            <a:endParaRPr>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a:solidFill>
                <a:schemeClr val="accent4"/>
              </a:solidFill>
              <a:latin typeface="Open Sans"/>
              <a:ea typeface="Open Sans"/>
              <a:cs typeface="Open Sans"/>
              <a:sym typeface="Open Sans"/>
            </a:endParaRPr>
          </a:p>
          <a:p>
            <a:pPr indent="-146050" lvl="0" marL="57150" rtl="0" algn="l">
              <a:spcBef>
                <a:spcPts val="0"/>
              </a:spcBef>
              <a:spcAft>
                <a:spcPts val="0"/>
              </a:spcAft>
              <a:buClr>
                <a:schemeClr val="accent4"/>
              </a:buClr>
              <a:buSzPts val="1400"/>
              <a:buFont typeface="Open Sans"/>
              <a:buChar char="-"/>
            </a:pPr>
            <a:r>
              <a:rPr lang="en">
                <a:solidFill>
                  <a:schemeClr val="accent4"/>
                </a:solidFill>
                <a:latin typeface="Open Sans"/>
                <a:ea typeface="Open Sans"/>
                <a:cs typeface="Open Sans"/>
                <a:sym typeface="Open Sans"/>
              </a:rPr>
              <a:t>Benefits</a:t>
            </a:r>
            <a:endParaRPr>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a:solidFill>
                <a:schemeClr val="accent4"/>
              </a:solidFill>
              <a:latin typeface="Open Sans"/>
              <a:ea typeface="Open Sans"/>
              <a:cs typeface="Open Sans"/>
              <a:sym typeface="Open Sans"/>
            </a:endParaRPr>
          </a:p>
          <a:p>
            <a:pPr indent="-146050" lvl="0" marL="57150" rtl="0" algn="l">
              <a:spcBef>
                <a:spcPts val="0"/>
              </a:spcBef>
              <a:spcAft>
                <a:spcPts val="0"/>
              </a:spcAft>
              <a:buClr>
                <a:schemeClr val="accent4"/>
              </a:buClr>
              <a:buSzPts val="1400"/>
              <a:buFont typeface="Open Sans"/>
              <a:buChar char="-"/>
            </a:pPr>
            <a:r>
              <a:rPr lang="en">
                <a:solidFill>
                  <a:schemeClr val="accent4"/>
                </a:solidFill>
                <a:latin typeface="Open Sans"/>
                <a:ea typeface="Open Sans"/>
                <a:cs typeface="Open Sans"/>
                <a:sym typeface="Open Sans"/>
              </a:rPr>
              <a:t>Productive Momentum</a:t>
            </a:r>
            <a:endParaRPr>
              <a:solidFill>
                <a:schemeClr val="accent4"/>
              </a:solidFill>
              <a:latin typeface="Open Sans"/>
              <a:ea typeface="Open Sans"/>
              <a:cs typeface="Open Sans"/>
              <a:sym typeface="Open Sans"/>
            </a:endParaRPr>
          </a:p>
        </p:txBody>
      </p:sp>
      <p:sp>
        <p:nvSpPr>
          <p:cNvPr id="83" name="Google Shape;83;p15"/>
          <p:cNvSpPr txBox="1"/>
          <p:nvPr/>
        </p:nvSpPr>
        <p:spPr>
          <a:xfrm>
            <a:off x="3698641" y="1152425"/>
            <a:ext cx="16938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lt2"/>
                </a:solidFill>
                <a:latin typeface="Open Sans"/>
                <a:ea typeface="Open Sans"/>
                <a:cs typeface="Open Sans"/>
                <a:sym typeface="Open Sans"/>
              </a:rPr>
              <a:t>03</a:t>
            </a:r>
            <a:endParaRPr sz="4400">
              <a:solidFill>
                <a:schemeClr val="lt2"/>
              </a:solidFill>
              <a:latin typeface="Open Sans"/>
              <a:ea typeface="Open Sans"/>
              <a:cs typeface="Open Sans"/>
              <a:sym typeface="Open Sans"/>
            </a:endParaRPr>
          </a:p>
          <a:p>
            <a:pPr indent="0" lvl="0" marL="0" rtl="0" algn="l">
              <a:spcBef>
                <a:spcPts val="0"/>
              </a:spcBef>
              <a:spcAft>
                <a:spcPts val="0"/>
              </a:spcAft>
              <a:buNone/>
            </a:pPr>
            <a:r>
              <a:rPr lang="en" sz="2000">
                <a:solidFill>
                  <a:schemeClr val="lt2"/>
                </a:solidFill>
                <a:latin typeface="Open Sans"/>
                <a:ea typeface="Open Sans"/>
                <a:cs typeface="Open Sans"/>
                <a:sym typeface="Open Sans"/>
              </a:rPr>
              <a:t>Business Model</a:t>
            </a:r>
            <a:endParaRPr sz="2000">
              <a:solidFill>
                <a:schemeClr val="l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l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lt2"/>
              </a:solidFill>
              <a:latin typeface="Open Sans"/>
              <a:ea typeface="Open Sans"/>
              <a:cs typeface="Open Sans"/>
              <a:sym typeface="Open Sans"/>
            </a:endParaRPr>
          </a:p>
          <a:p>
            <a:pPr indent="-146050" lvl="0" marL="57150" rtl="0" algn="l">
              <a:spcBef>
                <a:spcPts val="0"/>
              </a:spcBef>
              <a:spcAft>
                <a:spcPts val="0"/>
              </a:spcAft>
              <a:buClr>
                <a:schemeClr val="lt2"/>
              </a:buClr>
              <a:buSzPts val="1400"/>
              <a:buFont typeface="Open Sans"/>
              <a:buChar char="-"/>
            </a:pPr>
            <a:r>
              <a:rPr lang="en">
                <a:solidFill>
                  <a:schemeClr val="lt2"/>
                </a:solidFill>
                <a:latin typeface="Open Sans"/>
                <a:ea typeface="Open Sans"/>
                <a:cs typeface="Open Sans"/>
                <a:sym typeface="Open Sans"/>
              </a:rPr>
              <a:t>Business Model</a:t>
            </a:r>
            <a:endParaRPr>
              <a:solidFill>
                <a:schemeClr val="lt2"/>
              </a:solidFill>
              <a:latin typeface="Open Sans"/>
              <a:ea typeface="Open Sans"/>
              <a:cs typeface="Open Sans"/>
              <a:sym typeface="Open Sans"/>
            </a:endParaRPr>
          </a:p>
          <a:p>
            <a:pPr indent="0" lvl="0" marL="457200" rtl="0" algn="l">
              <a:spcBef>
                <a:spcPts val="0"/>
              </a:spcBef>
              <a:spcAft>
                <a:spcPts val="0"/>
              </a:spcAft>
              <a:buNone/>
            </a:pPr>
            <a:r>
              <a:t/>
            </a:r>
            <a:endParaRPr>
              <a:solidFill>
                <a:schemeClr val="lt2"/>
              </a:solidFill>
              <a:latin typeface="Open Sans"/>
              <a:ea typeface="Open Sans"/>
              <a:cs typeface="Open Sans"/>
              <a:sym typeface="Open Sans"/>
            </a:endParaRPr>
          </a:p>
          <a:p>
            <a:pPr indent="-146050" lvl="0" marL="57150" rtl="0" algn="l">
              <a:spcBef>
                <a:spcPts val="0"/>
              </a:spcBef>
              <a:spcAft>
                <a:spcPts val="0"/>
              </a:spcAft>
              <a:buClr>
                <a:schemeClr val="lt2"/>
              </a:buClr>
              <a:buSzPts val="1400"/>
              <a:buFont typeface="Open Sans"/>
              <a:buChar char="-"/>
            </a:pPr>
            <a:r>
              <a:rPr lang="en">
                <a:solidFill>
                  <a:schemeClr val="lt2"/>
                </a:solidFill>
                <a:latin typeface="Open Sans"/>
                <a:ea typeface="Open Sans"/>
                <a:cs typeface="Open Sans"/>
                <a:sym typeface="Open Sans"/>
              </a:rPr>
              <a:t>Competition</a:t>
            </a:r>
            <a:endParaRPr>
              <a:solidFill>
                <a:schemeClr val="lt2"/>
              </a:solidFill>
              <a:latin typeface="Open Sans"/>
              <a:ea typeface="Open Sans"/>
              <a:cs typeface="Open Sans"/>
              <a:sym typeface="Open Sans"/>
            </a:endParaRPr>
          </a:p>
          <a:p>
            <a:pPr indent="0" lvl="0" marL="457200" rtl="0" algn="l">
              <a:spcBef>
                <a:spcPts val="0"/>
              </a:spcBef>
              <a:spcAft>
                <a:spcPts val="0"/>
              </a:spcAft>
              <a:buNone/>
            </a:pPr>
            <a:r>
              <a:t/>
            </a:r>
            <a:endParaRPr>
              <a:solidFill>
                <a:schemeClr val="lt2"/>
              </a:solidFill>
              <a:latin typeface="Open Sans"/>
              <a:ea typeface="Open Sans"/>
              <a:cs typeface="Open Sans"/>
              <a:sym typeface="Open Sans"/>
            </a:endParaRPr>
          </a:p>
          <a:p>
            <a:pPr indent="0" lvl="0" marL="457200" rtl="0" algn="l">
              <a:spcBef>
                <a:spcPts val="0"/>
              </a:spcBef>
              <a:spcAft>
                <a:spcPts val="0"/>
              </a:spcAft>
              <a:buNone/>
            </a:pPr>
            <a:r>
              <a:t/>
            </a:r>
            <a:endParaRPr>
              <a:solidFill>
                <a:schemeClr val="lt2"/>
              </a:solidFill>
              <a:latin typeface="Open Sans"/>
              <a:ea typeface="Open Sans"/>
              <a:cs typeface="Open Sans"/>
              <a:sym typeface="Open Sans"/>
            </a:endParaRPr>
          </a:p>
          <a:p>
            <a:pPr indent="0" lvl="0" marL="457200" rtl="0" algn="l">
              <a:spcBef>
                <a:spcPts val="0"/>
              </a:spcBef>
              <a:spcAft>
                <a:spcPts val="0"/>
              </a:spcAft>
              <a:buNone/>
            </a:pPr>
            <a:r>
              <a:t/>
            </a:r>
            <a:endParaRPr>
              <a:solidFill>
                <a:schemeClr val="lt2"/>
              </a:solidFill>
              <a:latin typeface="Open Sans"/>
              <a:ea typeface="Open Sans"/>
              <a:cs typeface="Open Sans"/>
              <a:sym typeface="Open Sans"/>
            </a:endParaRPr>
          </a:p>
        </p:txBody>
      </p:sp>
      <p:sp>
        <p:nvSpPr>
          <p:cNvPr id="84" name="Google Shape;84;p15"/>
          <p:cNvSpPr txBox="1"/>
          <p:nvPr/>
        </p:nvSpPr>
        <p:spPr>
          <a:xfrm>
            <a:off x="5392131" y="1152425"/>
            <a:ext cx="16938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accent5"/>
                </a:solidFill>
                <a:latin typeface="Open Sans"/>
                <a:ea typeface="Open Sans"/>
                <a:cs typeface="Open Sans"/>
                <a:sym typeface="Open Sans"/>
              </a:rPr>
              <a:t>04</a:t>
            </a:r>
            <a:endParaRPr sz="4400">
              <a:solidFill>
                <a:schemeClr val="accent5"/>
              </a:solidFill>
              <a:latin typeface="Open Sans"/>
              <a:ea typeface="Open Sans"/>
              <a:cs typeface="Open Sans"/>
              <a:sym typeface="Open Sans"/>
            </a:endParaRPr>
          </a:p>
          <a:p>
            <a:pPr indent="0" lvl="0" marL="0" rtl="0" algn="l">
              <a:spcBef>
                <a:spcPts val="0"/>
              </a:spcBef>
              <a:spcAft>
                <a:spcPts val="0"/>
              </a:spcAft>
              <a:buNone/>
            </a:pPr>
            <a:r>
              <a:rPr lang="en" sz="2000">
                <a:solidFill>
                  <a:schemeClr val="accent5"/>
                </a:solidFill>
                <a:latin typeface="Open Sans"/>
                <a:ea typeface="Open Sans"/>
                <a:cs typeface="Open Sans"/>
                <a:sym typeface="Open Sans"/>
              </a:rPr>
              <a:t>The Market</a:t>
            </a:r>
            <a:endParaRPr sz="20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5"/>
              </a:solidFill>
              <a:latin typeface="Open Sans"/>
              <a:ea typeface="Open Sans"/>
              <a:cs typeface="Open Sans"/>
              <a:sym typeface="Open Sans"/>
            </a:endParaRPr>
          </a:p>
          <a:p>
            <a:pPr indent="-146050" lvl="0" marL="57150" rtl="0" algn="l">
              <a:spcBef>
                <a:spcPts val="0"/>
              </a:spcBef>
              <a:spcAft>
                <a:spcPts val="0"/>
              </a:spcAft>
              <a:buClr>
                <a:schemeClr val="accent5"/>
              </a:buClr>
              <a:buSzPts val="1400"/>
              <a:buFont typeface="Open Sans"/>
              <a:buChar char="-"/>
            </a:pPr>
            <a:r>
              <a:rPr lang="en">
                <a:solidFill>
                  <a:schemeClr val="accent5"/>
                </a:solidFill>
                <a:latin typeface="Open Sans"/>
                <a:ea typeface="Open Sans"/>
                <a:cs typeface="Open Sans"/>
                <a:sym typeface="Open Sans"/>
              </a:rPr>
              <a:t>Potential Market</a:t>
            </a:r>
            <a:endParaRPr>
              <a:solidFill>
                <a:schemeClr val="accent5"/>
              </a:solidFill>
              <a:latin typeface="Open Sans"/>
              <a:ea typeface="Open Sans"/>
              <a:cs typeface="Open Sans"/>
              <a:sym typeface="Open Sans"/>
            </a:endParaRPr>
          </a:p>
          <a:p>
            <a:pPr indent="0" lvl="0" marL="457200" rtl="0" algn="l">
              <a:spcBef>
                <a:spcPts val="0"/>
              </a:spcBef>
              <a:spcAft>
                <a:spcPts val="0"/>
              </a:spcAft>
              <a:buNone/>
            </a:pPr>
            <a:r>
              <a:t/>
            </a:r>
            <a:endParaRPr>
              <a:solidFill>
                <a:schemeClr val="accent5"/>
              </a:solidFill>
              <a:latin typeface="Open Sans"/>
              <a:ea typeface="Open Sans"/>
              <a:cs typeface="Open Sans"/>
              <a:sym typeface="Open Sans"/>
            </a:endParaRPr>
          </a:p>
          <a:p>
            <a:pPr indent="-146050" lvl="0" marL="57150" rtl="0" algn="l">
              <a:spcBef>
                <a:spcPts val="0"/>
              </a:spcBef>
              <a:spcAft>
                <a:spcPts val="0"/>
              </a:spcAft>
              <a:buClr>
                <a:schemeClr val="accent5"/>
              </a:buClr>
              <a:buSzPts val="1400"/>
              <a:buFont typeface="Open Sans"/>
              <a:buChar char="-"/>
            </a:pPr>
            <a:r>
              <a:rPr lang="en">
                <a:solidFill>
                  <a:schemeClr val="accent5"/>
                </a:solidFill>
                <a:latin typeface="Open Sans"/>
                <a:ea typeface="Open Sans"/>
                <a:cs typeface="Open Sans"/>
                <a:sym typeface="Open Sans"/>
              </a:rPr>
              <a:t>Estimated Revenue</a:t>
            </a:r>
            <a:endParaRPr>
              <a:solidFill>
                <a:schemeClr val="accent5"/>
              </a:solidFill>
              <a:latin typeface="Open Sans"/>
              <a:ea typeface="Open Sans"/>
              <a:cs typeface="Open Sans"/>
              <a:sym typeface="Open Sans"/>
            </a:endParaRPr>
          </a:p>
          <a:p>
            <a:pPr indent="0" lvl="0" marL="0" rtl="0" algn="l">
              <a:spcBef>
                <a:spcPts val="0"/>
              </a:spcBef>
              <a:spcAft>
                <a:spcPts val="0"/>
              </a:spcAft>
              <a:buNone/>
            </a:pPr>
            <a:r>
              <a:t/>
            </a:r>
            <a:endParaRPr>
              <a:solidFill>
                <a:schemeClr val="accent5"/>
              </a:solidFill>
              <a:latin typeface="Open Sans"/>
              <a:ea typeface="Open Sans"/>
              <a:cs typeface="Open Sans"/>
              <a:sym typeface="Open Sans"/>
            </a:endParaRPr>
          </a:p>
          <a:p>
            <a:pPr indent="0" lvl="0" marL="457200" rtl="0" algn="l">
              <a:spcBef>
                <a:spcPts val="0"/>
              </a:spcBef>
              <a:spcAft>
                <a:spcPts val="0"/>
              </a:spcAft>
              <a:buNone/>
            </a:pPr>
            <a:r>
              <a:t/>
            </a:r>
            <a:endParaRPr>
              <a:solidFill>
                <a:schemeClr val="accent5"/>
              </a:solidFill>
              <a:latin typeface="Open Sans"/>
              <a:ea typeface="Open Sans"/>
              <a:cs typeface="Open Sans"/>
              <a:sym typeface="Open Sans"/>
            </a:endParaRPr>
          </a:p>
        </p:txBody>
      </p:sp>
      <p:sp>
        <p:nvSpPr>
          <p:cNvPr id="85" name="Google Shape;85;p15"/>
          <p:cNvSpPr txBox="1"/>
          <p:nvPr/>
        </p:nvSpPr>
        <p:spPr>
          <a:xfrm>
            <a:off x="7085609" y="1152425"/>
            <a:ext cx="16938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accent3"/>
                </a:solidFill>
                <a:latin typeface="Open Sans"/>
                <a:ea typeface="Open Sans"/>
                <a:cs typeface="Open Sans"/>
                <a:sym typeface="Open Sans"/>
              </a:rPr>
              <a:t>05</a:t>
            </a:r>
            <a:endParaRPr sz="4400">
              <a:solidFill>
                <a:schemeClr val="accent3"/>
              </a:solidFill>
              <a:latin typeface="Open Sans"/>
              <a:ea typeface="Open Sans"/>
              <a:cs typeface="Open Sans"/>
              <a:sym typeface="Open Sans"/>
            </a:endParaRPr>
          </a:p>
          <a:p>
            <a:pPr indent="0" lvl="0" marL="0" rtl="0" algn="l">
              <a:spcBef>
                <a:spcPts val="0"/>
              </a:spcBef>
              <a:spcAft>
                <a:spcPts val="0"/>
              </a:spcAft>
              <a:buNone/>
            </a:pPr>
            <a:r>
              <a:rPr lang="en" sz="2000">
                <a:solidFill>
                  <a:schemeClr val="accent3"/>
                </a:solidFill>
                <a:latin typeface="Open Sans"/>
                <a:ea typeface="Open Sans"/>
                <a:cs typeface="Open Sans"/>
                <a:sym typeface="Open Sans"/>
              </a:rPr>
              <a:t>Roadmap</a:t>
            </a:r>
            <a:endParaRPr sz="20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3"/>
              </a:solidFill>
              <a:latin typeface="Open Sans"/>
              <a:ea typeface="Open Sans"/>
              <a:cs typeface="Open Sans"/>
              <a:sym typeface="Open Sans"/>
            </a:endParaRPr>
          </a:p>
          <a:p>
            <a:pPr indent="-146050" lvl="0" marL="57150" rtl="0" algn="l">
              <a:spcBef>
                <a:spcPts val="0"/>
              </a:spcBef>
              <a:spcAft>
                <a:spcPts val="0"/>
              </a:spcAft>
              <a:buClr>
                <a:schemeClr val="accent3"/>
              </a:buClr>
              <a:buSzPts val="1400"/>
              <a:buFont typeface="Open Sans"/>
              <a:buChar char="-"/>
            </a:pPr>
            <a:r>
              <a:rPr lang="en">
                <a:solidFill>
                  <a:schemeClr val="accent3"/>
                </a:solidFill>
                <a:latin typeface="Open Sans"/>
                <a:ea typeface="Open Sans"/>
                <a:cs typeface="Open Sans"/>
                <a:sym typeface="Open Sans"/>
              </a:rPr>
              <a:t>Timeline</a:t>
            </a:r>
            <a:endParaRPr>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a:solidFill>
                <a:schemeClr val="accent3"/>
              </a:solidFill>
              <a:latin typeface="Open Sans"/>
              <a:ea typeface="Open Sans"/>
              <a:cs typeface="Open Sans"/>
              <a:sym typeface="Open Sans"/>
            </a:endParaRPr>
          </a:p>
          <a:p>
            <a:pPr indent="-146050" lvl="0" marL="57150" rtl="0" algn="l">
              <a:spcBef>
                <a:spcPts val="0"/>
              </a:spcBef>
              <a:spcAft>
                <a:spcPts val="0"/>
              </a:spcAft>
              <a:buClr>
                <a:schemeClr val="accent3"/>
              </a:buClr>
              <a:buSzPts val="1400"/>
              <a:buFont typeface="Open Sans"/>
              <a:buChar char="-"/>
            </a:pPr>
            <a:r>
              <a:rPr lang="en">
                <a:solidFill>
                  <a:schemeClr val="accent3"/>
                </a:solidFill>
                <a:latin typeface="Open Sans"/>
                <a:ea typeface="Open Sans"/>
                <a:cs typeface="Open Sans"/>
                <a:sym typeface="Open Sans"/>
              </a:rPr>
              <a:t>Looking Ahead</a:t>
            </a:r>
            <a:endParaRPr>
              <a:solidFill>
                <a:schemeClr val="accent3"/>
              </a:solidFill>
              <a:latin typeface="Open Sans"/>
              <a:ea typeface="Open Sans"/>
              <a:cs typeface="Open Sans"/>
              <a:sym typeface="Open Sans"/>
            </a:endParaRPr>
          </a:p>
        </p:txBody>
      </p:sp>
      <p:cxnSp>
        <p:nvCxnSpPr>
          <p:cNvPr id="86" name="Google Shape;86;p15"/>
          <p:cNvCxnSpPr/>
          <p:nvPr/>
        </p:nvCxnSpPr>
        <p:spPr>
          <a:xfrm>
            <a:off x="2068325" y="1879550"/>
            <a:ext cx="1415100" cy="0"/>
          </a:xfrm>
          <a:prstGeom prst="straightConnector1">
            <a:avLst/>
          </a:prstGeom>
          <a:noFill/>
          <a:ln cap="flat" cmpd="sng" w="9525">
            <a:solidFill>
              <a:schemeClr val="accent4"/>
            </a:solidFill>
            <a:prstDash val="solid"/>
            <a:round/>
            <a:headEnd len="med" w="med" type="none"/>
            <a:tailEnd len="med" w="med" type="none"/>
          </a:ln>
        </p:spPr>
      </p:cxnSp>
      <p:cxnSp>
        <p:nvCxnSpPr>
          <p:cNvPr id="87" name="Google Shape;87;p15"/>
          <p:cNvCxnSpPr/>
          <p:nvPr/>
        </p:nvCxnSpPr>
        <p:spPr>
          <a:xfrm>
            <a:off x="3799900" y="1879550"/>
            <a:ext cx="1415100" cy="0"/>
          </a:xfrm>
          <a:prstGeom prst="straightConnector1">
            <a:avLst/>
          </a:prstGeom>
          <a:noFill/>
          <a:ln cap="flat" cmpd="sng" w="9525">
            <a:solidFill>
              <a:schemeClr val="lt2"/>
            </a:solidFill>
            <a:prstDash val="solid"/>
            <a:round/>
            <a:headEnd len="med" w="med" type="none"/>
            <a:tailEnd len="med" w="med" type="none"/>
          </a:ln>
        </p:spPr>
      </p:cxnSp>
      <p:cxnSp>
        <p:nvCxnSpPr>
          <p:cNvPr id="88" name="Google Shape;88;p15"/>
          <p:cNvCxnSpPr/>
          <p:nvPr/>
        </p:nvCxnSpPr>
        <p:spPr>
          <a:xfrm>
            <a:off x="5497950" y="1879550"/>
            <a:ext cx="1415100" cy="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15"/>
          <p:cNvCxnSpPr/>
          <p:nvPr/>
        </p:nvCxnSpPr>
        <p:spPr>
          <a:xfrm>
            <a:off x="7196000" y="1879550"/>
            <a:ext cx="1415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95" name="Google Shape;9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58% </a:t>
            </a:r>
            <a:r>
              <a:rPr lang="en"/>
              <a:t>of Americans spend more than </a:t>
            </a:r>
            <a:r>
              <a:rPr b="1" lang="en"/>
              <a:t>5 minutes</a:t>
            </a:r>
            <a:r>
              <a:rPr lang="en"/>
              <a:t> in bed each morning.</a:t>
            </a:r>
            <a:endParaRPr/>
          </a:p>
          <a:p>
            <a:pPr indent="-317500" lvl="1" marL="914400" rtl="0" algn="l">
              <a:spcBef>
                <a:spcPts val="0"/>
              </a:spcBef>
              <a:spcAft>
                <a:spcPts val="0"/>
              </a:spcAft>
              <a:buSzPts val="1400"/>
              <a:buChar char="◆"/>
            </a:pPr>
            <a:r>
              <a:rPr lang="en"/>
              <a:t>Cornell students are no exception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Waking up and facing </a:t>
            </a:r>
            <a:r>
              <a:rPr b="1" lang="en"/>
              <a:t>daunting </a:t>
            </a:r>
            <a:r>
              <a:rPr lang="en"/>
              <a:t>responsibilities</a:t>
            </a:r>
            <a:r>
              <a:rPr lang="en"/>
              <a:t> i.e. prelims, papers, interviews.</a:t>
            </a:r>
            <a:endParaRPr/>
          </a:p>
          <a:p>
            <a:pPr indent="-317500" lvl="1" marL="914400" rtl="0" algn="l">
              <a:spcBef>
                <a:spcPts val="0"/>
              </a:spcBef>
              <a:spcAft>
                <a:spcPts val="0"/>
              </a:spcAft>
              <a:buSzPts val="1400"/>
              <a:buChar char="◆"/>
            </a:pPr>
            <a:r>
              <a:rPr lang="en"/>
              <a:t>This can induce </a:t>
            </a:r>
            <a:r>
              <a:rPr b="1" lang="en"/>
              <a:t>procrastination </a:t>
            </a:r>
            <a:r>
              <a:rPr lang="en"/>
              <a:t>and </a:t>
            </a:r>
            <a:r>
              <a:rPr b="1" lang="en"/>
              <a:t>impede productivity</a:t>
            </a:r>
            <a:endParaRPr b="1"/>
          </a:p>
          <a:p>
            <a:pPr indent="0" lvl="0" marL="0" rtl="0" algn="l">
              <a:spcBef>
                <a:spcPts val="1600"/>
              </a:spcBef>
              <a:spcAft>
                <a:spcPts val="1600"/>
              </a:spcAft>
              <a:buNone/>
            </a:pPr>
            <a:r>
              <a:rPr lang="en"/>
              <a:t>	</a:t>
            </a:r>
            <a:endParaRPr/>
          </a:p>
        </p:txBody>
      </p:sp>
      <p:sp>
        <p:nvSpPr>
          <p:cNvPr id="96" name="Google Shape;96;p16"/>
          <p:cNvSpPr/>
          <p:nvPr/>
        </p:nvSpPr>
        <p:spPr>
          <a:xfrm>
            <a:off x="467364" y="3717498"/>
            <a:ext cx="707774" cy="598416"/>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man waking icon orange" id="97" name="Google Shape;97;p16"/>
          <p:cNvPicPr preferRelativeResize="0"/>
          <p:nvPr/>
        </p:nvPicPr>
        <p:blipFill>
          <a:blip r:embed="rId3">
            <a:alphaModFix/>
          </a:blip>
          <a:stretch>
            <a:fillRect/>
          </a:stretch>
        </p:blipFill>
        <p:spPr>
          <a:xfrm>
            <a:off x="4281925" y="1749150"/>
            <a:ext cx="822600" cy="82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Get Paid to Wake Up </a:t>
            </a:r>
            <a:endParaRPr/>
          </a:p>
        </p:txBody>
      </p:sp>
      <p:sp>
        <p:nvSpPr>
          <p:cNvPr id="103" name="Google Shape;103;p17"/>
          <p:cNvSpPr txBox="1"/>
          <p:nvPr/>
        </p:nvSpPr>
        <p:spPr>
          <a:xfrm>
            <a:off x="436350" y="1152425"/>
            <a:ext cx="8271300" cy="3073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Open Sans"/>
              <a:buChar char="➔"/>
            </a:pPr>
            <a:r>
              <a:rPr lang="en" sz="1600">
                <a:latin typeface="Open Sans"/>
                <a:ea typeface="Open Sans"/>
                <a:cs typeface="Open Sans"/>
                <a:sym typeface="Open Sans"/>
              </a:rPr>
              <a:t>Galarm is an alarm clock that can earn value for anyone at Cornell</a:t>
            </a:r>
            <a:r>
              <a:rPr lang="en" sz="1600">
                <a:latin typeface="Open Sans"/>
                <a:ea typeface="Open Sans"/>
                <a:cs typeface="Open Sans"/>
                <a:sym typeface="Open Sans"/>
              </a:rPr>
              <a:t>: waking up to go to class </a:t>
            </a:r>
            <a:endParaRPr sz="16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30200" lvl="0" marL="457200" rtl="0" algn="l">
              <a:spcBef>
                <a:spcPts val="0"/>
              </a:spcBef>
              <a:spcAft>
                <a:spcPts val="0"/>
              </a:spcAft>
              <a:buClr>
                <a:schemeClr val="accent1"/>
              </a:buClr>
              <a:buSzPts val="1600"/>
              <a:buFont typeface="Open Sans"/>
              <a:buChar char="➔"/>
            </a:pPr>
            <a:r>
              <a:rPr lang="en" sz="1600">
                <a:latin typeface="Open Sans"/>
                <a:ea typeface="Open Sans"/>
                <a:cs typeface="Open Sans"/>
                <a:sym typeface="Open Sans"/>
              </a:rPr>
              <a:t>As the advancement of AI and Machine Learning speeds up across the globe, more and more researchers and companies are seeking out people to do simple, menial tasks in order to help either validate or train ML models. </a:t>
            </a:r>
            <a:endParaRPr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30200" lvl="0" marL="457200" rtl="0" algn="l">
              <a:spcBef>
                <a:spcPts val="0"/>
              </a:spcBef>
              <a:spcAft>
                <a:spcPts val="0"/>
              </a:spcAft>
              <a:buClr>
                <a:schemeClr val="accent1"/>
              </a:buClr>
              <a:buSzPts val="1600"/>
              <a:buFont typeface="Open Sans"/>
              <a:buChar char="➔"/>
            </a:pPr>
            <a:r>
              <a:rPr b="1" lang="en" sz="1600">
                <a:latin typeface="Open Sans"/>
                <a:ea typeface="Open Sans"/>
                <a:cs typeface="Open Sans"/>
                <a:sym typeface="Open Sans"/>
              </a:rPr>
              <a:t>What Galarm seeks to do is integrate those tasks into an alarm clock: users get paid to do these tasks as they wake up and clients receive daily data at low cost.</a:t>
            </a:r>
            <a:endParaRPr b="1" sz="1600">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t/>
            </a:r>
            <a:endParaRPr>
              <a:latin typeface="Open Sans"/>
              <a:ea typeface="Open Sans"/>
              <a:cs typeface="Open Sans"/>
              <a:sym typeface="Open Sans"/>
            </a:endParaRPr>
          </a:p>
        </p:txBody>
      </p:sp>
      <p:sp>
        <p:nvSpPr>
          <p:cNvPr id="104" name="Google Shape;104;p17"/>
          <p:cNvSpPr/>
          <p:nvPr/>
        </p:nvSpPr>
        <p:spPr>
          <a:xfrm>
            <a:off x="0" y="4004425"/>
            <a:ext cx="2727000" cy="794100"/>
          </a:xfrm>
          <a:prstGeom prst="homePlate">
            <a:avLst>
              <a:gd fmla="val 30129"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Condensed"/>
                <a:ea typeface="Roboto Condensed"/>
                <a:cs typeface="Roboto Condensed"/>
                <a:sym typeface="Roboto Condensed"/>
              </a:rPr>
              <a:t>              </a:t>
            </a:r>
            <a:r>
              <a:rPr lang="en" sz="1800">
                <a:solidFill>
                  <a:srgbClr val="FFFFFF"/>
                </a:solidFill>
                <a:latin typeface="Roboto Condensed"/>
                <a:ea typeface="Roboto Condensed"/>
                <a:cs typeface="Roboto Condensed"/>
                <a:sym typeface="Roboto Condensed"/>
              </a:rPr>
              <a:t>Wake Up</a:t>
            </a:r>
            <a:endParaRPr sz="1800">
              <a:solidFill>
                <a:srgbClr val="FFFFFF"/>
              </a:solidFill>
              <a:latin typeface="Roboto Condensed"/>
              <a:ea typeface="Roboto Condensed"/>
              <a:cs typeface="Roboto Condensed"/>
              <a:sym typeface="Roboto Condensed"/>
            </a:endParaRPr>
          </a:p>
        </p:txBody>
      </p:sp>
      <p:sp>
        <p:nvSpPr>
          <p:cNvPr id="105" name="Google Shape;105;p17"/>
          <p:cNvSpPr/>
          <p:nvPr/>
        </p:nvSpPr>
        <p:spPr>
          <a:xfrm>
            <a:off x="2406900" y="4004425"/>
            <a:ext cx="3583800" cy="794100"/>
          </a:xfrm>
          <a:prstGeom prst="chevron">
            <a:avLst>
              <a:gd fmla="val 29853" name="adj"/>
            </a:avLst>
          </a:prstGeom>
          <a:solidFill>
            <a:srgbClr val="76A5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Complete Small Tasks</a:t>
            </a:r>
            <a:endParaRPr sz="1800">
              <a:solidFill>
                <a:srgbClr val="FFFFFF"/>
              </a:solidFill>
              <a:latin typeface="Roboto Condensed"/>
              <a:ea typeface="Roboto Condensed"/>
              <a:cs typeface="Roboto Condensed"/>
              <a:sym typeface="Roboto Condensed"/>
            </a:endParaRPr>
          </a:p>
        </p:txBody>
      </p:sp>
      <p:sp>
        <p:nvSpPr>
          <p:cNvPr id="106" name="Google Shape;106;p17"/>
          <p:cNvSpPr/>
          <p:nvPr/>
        </p:nvSpPr>
        <p:spPr>
          <a:xfrm>
            <a:off x="5711950" y="4004425"/>
            <a:ext cx="3432000" cy="794100"/>
          </a:xfrm>
          <a:prstGeom prst="chevron">
            <a:avLst>
              <a:gd fmla="val 29853" name="adj"/>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Earn and Start Your Day</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331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Benefits </a:t>
            </a:r>
            <a:endParaRPr/>
          </a:p>
        </p:txBody>
      </p:sp>
      <p:sp>
        <p:nvSpPr>
          <p:cNvPr id="112" name="Google Shape;112;p18"/>
          <p:cNvSpPr/>
          <p:nvPr/>
        </p:nvSpPr>
        <p:spPr>
          <a:xfrm>
            <a:off x="1047947" y="2621350"/>
            <a:ext cx="780593" cy="748216"/>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386600" y="1683508"/>
            <a:ext cx="2242800" cy="7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Productive Momentum </a:t>
            </a:r>
            <a:endParaRPr b="1" sz="2000">
              <a:solidFill>
                <a:schemeClr val="dk2"/>
              </a:solidFill>
              <a:latin typeface="Open Sans"/>
              <a:ea typeface="Open Sans"/>
              <a:cs typeface="Open Sans"/>
              <a:sym typeface="Open Sans"/>
            </a:endParaRPr>
          </a:p>
        </p:txBody>
      </p:sp>
      <p:grpSp>
        <p:nvGrpSpPr>
          <p:cNvPr id="114" name="Google Shape;114;p18"/>
          <p:cNvGrpSpPr/>
          <p:nvPr/>
        </p:nvGrpSpPr>
        <p:grpSpPr>
          <a:xfrm>
            <a:off x="4080688" y="606856"/>
            <a:ext cx="1674881" cy="2748773"/>
            <a:chOff x="4995496" y="298550"/>
            <a:chExt cx="2062154" cy="3679257"/>
          </a:xfrm>
        </p:grpSpPr>
        <p:sp>
          <p:nvSpPr>
            <p:cNvPr id="115" name="Google Shape;115;p18"/>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995496" y="2905655"/>
              <a:ext cx="1113367" cy="1072152"/>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8"/>
          <p:cNvSpPr txBox="1"/>
          <p:nvPr/>
        </p:nvSpPr>
        <p:spPr>
          <a:xfrm>
            <a:off x="3625625" y="1674800"/>
            <a:ext cx="1900500" cy="6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No More Wasted Time</a:t>
            </a:r>
            <a:endParaRPr b="1" sz="2000">
              <a:solidFill>
                <a:schemeClr val="dk2"/>
              </a:solidFill>
              <a:latin typeface="Open Sans"/>
              <a:ea typeface="Open Sans"/>
              <a:cs typeface="Open Sans"/>
              <a:sym typeface="Open Sans"/>
            </a:endParaRPr>
          </a:p>
        </p:txBody>
      </p:sp>
      <p:sp>
        <p:nvSpPr>
          <p:cNvPr id="118" name="Google Shape;118;p18"/>
          <p:cNvSpPr/>
          <p:nvPr/>
        </p:nvSpPr>
        <p:spPr>
          <a:xfrm>
            <a:off x="7206863" y="2522151"/>
            <a:ext cx="1202419" cy="847436"/>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7206875" y="1827500"/>
            <a:ext cx="1202400" cy="4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Earn</a:t>
            </a:r>
            <a:endParaRPr b="1" sz="20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Business</a:t>
            </a:r>
            <a:r>
              <a:rPr lang="en"/>
              <a:t> Model</a:t>
            </a:r>
            <a:endParaRPr/>
          </a:p>
          <a:p>
            <a:pPr indent="0" lvl="0" marL="0" rtl="0" algn="l">
              <a:spcBef>
                <a:spcPts val="0"/>
              </a:spcBef>
              <a:spcAft>
                <a:spcPts val="0"/>
              </a:spcAft>
              <a:buNone/>
            </a:pPr>
            <a:r>
              <a:t/>
            </a:r>
            <a:endParaRPr/>
          </a:p>
        </p:txBody>
      </p:sp>
      <p:sp>
        <p:nvSpPr>
          <p:cNvPr id="125" name="Google Shape;125;p19"/>
          <p:cNvSpPr txBox="1"/>
          <p:nvPr/>
        </p:nvSpPr>
        <p:spPr>
          <a:xfrm>
            <a:off x="311700" y="1496125"/>
            <a:ext cx="2549700" cy="28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26" name="Google Shape;126;p19"/>
          <p:cNvPicPr preferRelativeResize="0"/>
          <p:nvPr/>
        </p:nvPicPr>
        <p:blipFill>
          <a:blip r:embed="rId3">
            <a:alphaModFix/>
          </a:blip>
          <a:stretch>
            <a:fillRect/>
          </a:stretch>
        </p:blipFill>
        <p:spPr>
          <a:xfrm>
            <a:off x="3192450" y="2750026"/>
            <a:ext cx="5639849" cy="1592650"/>
          </a:xfrm>
          <a:prstGeom prst="rect">
            <a:avLst/>
          </a:prstGeom>
          <a:noFill/>
          <a:ln>
            <a:noFill/>
          </a:ln>
        </p:spPr>
      </p:pic>
      <p:pic>
        <p:nvPicPr>
          <p:cNvPr id="127" name="Google Shape;127;p19"/>
          <p:cNvPicPr preferRelativeResize="0"/>
          <p:nvPr/>
        </p:nvPicPr>
        <p:blipFill>
          <a:blip r:embed="rId4">
            <a:alphaModFix/>
          </a:blip>
          <a:stretch>
            <a:fillRect/>
          </a:stretch>
        </p:blipFill>
        <p:spPr>
          <a:xfrm>
            <a:off x="3192450" y="1505059"/>
            <a:ext cx="5639850" cy="892329"/>
          </a:xfrm>
          <a:prstGeom prst="rect">
            <a:avLst/>
          </a:prstGeom>
          <a:noFill/>
          <a:ln>
            <a:noFill/>
          </a:ln>
        </p:spPr>
      </p:pic>
      <p:sp>
        <p:nvSpPr>
          <p:cNvPr id="128" name="Google Shape;128;p19"/>
          <p:cNvSpPr txBox="1"/>
          <p:nvPr/>
        </p:nvSpPr>
        <p:spPr>
          <a:xfrm>
            <a:off x="311700" y="1454000"/>
            <a:ext cx="2549700" cy="28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Researchers (including CU Professors) and ML companies </a:t>
            </a:r>
            <a:r>
              <a:rPr b="1" lang="en" sz="1600">
                <a:solidFill>
                  <a:schemeClr val="dk2"/>
                </a:solidFill>
                <a:latin typeface="Open Sans"/>
                <a:ea typeface="Open Sans"/>
                <a:cs typeface="Open Sans"/>
                <a:sym typeface="Open Sans"/>
              </a:rPr>
              <a:t>pay </a:t>
            </a:r>
            <a:r>
              <a:rPr lang="en" sz="1600">
                <a:solidFill>
                  <a:schemeClr val="dk2"/>
                </a:solidFill>
                <a:latin typeface="Open Sans"/>
                <a:ea typeface="Open Sans"/>
                <a:cs typeface="Open Sans"/>
                <a:sym typeface="Open Sans"/>
              </a:rPr>
              <a:t>for </a:t>
            </a:r>
            <a:r>
              <a:rPr b="1" lang="en" sz="1600">
                <a:solidFill>
                  <a:schemeClr val="dk2"/>
                </a:solidFill>
                <a:latin typeface="Open Sans"/>
                <a:ea typeface="Open Sans"/>
                <a:cs typeface="Open Sans"/>
                <a:sym typeface="Open Sans"/>
              </a:rPr>
              <a:t>human computation</a:t>
            </a:r>
            <a:r>
              <a:rPr lang="en" sz="1600">
                <a:solidFill>
                  <a:schemeClr val="dk2"/>
                </a:solidFill>
                <a:latin typeface="Open Sans"/>
                <a:ea typeface="Open Sans"/>
                <a:cs typeface="Open Sans"/>
                <a:sym typeface="Open Sans"/>
              </a:rPr>
              <a:t>.</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rPr lang="en" sz="1600">
                <a:solidFill>
                  <a:schemeClr val="dk2"/>
                </a:solidFill>
                <a:latin typeface="Open Sans"/>
                <a:ea typeface="Open Sans"/>
                <a:cs typeface="Open Sans"/>
                <a:sym typeface="Open Sans"/>
              </a:rPr>
              <a:t>We </a:t>
            </a:r>
            <a:r>
              <a:rPr b="1" lang="en" sz="1600">
                <a:solidFill>
                  <a:schemeClr val="dk2"/>
                </a:solidFill>
                <a:latin typeface="Open Sans"/>
                <a:ea typeface="Open Sans"/>
                <a:cs typeface="Open Sans"/>
                <a:sym typeface="Open Sans"/>
              </a:rPr>
              <a:t>connect </a:t>
            </a:r>
            <a:r>
              <a:rPr lang="en" sz="1600">
                <a:solidFill>
                  <a:schemeClr val="dk2"/>
                </a:solidFill>
                <a:latin typeface="Open Sans"/>
                <a:ea typeface="Open Sans"/>
                <a:cs typeface="Open Sans"/>
                <a:sym typeface="Open Sans"/>
              </a:rPr>
              <a:t>those entities to a willing workforce.</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latin typeface="Open Sans"/>
                <a:ea typeface="Open Sans"/>
                <a:cs typeface="Open Sans"/>
                <a:sym typeface="Open Sans"/>
              </a:rPr>
              <a:t>Symbiotically </a:t>
            </a:r>
            <a:r>
              <a:rPr lang="en" sz="1600">
                <a:solidFill>
                  <a:schemeClr val="dk2"/>
                </a:solidFill>
                <a:latin typeface="Open Sans"/>
                <a:ea typeface="Open Sans"/>
                <a:cs typeface="Open Sans"/>
                <a:sym typeface="Open Sans"/>
              </a:rPr>
              <a:t>create value for users and researchers.</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Requests</a:t>
            </a:r>
            <a:endParaRPr/>
          </a:p>
        </p:txBody>
      </p:sp>
      <p:pic>
        <p:nvPicPr>
          <p:cNvPr id="134" name="Google Shape;134;p20"/>
          <p:cNvPicPr preferRelativeResize="0"/>
          <p:nvPr/>
        </p:nvPicPr>
        <p:blipFill>
          <a:blip r:embed="rId3">
            <a:alphaModFix/>
          </a:blip>
          <a:stretch>
            <a:fillRect/>
          </a:stretch>
        </p:blipFill>
        <p:spPr>
          <a:xfrm>
            <a:off x="167100" y="2077825"/>
            <a:ext cx="3209925" cy="1428750"/>
          </a:xfrm>
          <a:prstGeom prst="rect">
            <a:avLst/>
          </a:prstGeom>
          <a:noFill/>
          <a:ln>
            <a:noFill/>
          </a:ln>
        </p:spPr>
      </p:pic>
      <p:pic>
        <p:nvPicPr>
          <p:cNvPr id="135" name="Google Shape;135;p20"/>
          <p:cNvPicPr preferRelativeResize="0"/>
          <p:nvPr/>
        </p:nvPicPr>
        <p:blipFill>
          <a:blip r:embed="rId4">
            <a:alphaModFix/>
          </a:blip>
          <a:stretch>
            <a:fillRect/>
          </a:stretch>
        </p:blipFill>
        <p:spPr>
          <a:xfrm>
            <a:off x="3655352" y="1529850"/>
            <a:ext cx="1953074" cy="1976725"/>
          </a:xfrm>
          <a:prstGeom prst="rect">
            <a:avLst/>
          </a:prstGeom>
          <a:noFill/>
          <a:ln>
            <a:noFill/>
          </a:ln>
        </p:spPr>
      </p:pic>
      <p:pic>
        <p:nvPicPr>
          <p:cNvPr id="136" name="Google Shape;136;p20"/>
          <p:cNvPicPr preferRelativeResize="0"/>
          <p:nvPr/>
        </p:nvPicPr>
        <p:blipFill>
          <a:blip r:embed="rId5">
            <a:alphaModFix/>
          </a:blip>
          <a:stretch>
            <a:fillRect/>
          </a:stretch>
        </p:blipFill>
        <p:spPr>
          <a:xfrm>
            <a:off x="5886775" y="2077825"/>
            <a:ext cx="3038477" cy="1428750"/>
          </a:xfrm>
          <a:prstGeom prst="rect">
            <a:avLst/>
          </a:prstGeom>
          <a:noFill/>
          <a:ln>
            <a:noFill/>
          </a:ln>
        </p:spPr>
      </p:pic>
      <p:sp>
        <p:nvSpPr>
          <p:cNvPr id="137" name="Google Shape;137;p20"/>
          <p:cNvSpPr txBox="1"/>
          <p:nvPr/>
        </p:nvSpPr>
        <p:spPr>
          <a:xfrm>
            <a:off x="167100" y="3605825"/>
            <a:ext cx="3210000" cy="4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Requesting transcription of a receipt</a:t>
            </a:r>
            <a:endParaRPr sz="1800">
              <a:solidFill>
                <a:schemeClr val="dk2"/>
              </a:solidFill>
              <a:latin typeface="Open Sans"/>
              <a:ea typeface="Open Sans"/>
              <a:cs typeface="Open Sans"/>
              <a:sym typeface="Open Sans"/>
            </a:endParaRPr>
          </a:p>
        </p:txBody>
      </p:sp>
      <p:sp>
        <p:nvSpPr>
          <p:cNvPr id="138" name="Google Shape;138;p20"/>
          <p:cNvSpPr txBox="1"/>
          <p:nvPr/>
        </p:nvSpPr>
        <p:spPr>
          <a:xfrm>
            <a:off x="3655450" y="3605825"/>
            <a:ext cx="19530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Requesting image verification</a:t>
            </a:r>
            <a:endParaRPr sz="1800">
              <a:solidFill>
                <a:schemeClr val="dk2"/>
              </a:solidFill>
              <a:latin typeface="Open Sans"/>
              <a:ea typeface="Open Sans"/>
              <a:cs typeface="Open Sans"/>
              <a:sym typeface="Open Sans"/>
            </a:endParaRPr>
          </a:p>
        </p:txBody>
      </p:sp>
      <p:sp>
        <p:nvSpPr>
          <p:cNvPr id="139" name="Google Shape;139;p20"/>
          <p:cNvSpPr txBox="1"/>
          <p:nvPr/>
        </p:nvSpPr>
        <p:spPr>
          <a:xfrm>
            <a:off x="5886775" y="3605825"/>
            <a:ext cx="3038400" cy="6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Requesting text transcription</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Competition</a:t>
            </a:r>
            <a:endParaRPr/>
          </a:p>
          <a:p>
            <a:pPr indent="0" lvl="0" marL="0" rtl="0" algn="l">
              <a:spcBef>
                <a:spcPts val="0"/>
              </a:spcBef>
              <a:spcAft>
                <a:spcPts val="0"/>
              </a:spcAft>
              <a:buNone/>
            </a:pPr>
            <a:r>
              <a:t/>
            </a:r>
            <a:endParaRPr/>
          </a:p>
        </p:txBody>
      </p:sp>
      <p:sp>
        <p:nvSpPr>
          <p:cNvPr id="145" name="Google Shape;145;p21"/>
          <p:cNvSpPr txBox="1"/>
          <p:nvPr/>
        </p:nvSpPr>
        <p:spPr>
          <a:xfrm>
            <a:off x="447450" y="1080125"/>
            <a:ext cx="4004400" cy="3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b="1" i="1" lang="en" sz="2400">
                <a:solidFill>
                  <a:schemeClr val="dk2"/>
                </a:solidFill>
                <a:latin typeface="Open Sans"/>
                <a:ea typeface="Open Sans"/>
                <a:cs typeface="Open Sans"/>
                <a:sym typeface="Open Sans"/>
              </a:rPr>
              <a:t>Cl</a:t>
            </a:r>
            <a:r>
              <a:rPr b="1" i="1" lang="en" sz="2400">
                <a:solidFill>
                  <a:schemeClr val="dk2"/>
                </a:solidFill>
                <a:latin typeface="Open Sans"/>
                <a:ea typeface="Open Sans"/>
                <a:cs typeface="Open Sans"/>
                <a:sym typeface="Open Sans"/>
              </a:rPr>
              <a:t>ient Side:</a:t>
            </a:r>
            <a:endParaRPr b="1" i="1" sz="2400">
              <a:solidFill>
                <a:schemeClr val="dk2"/>
              </a:solidFill>
              <a:latin typeface="Open Sans"/>
              <a:ea typeface="Open Sans"/>
              <a:cs typeface="Open Sans"/>
              <a:sym typeface="Open Sans"/>
            </a:endParaRPr>
          </a:p>
          <a:p>
            <a:pPr indent="0" lvl="0" marL="0" rtl="0" algn="l">
              <a:spcBef>
                <a:spcPts val="1000"/>
              </a:spcBef>
              <a:spcAft>
                <a:spcPts val="0"/>
              </a:spcAft>
              <a:buNone/>
            </a:pPr>
            <a:r>
              <a:rPr lang="en" sz="2400">
                <a:solidFill>
                  <a:schemeClr val="dk2"/>
                </a:solidFill>
                <a:latin typeface="Open Sans"/>
                <a:ea typeface="Open Sans"/>
                <a:cs typeface="Open Sans"/>
                <a:sym typeface="Open Sans"/>
              </a:rPr>
              <a:t>Alarm apps that ask users to solve puzzles or small math question</a:t>
            </a:r>
            <a:r>
              <a:rPr lang="en" sz="2400">
                <a:solidFill>
                  <a:schemeClr val="dk2"/>
                </a:solidFill>
                <a:latin typeface="Open Sans"/>
                <a:ea typeface="Open Sans"/>
                <a:cs typeface="Open Sans"/>
                <a:sym typeface="Open Sans"/>
              </a:rPr>
              <a:t>s</a:t>
            </a:r>
            <a:endParaRPr sz="2400">
              <a:solidFill>
                <a:schemeClr val="dk2"/>
              </a:solidFill>
              <a:latin typeface="Open Sans"/>
              <a:ea typeface="Open Sans"/>
              <a:cs typeface="Open Sans"/>
              <a:sym typeface="Open Sans"/>
            </a:endParaRPr>
          </a:p>
          <a:p>
            <a:pPr indent="0" lvl="0" marL="0" rtl="0" algn="l">
              <a:spcBef>
                <a:spcPts val="1000"/>
              </a:spcBef>
              <a:spcAft>
                <a:spcPts val="0"/>
              </a:spcAft>
              <a:buNone/>
            </a:pPr>
            <a:r>
              <a:t/>
            </a:r>
            <a:endParaRPr sz="500">
              <a:solidFill>
                <a:schemeClr val="dk2"/>
              </a:solidFill>
              <a:latin typeface="Open Sans"/>
              <a:ea typeface="Open Sans"/>
              <a:cs typeface="Open Sans"/>
              <a:sym typeface="Open Sans"/>
            </a:endParaRPr>
          </a:p>
          <a:p>
            <a:pPr indent="-355600" lvl="1" marL="457200" rtl="0" algn="l">
              <a:spcBef>
                <a:spcPts val="10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Al</a:t>
            </a:r>
            <a:r>
              <a:rPr lang="en" sz="2000">
                <a:solidFill>
                  <a:schemeClr val="dk2"/>
                </a:solidFill>
                <a:latin typeface="Open Sans"/>
                <a:ea typeface="Open Sans"/>
                <a:cs typeface="Open Sans"/>
                <a:sym typeface="Open Sans"/>
              </a:rPr>
              <a:t>army</a:t>
            </a:r>
            <a:endParaRPr sz="2000">
              <a:solidFill>
                <a:schemeClr val="dk2"/>
              </a:solidFill>
              <a:latin typeface="Open Sans"/>
              <a:ea typeface="Open Sans"/>
              <a:cs typeface="Open Sans"/>
              <a:sym typeface="Open Sans"/>
            </a:endParaRPr>
          </a:p>
          <a:p>
            <a:pPr indent="-355600" lvl="1" marL="457200" rtl="0" algn="l">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I Can’t Wake Up!</a:t>
            </a:r>
            <a:endParaRPr sz="2000">
              <a:solidFill>
                <a:schemeClr val="dk2"/>
              </a:solidFill>
              <a:latin typeface="Open Sans"/>
              <a:ea typeface="Open Sans"/>
              <a:cs typeface="Open Sans"/>
              <a:sym typeface="Open Sans"/>
            </a:endParaRPr>
          </a:p>
        </p:txBody>
      </p:sp>
      <p:sp>
        <p:nvSpPr>
          <p:cNvPr id="146" name="Google Shape;146;p21"/>
          <p:cNvSpPr txBox="1"/>
          <p:nvPr/>
        </p:nvSpPr>
        <p:spPr>
          <a:xfrm>
            <a:off x="4692000" y="1197543"/>
            <a:ext cx="4004400" cy="3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latin typeface="Open Sans"/>
                <a:ea typeface="Open Sans"/>
                <a:cs typeface="Open Sans"/>
                <a:sym typeface="Open Sans"/>
              </a:rPr>
              <a:t>Server Side:</a:t>
            </a:r>
            <a:endParaRPr b="1" i="1" sz="2400">
              <a:solidFill>
                <a:schemeClr val="dk2"/>
              </a:solidFill>
              <a:latin typeface="Open Sans"/>
              <a:ea typeface="Open Sans"/>
              <a:cs typeface="Open Sans"/>
              <a:sym typeface="Open Sans"/>
            </a:endParaRPr>
          </a:p>
          <a:p>
            <a:pPr indent="0" lvl="0" marL="0" rtl="0" algn="l">
              <a:spcBef>
                <a:spcPts val="1000"/>
              </a:spcBef>
              <a:spcAft>
                <a:spcPts val="0"/>
              </a:spcAft>
              <a:buNone/>
            </a:pPr>
            <a:r>
              <a:rPr lang="en" sz="2400">
                <a:solidFill>
                  <a:schemeClr val="dk2"/>
                </a:solidFill>
                <a:latin typeface="Open Sans"/>
                <a:ea typeface="Open Sans"/>
                <a:cs typeface="Open Sans"/>
                <a:sym typeface="Open Sans"/>
              </a:rPr>
              <a:t>Platforms that exist where clients can request human review of data:</a:t>
            </a:r>
            <a:endParaRPr sz="2400">
              <a:solidFill>
                <a:schemeClr val="dk2"/>
              </a:solidFill>
              <a:latin typeface="Open Sans"/>
              <a:ea typeface="Open Sans"/>
              <a:cs typeface="Open Sans"/>
              <a:sym typeface="Open Sans"/>
            </a:endParaRPr>
          </a:p>
          <a:p>
            <a:pPr indent="0" lvl="0" marL="0" rtl="0" algn="l">
              <a:spcBef>
                <a:spcPts val="1000"/>
              </a:spcBef>
              <a:spcAft>
                <a:spcPts val="0"/>
              </a:spcAft>
              <a:buNone/>
            </a:pPr>
            <a:r>
              <a:t/>
            </a:r>
            <a:endParaRPr sz="500">
              <a:solidFill>
                <a:schemeClr val="dk2"/>
              </a:solidFill>
              <a:latin typeface="Open Sans"/>
              <a:ea typeface="Open Sans"/>
              <a:cs typeface="Open Sans"/>
              <a:sym typeface="Open Sans"/>
            </a:endParaRPr>
          </a:p>
          <a:p>
            <a:pPr indent="-355600" lvl="1" marL="514350" rtl="0" algn="l">
              <a:spcBef>
                <a:spcPts val="10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Clickworker</a:t>
            </a:r>
            <a:endParaRPr sz="2000">
              <a:solidFill>
                <a:schemeClr val="dk2"/>
              </a:solidFill>
              <a:latin typeface="Open Sans"/>
              <a:ea typeface="Open Sans"/>
              <a:cs typeface="Open Sans"/>
              <a:sym typeface="Open Sans"/>
            </a:endParaRPr>
          </a:p>
          <a:p>
            <a:pPr indent="-355600" lvl="1" marL="514350" rtl="0" algn="l">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Amazon Mechanical Turk</a:t>
            </a:r>
            <a:endParaRPr i="1" sz="2000">
              <a:solidFill>
                <a:schemeClr val="dk2"/>
              </a:solidFill>
              <a:latin typeface="Open Sans"/>
              <a:ea typeface="Open Sans"/>
              <a:cs typeface="Open Sans"/>
              <a:sym typeface="Open Sans"/>
            </a:endParaRPr>
          </a:p>
        </p:txBody>
      </p:sp>
      <p:pic>
        <p:nvPicPr>
          <p:cNvPr id="147" name="Google Shape;147;p21"/>
          <p:cNvPicPr preferRelativeResize="0"/>
          <p:nvPr/>
        </p:nvPicPr>
        <p:blipFill>
          <a:blip r:embed="rId3">
            <a:alphaModFix/>
          </a:blip>
          <a:stretch>
            <a:fillRect/>
          </a:stretch>
        </p:blipFill>
        <p:spPr>
          <a:xfrm>
            <a:off x="7743850" y="3750450"/>
            <a:ext cx="1258950" cy="1258950"/>
          </a:xfrm>
          <a:prstGeom prst="rect">
            <a:avLst/>
          </a:prstGeom>
          <a:noFill/>
          <a:ln>
            <a:noFill/>
          </a:ln>
        </p:spPr>
      </p:pic>
      <p:pic>
        <p:nvPicPr>
          <p:cNvPr id="148" name="Google Shape;148;p21"/>
          <p:cNvPicPr preferRelativeResize="0"/>
          <p:nvPr/>
        </p:nvPicPr>
        <p:blipFill>
          <a:blip r:embed="rId4">
            <a:alphaModFix/>
          </a:blip>
          <a:stretch>
            <a:fillRect/>
          </a:stretch>
        </p:blipFill>
        <p:spPr>
          <a:xfrm>
            <a:off x="4613848" y="4116449"/>
            <a:ext cx="3130003" cy="622775"/>
          </a:xfrm>
          <a:prstGeom prst="rect">
            <a:avLst/>
          </a:prstGeom>
          <a:noFill/>
          <a:ln>
            <a:noFill/>
          </a:ln>
        </p:spPr>
      </p:pic>
      <p:pic>
        <p:nvPicPr>
          <p:cNvPr id="149" name="Google Shape;149;p21"/>
          <p:cNvPicPr preferRelativeResize="0"/>
          <p:nvPr/>
        </p:nvPicPr>
        <p:blipFill>
          <a:blip r:embed="rId5">
            <a:alphaModFix/>
          </a:blip>
          <a:stretch>
            <a:fillRect/>
          </a:stretch>
        </p:blipFill>
        <p:spPr>
          <a:xfrm>
            <a:off x="730650" y="3934450"/>
            <a:ext cx="986775" cy="986775"/>
          </a:xfrm>
          <a:prstGeom prst="rect">
            <a:avLst/>
          </a:prstGeom>
          <a:noFill/>
          <a:ln>
            <a:noFill/>
          </a:ln>
        </p:spPr>
      </p:pic>
      <p:pic>
        <p:nvPicPr>
          <p:cNvPr id="150" name="Google Shape;150;p21"/>
          <p:cNvPicPr preferRelativeResize="0"/>
          <p:nvPr/>
        </p:nvPicPr>
        <p:blipFill>
          <a:blip r:embed="rId6">
            <a:alphaModFix/>
          </a:blip>
          <a:stretch>
            <a:fillRect/>
          </a:stretch>
        </p:blipFill>
        <p:spPr>
          <a:xfrm>
            <a:off x="2011063" y="3989238"/>
            <a:ext cx="877187" cy="8771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