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80" r:id="rId4"/>
    <p:sldId id="271" r:id="rId5"/>
    <p:sldId id="272" r:id="rId6"/>
    <p:sldId id="273" r:id="rId7"/>
    <p:sldId id="276" r:id="rId8"/>
    <p:sldId id="278" r:id="rId9"/>
    <p:sldId id="274" r:id="rId10"/>
    <p:sldId id="275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8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uvNpK3RiTU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B1B192-CC6B-401F-ADDB-0D8D93685D23}"/>
              </a:ext>
            </a:extLst>
          </p:cNvPr>
          <p:cNvSpPr/>
          <p:nvPr/>
        </p:nvSpPr>
        <p:spPr>
          <a:xfrm>
            <a:off x="4192103" y="2345288"/>
            <a:ext cx="3819783" cy="5225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FEFEBA-CAB3-41AE-B92D-D312B54F57ED}"/>
              </a:ext>
            </a:extLst>
          </p:cNvPr>
          <p:cNvSpPr/>
          <p:nvPr/>
        </p:nvSpPr>
        <p:spPr>
          <a:xfrm>
            <a:off x="4353538" y="2462545"/>
            <a:ext cx="3541765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lvl="1" latinLnBrk="0"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SSAFY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최종 관통 프로젝트</a:t>
            </a: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33722CB4-F9BF-4370-B61E-95A734A56C58}"/>
              </a:ext>
            </a:extLst>
          </p:cNvPr>
          <p:cNvSpPr/>
          <p:nvPr/>
        </p:nvSpPr>
        <p:spPr>
          <a:xfrm>
            <a:off x="4478936" y="2515413"/>
            <a:ext cx="197843" cy="19468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493C95-DC0A-4AEA-928D-0BB91F86DFC6}"/>
              </a:ext>
            </a:extLst>
          </p:cNvPr>
          <p:cNvGrpSpPr/>
          <p:nvPr/>
        </p:nvGrpSpPr>
        <p:grpSpPr>
          <a:xfrm>
            <a:off x="7014907" y="1910874"/>
            <a:ext cx="996979" cy="255149"/>
            <a:chOff x="9689491" y="466716"/>
            <a:chExt cx="996979" cy="2551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F54880-873D-4F43-9087-9C5239953867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9C962F-477E-47A6-8EE2-A9AB7A63406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A38C9A-0B81-4036-8FFF-89EA14397C76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F5C276-4401-4DE4-8D50-948FDBE50318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E262DC9-7982-4C88-BE9D-9779199BFCF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4DD6C9-13AA-4E9B-A687-E330B637DC39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0A41CA-63DC-40BD-9E34-2B9DFE5AAFFF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048000" y="29711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 err="1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HappyHouse</a:t>
            </a:r>
            <a:endParaRPr lang="en-US" altLang="ko-KR" sz="4800" b="1" kern="0" dirty="0">
              <a:ln w="190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1176" y="3905561"/>
            <a:ext cx="180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박주한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서은민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92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후기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06181" y="1699727"/>
            <a:ext cx="8258055" cy="217587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554160" y="1435680"/>
            <a:ext cx="628118" cy="628118"/>
            <a:chOff x="8846116" y="4168827"/>
            <a:chExt cx="1083168" cy="1083168"/>
          </a:xfrm>
        </p:grpSpPr>
        <p:sp>
          <p:nvSpPr>
            <p:cNvPr id="17" name="타원 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2182279" y="1709035"/>
            <a:ext cx="922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박주한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9489124" y="4071384"/>
            <a:ext cx="92289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서은민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2182279" y="2234200"/>
            <a:ext cx="758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“SSAFY</a:t>
            </a:r>
            <a:r>
              <a:rPr lang="ko-KR" altLang="en-US" sz="1400" dirty="0"/>
              <a:t>에서 처음 웹을 배우면서 어려운 점도 많고 이해되지 않는 부분도 많았는데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오히려 이번 프로젝트에서 배운 내용을 적용하면서 이해되는 점도 많아 좋았습니다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프론트 쪽을 주로 담당하면서 제 코드에 따라 화면 구성이 달라지는 점과 팀원과 소통하는 </a:t>
            </a:r>
            <a:endParaRPr lang="en-US" altLang="ko-KR" sz="1400" dirty="0"/>
          </a:p>
          <a:p>
            <a:r>
              <a:rPr lang="ko-KR" altLang="en-US" sz="1400" dirty="0"/>
              <a:t>과정이 제일 재미있었습니다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아직 부족한 부분이 많아 </a:t>
            </a:r>
            <a:r>
              <a:rPr lang="ko-KR" altLang="en-US" sz="1400" dirty="0" err="1"/>
              <a:t>팀원한테</a:t>
            </a:r>
            <a:r>
              <a:rPr lang="ko-KR" altLang="en-US" sz="1400" dirty="0"/>
              <a:t> 미안한 것도 많고</a:t>
            </a:r>
            <a:r>
              <a:rPr lang="en-US" altLang="ko-KR" sz="1400" dirty="0"/>
              <a:t>, </a:t>
            </a:r>
            <a:r>
              <a:rPr lang="ko-KR" altLang="en-US" sz="1400" dirty="0"/>
              <a:t>구현하지 </a:t>
            </a:r>
            <a:endParaRPr lang="en-US" altLang="ko-KR" sz="1400" dirty="0"/>
          </a:p>
          <a:p>
            <a:r>
              <a:rPr lang="ko-KR" altLang="en-US" sz="1400" dirty="0"/>
              <a:t>못한 기능도 있었는데</a:t>
            </a:r>
            <a:r>
              <a:rPr lang="en-US" altLang="ko-KR" sz="1400" dirty="0"/>
              <a:t>, </a:t>
            </a:r>
            <a:r>
              <a:rPr lang="ko-KR" altLang="en-US" sz="1400" dirty="0"/>
              <a:t>더욱 노력하여 다음 프로젝트에서는 더 발전된 프로젝트 제작하도록</a:t>
            </a:r>
            <a:endParaRPr lang="en-US" altLang="ko-KR" sz="1400" dirty="0"/>
          </a:p>
          <a:p>
            <a:r>
              <a:rPr lang="ko-KR" altLang="en-US" sz="1400" dirty="0"/>
              <a:t>하겠습니다</a:t>
            </a:r>
            <a:r>
              <a:rPr lang="en-US" altLang="ko-KR" sz="1400" dirty="0"/>
              <a:t>!”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2679109" y="4552925"/>
            <a:ext cx="79166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그동안 배운 내용들을 적용함과 동시에 다양한 </a:t>
            </a:r>
            <a:r>
              <a:rPr lang="en-US" altLang="ko-KR" sz="1400" dirty="0"/>
              <a:t>API</a:t>
            </a:r>
            <a:r>
              <a:rPr lang="ko-KR" altLang="en-US" sz="1400" dirty="0"/>
              <a:t>를 활용해 볼 수 있어서 좋았습니다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처음이라 어려웠지만 시행착오를 거치며 더 확실하게 학습했고</a:t>
            </a:r>
            <a:r>
              <a:rPr lang="en-US" altLang="ko-KR" sz="1400" dirty="0"/>
              <a:t>, </a:t>
            </a:r>
            <a:r>
              <a:rPr lang="ko-KR" altLang="en-US" sz="1400" dirty="0"/>
              <a:t>계획한 기능들이 제대로 동작할 때 마다 성취감도 느낄 수 있었습니다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짧은 기간이었지만 페어와 많이 소통하며 완성했습니다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부족한 저와 함께해주신 페어이자 </a:t>
            </a:r>
            <a:endParaRPr lang="en-US" altLang="ko-KR" sz="1400" dirty="0"/>
          </a:p>
          <a:p>
            <a:r>
              <a:rPr lang="ko-KR" altLang="en-US" sz="1400" dirty="0"/>
              <a:t>팀장님</a:t>
            </a:r>
            <a:r>
              <a:rPr lang="en-US" altLang="ko-KR" sz="1400" dirty="0"/>
              <a:t>, </a:t>
            </a:r>
            <a:r>
              <a:rPr lang="ko-KR" altLang="en-US" sz="1400" dirty="0"/>
              <a:t>도움 주신 모든 분들 감사합니다</a:t>
            </a:r>
            <a:r>
              <a:rPr lang="en-US" altLang="ko-KR" sz="1400" dirty="0"/>
              <a:t>!”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19374" y="4071384"/>
            <a:ext cx="8258055" cy="217587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0290582" y="3773824"/>
            <a:ext cx="628118" cy="628118"/>
            <a:chOff x="2899657" y="4303429"/>
            <a:chExt cx="1083168" cy="1083168"/>
          </a:xfrm>
        </p:grpSpPr>
        <p:sp>
          <p:nvSpPr>
            <p:cNvPr id="20" name="타원 19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0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4595089" y="3061078"/>
            <a:ext cx="300181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81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906081" y="1053882"/>
            <a:ext cx="10546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Google Shape;93;p14"/>
          <p:cNvSpPr txBox="1">
            <a:spLocks/>
          </p:cNvSpPr>
          <p:nvPr/>
        </p:nvSpPr>
        <p:spPr>
          <a:xfrm>
            <a:off x="1336386" y="1711987"/>
            <a:ext cx="5800800" cy="3956539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317">
              <a:lnSpc>
                <a:spcPct val="150000"/>
              </a:lnSpc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기획 배경 및 목표</a:t>
            </a:r>
          </a:p>
          <a:p>
            <a:pPr marL="457200" indent="-381317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추진 일정</a:t>
            </a:r>
          </a:p>
          <a:p>
            <a:pPr marL="457200" indent="-381317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시장분석</a:t>
            </a:r>
          </a:p>
          <a:p>
            <a:pPr marL="457200" indent="-381317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결과</a:t>
            </a:r>
          </a:p>
          <a:p>
            <a:pPr marL="914400" lvl="1" indent="-357822">
              <a:lnSpc>
                <a:spcPct val="150000"/>
              </a:lnSpc>
              <a:spcBef>
                <a:spcPts val="0"/>
              </a:spcBef>
              <a:buSzPct val="127236"/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 및 전체 시스템 구조도</a:t>
            </a:r>
          </a:p>
          <a:p>
            <a:pPr marL="914400" lvl="1" indent="-357822">
              <a:lnSpc>
                <a:spcPct val="150000"/>
              </a:lnSpc>
              <a:spcBef>
                <a:spcPts val="0"/>
              </a:spcBef>
              <a:buSzPct val="129411"/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화면 흐름도</a:t>
            </a:r>
          </a:p>
          <a:p>
            <a:pPr marL="457200" indent="-381317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기대효과</a:t>
            </a:r>
          </a:p>
          <a:p>
            <a:pPr marL="457200" indent="-381317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후기</a:t>
            </a:r>
          </a:p>
        </p:txBody>
      </p:sp>
    </p:spTree>
    <p:extLst>
      <p:ext uri="{BB962C8B-B14F-4D97-AF65-F5344CB8AC3E}">
        <p14:creationId xmlns:p14="http://schemas.microsoft.com/office/powerpoint/2010/main" val="39768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253146" y="242595"/>
            <a:ext cx="11673133" cy="6372809"/>
            <a:chOff x="269032" y="242596"/>
            <a:chExt cx="11673133" cy="637280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3" y="242596"/>
              <a:ext cx="11673132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배경 및 목표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2413698" y="3076248"/>
            <a:ext cx="3490281" cy="83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부동산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실거래가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정보와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추가 기능을 제공하는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3D9733-6D3F-4C2B-A02B-0357345C5396}"/>
              </a:ext>
            </a:extLst>
          </p:cNvPr>
          <p:cNvSpPr/>
          <p:nvPr/>
        </p:nvSpPr>
        <p:spPr>
          <a:xfrm>
            <a:off x="6544157" y="2989396"/>
            <a:ext cx="3351993" cy="201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정보 조회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지도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추가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행정구역 내 관련 요약정보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 제공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실시간 부동산 관련 뉴스 제공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3647" y="1734009"/>
            <a:ext cx="8172931" cy="4346469"/>
            <a:chOff x="1767903" y="1662445"/>
            <a:chExt cx="8694586" cy="466669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541C3B-5C21-4C5C-A691-5734EF3BB689}"/>
                </a:ext>
              </a:extLst>
            </p:cNvPr>
            <p:cNvGrpSpPr/>
            <p:nvPr/>
          </p:nvGrpSpPr>
          <p:grpSpPr>
            <a:xfrm>
              <a:off x="1975714" y="1877936"/>
              <a:ext cx="8265590" cy="4238237"/>
              <a:chOff x="2415102" y="2543807"/>
              <a:chExt cx="4907864" cy="2453932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7B99ECCE-515B-457C-AA09-E94AC5007A5F}"/>
                  </a:ext>
                </a:extLst>
              </p:cNvPr>
              <p:cNvSpPr/>
              <p:nvPr/>
            </p:nvSpPr>
            <p:spPr>
              <a:xfrm>
                <a:off x="2415102" y="2543807"/>
                <a:ext cx="2453932" cy="2453932"/>
              </a:xfrm>
              <a:prstGeom prst="arc">
                <a:avLst>
                  <a:gd name="adj1" fmla="val 5401343"/>
                  <a:gd name="adj2" fmla="val 17348"/>
                </a:avLst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37B661E8-7024-4CEC-B53D-180BCB40855D}"/>
                  </a:ext>
                </a:extLst>
              </p:cNvPr>
              <p:cNvSpPr/>
              <p:nvPr/>
            </p:nvSpPr>
            <p:spPr>
              <a:xfrm>
                <a:off x="4869034" y="2543807"/>
                <a:ext cx="2453932" cy="2453932"/>
              </a:xfrm>
              <a:prstGeom prst="arc">
                <a:avLst>
                  <a:gd name="adj1" fmla="val 16228136"/>
                  <a:gd name="adj2" fmla="val 10814259"/>
                </a:avLst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none" w="lg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395F5B86-1F3A-4E48-8357-A4614ADF2802}"/>
                </a:ext>
              </a:extLst>
            </p:cNvPr>
            <p:cNvSpPr/>
            <p:nvPr/>
          </p:nvSpPr>
          <p:spPr>
            <a:xfrm>
              <a:off x="1767903" y="1664672"/>
              <a:ext cx="4548417" cy="4664463"/>
            </a:xfrm>
            <a:prstGeom prst="arc">
              <a:avLst>
                <a:gd name="adj1" fmla="val 2383978"/>
                <a:gd name="adj2" fmla="val 21596705"/>
              </a:avLst>
            </a:prstGeom>
            <a:noFill/>
            <a:ln w="19050">
              <a:solidFill>
                <a:schemeClr val="tx2">
                  <a:lumMod val="75000"/>
                </a:schemeClr>
              </a:solidFill>
              <a:prstDash val="solid"/>
              <a:headEnd type="oval"/>
              <a:tailEnd type="none" w="lg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98561A7-FD7B-438E-9A08-79A9EADA5A1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38752" y="3861967"/>
              <a:ext cx="73" cy="26549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F7981641-BDB3-4F82-B9DF-8ED0DBE9E58D}"/>
                </a:ext>
              </a:extLst>
            </p:cNvPr>
            <p:cNvSpPr/>
            <p:nvPr/>
          </p:nvSpPr>
          <p:spPr>
            <a:xfrm>
              <a:off x="5914072" y="1662445"/>
              <a:ext cx="4548417" cy="4664463"/>
            </a:xfrm>
            <a:prstGeom prst="arc">
              <a:avLst>
                <a:gd name="adj1" fmla="val 970752"/>
                <a:gd name="adj2" fmla="val 4637610"/>
              </a:avLst>
            </a:prstGeom>
            <a:noFill/>
            <a:ln w="187325" cap="rnd">
              <a:solidFill>
                <a:schemeClr val="accent5">
                  <a:lumMod val="60000"/>
                  <a:lumOff val="40000"/>
                </a:schemeClr>
              </a:solidFill>
              <a:prstDash val="solid"/>
              <a:headEnd type="none"/>
              <a:tailEnd type="none" w="lg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27F7C15-0F48-4BAD-AC6F-DD9EF2E74C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52860" y="3835337"/>
              <a:ext cx="73" cy="309745"/>
            </a:xfrm>
            <a:prstGeom prst="line">
              <a:avLst/>
            </a:prstGeom>
            <a:ln w="19050">
              <a:solidFill>
                <a:srgbClr val="79E3B6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3129235" y="3964907"/>
            <a:ext cx="205920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종합 부동산 플랫폼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89" y="4589486"/>
            <a:ext cx="325846" cy="32584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31" y="4602023"/>
            <a:ext cx="299884" cy="2998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1" y="4607562"/>
            <a:ext cx="278421" cy="2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추진 일정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75280"/>
              </p:ext>
            </p:extLst>
          </p:nvPr>
        </p:nvGraphicFramePr>
        <p:xfrm>
          <a:off x="721788" y="2061921"/>
          <a:ext cx="10748419" cy="3476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372">
                  <a:extLst>
                    <a:ext uri="{9D8B030D-6E8A-4147-A177-3AD203B41FA5}">
                      <a16:colId xmlns:a16="http://schemas.microsoft.com/office/drawing/2014/main" val="2275760971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2496752585"/>
                    </a:ext>
                  </a:extLst>
                </a:gridCol>
                <a:gridCol w="787372">
                  <a:extLst>
                    <a:ext uri="{9D8B030D-6E8A-4147-A177-3AD203B41FA5}">
                      <a16:colId xmlns:a16="http://schemas.microsoft.com/office/drawing/2014/main" val="95869178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789159798"/>
                    </a:ext>
                  </a:extLst>
                </a:gridCol>
                <a:gridCol w="1257272">
                  <a:extLst>
                    <a:ext uri="{9D8B030D-6E8A-4147-A177-3AD203B41FA5}">
                      <a16:colId xmlns:a16="http://schemas.microsoft.com/office/drawing/2014/main" val="3438668647"/>
                    </a:ext>
                  </a:extLst>
                </a:gridCol>
                <a:gridCol w="1338568">
                  <a:extLst>
                    <a:ext uri="{9D8B030D-6E8A-4147-A177-3AD203B41FA5}">
                      <a16:colId xmlns:a16="http://schemas.microsoft.com/office/drawing/2014/main" val="43504938"/>
                    </a:ext>
                  </a:extLst>
                </a:gridCol>
                <a:gridCol w="129777">
                  <a:extLst>
                    <a:ext uri="{9D8B030D-6E8A-4147-A177-3AD203B41FA5}">
                      <a16:colId xmlns:a16="http://schemas.microsoft.com/office/drawing/2014/main" val="1464134049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3761490812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312091499"/>
                    </a:ext>
                  </a:extLst>
                </a:gridCol>
                <a:gridCol w="607312">
                  <a:extLst>
                    <a:ext uri="{9D8B030D-6E8A-4147-A177-3AD203B41FA5}">
                      <a16:colId xmlns:a16="http://schemas.microsoft.com/office/drawing/2014/main" val="3898957423"/>
                    </a:ext>
                  </a:extLst>
                </a:gridCol>
                <a:gridCol w="578688">
                  <a:extLst>
                    <a:ext uri="{9D8B030D-6E8A-4147-A177-3AD203B41FA5}">
                      <a16:colId xmlns:a16="http://schemas.microsoft.com/office/drawing/2014/main" val="1092020525"/>
                    </a:ext>
                  </a:extLst>
                </a:gridCol>
                <a:gridCol w="877320">
                  <a:extLst>
                    <a:ext uri="{9D8B030D-6E8A-4147-A177-3AD203B41FA5}">
                      <a16:colId xmlns:a16="http://schemas.microsoft.com/office/drawing/2014/main" val="2265616343"/>
                    </a:ext>
                  </a:extLst>
                </a:gridCol>
                <a:gridCol w="815339">
                  <a:extLst>
                    <a:ext uri="{9D8B030D-6E8A-4147-A177-3AD203B41FA5}">
                      <a16:colId xmlns:a16="http://schemas.microsoft.com/office/drawing/2014/main" val="3859607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11/18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11/19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11/20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11/21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11/22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11/23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11/24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11/25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55718"/>
                  </a:ext>
                </a:extLst>
              </a:tr>
              <a:tr h="128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 수립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프로젝트 추진 계획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194043"/>
                  </a:ext>
                </a:extLst>
              </a:tr>
              <a:tr h="12886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dirty="0" err="1"/>
                        <a:t>추가기능</a:t>
                      </a:r>
                      <a:r>
                        <a:rPr lang="ko-KR" altLang="en-US" sz="1000" u="none" baseline="0" dirty="0"/>
                        <a:t> 아이디어 수립</a:t>
                      </a:r>
                      <a:endParaRPr lang="ko-KR" altLang="en-US" sz="1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45366"/>
                  </a:ext>
                </a:extLst>
              </a:tr>
              <a:tr h="128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기본기능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dirty="0"/>
                        <a:t>컨트롤러 수정</a:t>
                      </a:r>
                      <a:r>
                        <a:rPr lang="en-US" altLang="ko-KR" sz="1000" u="none" dirty="0"/>
                        <a:t>, </a:t>
                      </a:r>
                      <a:r>
                        <a:rPr lang="en-US" altLang="ko-KR" sz="1000" u="none" dirty="0" err="1"/>
                        <a:t>Vue</a:t>
                      </a:r>
                      <a:r>
                        <a:rPr lang="en-US" altLang="ko-KR" sz="1000" u="none" baseline="0" dirty="0"/>
                        <a:t> </a:t>
                      </a:r>
                      <a:r>
                        <a:rPr lang="ko-KR" altLang="en-US" sz="1000" u="none" baseline="0" dirty="0"/>
                        <a:t>변환</a:t>
                      </a:r>
                      <a:endParaRPr lang="en-US" altLang="ko-KR" sz="1000" u="none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게시판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회원 관련 기본 기능</a:t>
                      </a:r>
                      <a:r>
                        <a:rPr lang="ko-KR" altLang="en-US" sz="1000" baseline="0" dirty="0"/>
                        <a:t> 완료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02749"/>
                  </a:ext>
                </a:extLst>
              </a:tr>
              <a:tr h="12886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아파트 검색 기능 및 지도 </a:t>
                      </a:r>
                      <a:r>
                        <a:rPr lang="ko-KR" altLang="en-US" sz="1000" dirty="0" err="1"/>
                        <a:t>마킹</a:t>
                      </a:r>
                      <a:r>
                        <a:rPr lang="ko-KR" altLang="en-US" sz="1000" dirty="0"/>
                        <a:t>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86457"/>
                  </a:ext>
                </a:extLst>
              </a:tr>
              <a:tr h="1288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추가기능</a:t>
                      </a:r>
                      <a:r>
                        <a:rPr lang="ko-KR" altLang="en-US" sz="1000" dirty="0"/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키워드 검색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 지도 변환 기능 추가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700577"/>
                  </a:ext>
                </a:extLst>
              </a:tr>
              <a:tr h="20946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통계지리정보서비스 </a:t>
                      </a:r>
                      <a:r>
                        <a:rPr lang="en-US" altLang="ko-KR" sz="1000" dirty="0"/>
                        <a:t>API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연계</a:t>
                      </a:r>
                      <a:endParaRPr lang="en-US" altLang="ko-KR" sz="1000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행정동 매핑 테이블 추가</a:t>
                      </a:r>
                      <a:endParaRPr lang="en-US" altLang="ko-KR" sz="1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차트 시각화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9855"/>
                  </a:ext>
                </a:extLst>
              </a:tr>
              <a:tr h="276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CCTV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CCTV </a:t>
                      </a:r>
                      <a:r>
                        <a:rPr lang="ko-KR" altLang="en-US" sz="1000" dirty="0" err="1"/>
                        <a:t>마커</a:t>
                      </a:r>
                      <a:r>
                        <a:rPr lang="ko-KR" altLang="en-US" sz="1000" dirty="0"/>
                        <a:t> 추가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092701"/>
                  </a:ext>
                </a:extLst>
              </a:tr>
              <a:tr h="12886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뉴스 </a:t>
                      </a:r>
                      <a:r>
                        <a:rPr lang="en-US" altLang="ko-KR" sz="900" dirty="0"/>
                        <a:t>API</a:t>
                      </a:r>
                      <a:r>
                        <a:rPr lang="en-US" altLang="ko-KR" sz="900" baseline="0" dirty="0"/>
                        <a:t> - </a:t>
                      </a:r>
                      <a:r>
                        <a:rPr lang="ko-KR" altLang="en-US" sz="900" baseline="0" dirty="0"/>
                        <a:t>부동산 관련 뉴스 제공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758737"/>
                  </a:ext>
                </a:extLst>
              </a:tr>
              <a:tr h="1288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마무리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보고서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디자인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48041"/>
                  </a:ext>
                </a:extLst>
              </a:tr>
              <a:tr h="128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보고서 작성 및 </a:t>
                      </a:r>
                      <a:r>
                        <a:rPr lang="ko-KR" altLang="en-US" sz="1000" dirty="0" err="1"/>
                        <a:t>발표준비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3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시장분석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90" t="4975" r="1267" b="4289"/>
          <a:stretch/>
        </p:blipFill>
        <p:spPr>
          <a:xfrm>
            <a:off x="7636933" y="4777580"/>
            <a:ext cx="3350623" cy="855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1" y="3112658"/>
            <a:ext cx="1711358" cy="874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88" y="3172588"/>
            <a:ext cx="2743089" cy="7551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123157" y="4318296"/>
            <a:ext cx="6501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CCTV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 확인 기능 없음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카카오맵을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활용하지만 추가 기능이 없거나 부족함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키워드 검색의 자유도 떨어짐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1658727" y="1766337"/>
            <a:ext cx="887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직방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부동산플래닛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등 기존 서비스들이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국토교통부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실거래가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정보를 활용해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기능을 제공하고 있음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8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결과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827799-04D6-4E9B-9D73-B17AAAA5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78" y="1125460"/>
            <a:ext cx="3630168" cy="24201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C792C5-191F-4948-A58D-3CD74FA5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558" y="3545572"/>
            <a:ext cx="2194908" cy="21319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434ABD-6103-400A-8372-859981D3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34" y="2473406"/>
            <a:ext cx="3971925" cy="12096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C816D3-776D-463E-9483-4A8EF68A9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179" y="3940157"/>
            <a:ext cx="4263878" cy="21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3660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결과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구조도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48249" y="1158681"/>
            <a:ext cx="10295497" cy="5238024"/>
            <a:chOff x="1064143" y="1189301"/>
            <a:chExt cx="10295497" cy="5238024"/>
          </a:xfrm>
        </p:grpSpPr>
        <p:sp>
          <p:nvSpPr>
            <p:cNvPr id="171" name="사각형: 잘린 대각선 방향 모서리 9">
              <a:extLst>
                <a:ext uri="{FF2B5EF4-FFF2-40B4-BE49-F238E27FC236}">
                  <a16:creationId xmlns:a16="http://schemas.microsoft.com/office/drawing/2014/main" id="{620A0631-B486-40BA-964D-3F64F1823F80}"/>
                </a:ext>
              </a:extLst>
            </p:cNvPr>
            <p:cNvSpPr/>
            <p:nvPr/>
          </p:nvSpPr>
          <p:spPr>
            <a:xfrm>
              <a:off x="5396438" y="1189301"/>
              <a:ext cx="1461412" cy="4927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/>
                <a:t>MainView</a:t>
              </a:r>
              <a:endParaRPr lang="ko-KR" altLang="en-US" sz="1600" dirty="0"/>
            </a:p>
          </p:txBody>
        </p:sp>
        <p:sp>
          <p:nvSpPr>
            <p:cNvPr id="172" name="사각형: 잘린 대각선 방향 모서리 10">
              <a:extLst>
                <a:ext uri="{FF2B5EF4-FFF2-40B4-BE49-F238E27FC236}">
                  <a16:creationId xmlns:a16="http://schemas.microsoft.com/office/drawing/2014/main" id="{C653EA0E-5C4D-4DF9-A963-414D88D162D5}"/>
                </a:ext>
              </a:extLst>
            </p:cNvPr>
            <p:cNvSpPr/>
            <p:nvPr/>
          </p:nvSpPr>
          <p:spPr>
            <a:xfrm>
              <a:off x="5396438" y="1911049"/>
              <a:ext cx="1461412" cy="4927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App</a:t>
              </a:r>
              <a:endParaRPr lang="ko-KR" altLang="en-US" sz="1600" dirty="0"/>
            </a:p>
          </p:txBody>
        </p:sp>
        <p:sp>
          <p:nvSpPr>
            <p:cNvPr id="173" name="사각형: 잘린 대각선 방향 모서리 11">
              <a:extLst>
                <a:ext uri="{FF2B5EF4-FFF2-40B4-BE49-F238E27FC236}">
                  <a16:creationId xmlns:a16="http://schemas.microsoft.com/office/drawing/2014/main" id="{09F688E8-906A-4713-80AC-A3DE377C4FC1}"/>
                </a:ext>
              </a:extLst>
            </p:cNvPr>
            <p:cNvSpPr/>
            <p:nvPr/>
          </p:nvSpPr>
          <p:spPr>
            <a:xfrm>
              <a:off x="5396438" y="2703812"/>
              <a:ext cx="1461412" cy="4927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Router</a:t>
              </a:r>
              <a:endParaRPr lang="ko-KR" altLang="en-US" sz="1600" dirty="0"/>
            </a:p>
          </p:txBody>
        </p:sp>
        <p:sp>
          <p:nvSpPr>
            <p:cNvPr id="174" name="사각형: 잘린 대각선 방향 모서리 12">
              <a:extLst>
                <a:ext uri="{FF2B5EF4-FFF2-40B4-BE49-F238E27FC236}">
                  <a16:creationId xmlns:a16="http://schemas.microsoft.com/office/drawing/2014/main" id="{67FE9DB7-9780-48F7-86C2-9408AC0ADEB3}"/>
                </a:ext>
              </a:extLst>
            </p:cNvPr>
            <p:cNvSpPr/>
            <p:nvPr/>
          </p:nvSpPr>
          <p:spPr>
            <a:xfrm>
              <a:off x="3488390" y="2703812"/>
              <a:ext cx="1461412" cy="4927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Header</a:t>
              </a:r>
              <a:endParaRPr lang="ko-KR" altLang="en-US" sz="1600" dirty="0"/>
            </a:p>
          </p:txBody>
        </p:sp>
        <p:sp>
          <p:nvSpPr>
            <p:cNvPr id="175" name="사각형: 잘린 대각선 방향 모서리 13">
              <a:extLst>
                <a:ext uri="{FF2B5EF4-FFF2-40B4-BE49-F238E27FC236}">
                  <a16:creationId xmlns:a16="http://schemas.microsoft.com/office/drawing/2014/main" id="{8B5BF31F-A369-4760-BFCF-6178921A51FB}"/>
                </a:ext>
              </a:extLst>
            </p:cNvPr>
            <p:cNvSpPr/>
            <p:nvPr/>
          </p:nvSpPr>
          <p:spPr>
            <a:xfrm>
              <a:off x="7304486" y="2703812"/>
              <a:ext cx="1461412" cy="4927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Footer</a:t>
              </a:r>
              <a:endParaRPr lang="ko-KR" altLang="en-US" sz="1600" dirty="0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8E4116EE-37A2-46D9-9724-1BF61EB6E15A}"/>
                </a:ext>
              </a:extLst>
            </p:cNvPr>
            <p:cNvGrpSpPr/>
            <p:nvPr/>
          </p:nvGrpSpPr>
          <p:grpSpPr>
            <a:xfrm>
              <a:off x="1064143" y="3581636"/>
              <a:ext cx="1461412" cy="1552694"/>
              <a:chOff x="371858" y="2688336"/>
              <a:chExt cx="1572768" cy="1651948"/>
            </a:xfrm>
          </p:grpSpPr>
          <p:sp>
            <p:nvSpPr>
              <p:cNvPr id="177" name="사각형: 둥근 모서리 18">
                <a:extLst>
                  <a:ext uri="{FF2B5EF4-FFF2-40B4-BE49-F238E27FC236}">
                    <a16:creationId xmlns:a16="http://schemas.microsoft.com/office/drawing/2014/main" id="{FF2E2DD7-9B8E-419D-A06C-D7B0440395EE}"/>
                  </a:ext>
                </a:extLst>
              </p:cNvPr>
              <p:cNvSpPr/>
              <p:nvPr/>
            </p:nvSpPr>
            <p:spPr>
              <a:xfrm>
                <a:off x="371858" y="2950531"/>
                <a:ext cx="1572768" cy="1389753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로그인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회원가입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내 정보 보기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수정하기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탈퇴하기</a:t>
                </a:r>
              </a:p>
            </p:txBody>
          </p:sp>
          <p:sp>
            <p:nvSpPr>
              <p:cNvPr id="178" name="사각형: 잘린 대각선 방향 모서리 14">
                <a:extLst>
                  <a:ext uri="{FF2B5EF4-FFF2-40B4-BE49-F238E27FC236}">
                    <a16:creationId xmlns:a16="http://schemas.microsoft.com/office/drawing/2014/main" id="{53F93D14-2C8D-4421-93DC-DFD2EE39479C}"/>
                  </a:ext>
                </a:extLst>
              </p:cNvPr>
              <p:cNvSpPr/>
              <p:nvPr/>
            </p:nvSpPr>
            <p:spPr>
              <a:xfrm>
                <a:off x="371858" y="2688336"/>
                <a:ext cx="1572768" cy="524256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Member</a:t>
                </a:r>
                <a:endParaRPr lang="ko-KR" altLang="en-US" sz="1600" dirty="0"/>
              </a:p>
            </p:txBody>
          </p:sp>
        </p:grp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11568C4-90D5-4518-91B4-9D27E4E7D267}"/>
                </a:ext>
              </a:extLst>
            </p:cNvPr>
            <p:cNvCxnSpPr>
              <a:stCxn id="171" idx="1"/>
              <a:endCxn id="172" idx="3"/>
            </p:cNvCxnSpPr>
            <p:nvPr/>
          </p:nvCxnSpPr>
          <p:spPr>
            <a:xfrm>
              <a:off x="6127144" y="1682058"/>
              <a:ext cx="0" cy="22899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F878CAEE-7FA6-43A9-935E-0C940C5E43C1}"/>
                </a:ext>
              </a:extLst>
            </p:cNvPr>
            <p:cNvCxnSpPr>
              <a:cxnSpLocks/>
              <a:stCxn id="172" idx="1"/>
              <a:endCxn id="173" idx="3"/>
            </p:cNvCxnSpPr>
            <p:nvPr/>
          </p:nvCxnSpPr>
          <p:spPr>
            <a:xfrm>
              <a:off x="6127144" y="2403806"/>
              <a:ext cx="0" cy="30000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연결선: 꺾임 30">
              <a:extLst>
                <a:ext uri="{FF2B5EF4-FFF2-40B4-BE49-F238E27FC236}">
                  <a16:creationId xmlns:a16="http://schemas.microsoft.com/office/drawing/2014/main" id="{8A69BF8B-12E9-4CB8-8EE3-95418C16AC0E}"/>
                </a:ext>
              </a:extLst>
            </p:cNvPr>
            <p:cNvCxnSpPr>
              <a:stCxn id="172" idx="1"/>
              <a:endCxn id="174" idx="3"/>
            </p:cNvCxnSpPr>
            <p:nvPr/>
          </p:nvCxnSpPr>
          <p:spPr>
            <a:xfrm rot="5400000">
              <a:off x="5023117" y="1599785"/>
              <a:ext cx="300006" cy="190804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32">
              <a:extLst>
                <a:ext uri="{FF2B5EF4-FFF2-40B4-BE49-F238E27FC236}">
                  <a16:creationId xmlns:a16="http://schemas.microsoft.com/office/drawing/2014/main" id="{6BF6230B-1A21-4834-B667-6E063C207C34}"/>
                </a:ext>
              </a:extLst>
            </p:cNvPr>
            <p:cNvCxnSpPr>
              <a:stCxn id="172" idx="1"/>
              <a:endCxn id="175" idx="3"/>
            </p:cNvCxnSpPr>
            <p:nvPr/>
          </p:nvCxnSpPr>
          <p:spPr>
            <a:xfrm rot="16200000" flipH="1">
              <a:off x="6931165" y="1599785"/>
              <a:ext cx="300006" cy="190804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연결선: 꺾임 34">
              <a:extLst>
                <a:ext uri="{FF2B5EF4-FFF2-40B4-BE49-F238E27FC236}">
                  <a16:creationId xmlns:a16="http://schemas.microsoft.com/office/drawing/2014/main" id="{C87D8F1E-6714-4D34-AE5B-190CEFFB702B}"/>
                </a:ext>
              </a:extLst>
            </p:cNvPr>
            <p:cNvCxnSpPr>
              <a:stCxn id="173" idx="1"/>
              <a:endCxn id="178" idx="3"/>
            </p:cNvCxnSpPr>
            <p:nvPr/>
          </p:nvCxnSpPr>
          <p:spPr>
            <a:xfrm rot="5400000">
              <a:off x="3768464" y="1222955"/>
              <a:ext cx="385067" cy="433229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연결선: 꺾임 36">
              <a:extLst>
                <a:ext uri="{FF2B5EF4-FFF2-40B4-BE49-F238E27FC236}">
                  <a16:creationId xmlns:a16="http://schemas.microsoft.com/office/drawing/2014/main" id="{756984CC-037D-4FAC-9E00-5AD27665EDC9}"/>
                </a:ext>
              </a:extLst>
            </p:cNvPr>
            <p:cNvCxnSpPr>
              <a:stCxn id="173" idx="1"/>
              <a:endCxn id="188" idx="3"/>
            </p:cNvCxnSpPr>
            <p:nvPr/>
          </p:nvCxnSpPr>
          <p:spPr>
            <a:xfrm rot="5400000">
              <a:off x="5507860" y="2962351"/>
              <a:ext cx="385067" cy="85350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38">
              <a:extLst>
                <a:ext uri="{FF2B5EF4-FFF2-40B4-BE49-F238E27FC236}">
                  <a16:creationId xmlns:a16="http://schemas.microsoft.com/office/drawing/2014/main" id="{2D74056E-DE41-4DE5-BB0F-1DEF61BDDBB5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rot="16200000" flipH="1">
              <a:off x="7654259" y="1756631"/>
              <a:ext cx="353568" cy="3296442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연결선: 꺾임 40">
              <a:extLst>
                <a:ext uri="{FF2B5EF4-FFF2-40B4-BE49-F238E27FC236}">
                  <a16:creationId xmlns:a16="http://schemas.microsoft.com/office/drawing/2014/main" id="{EFE13092-C84D-4A2B-BADD-95F1E52EFA8B}"/>
                </a:ext>
              </a:extLst>
            </p:cNvPr>
            <p:cNvCxnSpPr>
              <a:cxnSpLocks/>
              <a:stCxn id="173" idx="1"/>
              <a:endCxn id="206" idx="3"/>
            </p:cNvCxnSpPr>
            <p:nvPr/>
          </p:nvCxnSpPr>
          <p:spPr>
            <a:xfrm rot="16200000" flipH="1">
              <a:off x="8185506" y="1138207"/>
              <a:ext cx="385067" cy="450179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8FF0DE3-3470-4BCF-B1D4-9FEBFBD6AA35}"/>
                </a:ext>
              </a:extLst>
            </p:cNvPr>
            <p:cNvGrpSpPr/>
            <p:nvPr/>
          </p:nvGrpSpPr>
          <p:grpSpPr>
            <a:xfrm>
              <a:off x="2768539" y="3581636"/>
              <a:ext cx="5018324" cy="2845689"/>
              <a:chOff x="2319289" y="2688336"/>
              <a:chExt cx="5318702" cy="3291077"/>
            </a:xfrm>
          </p:grpSpPr>
          <p:sp>
            <p:nvSpPr>
              <p:cNvPr id="188" name="사각형: 잘린 대각선 방향 모서리 15">
                <a:extLst>
                  <a:ext uri="{FF2B5EF4-FFF2-40B4-BE49-F238E27FC236}">
                    <a16:creationId xmlns:a16="http://schemas.microsoft.com/office/drawing/2014/main" id="{31AB52AB-9A81-4109-9DE2-D45AB0EDD1B3}"/>
                  </a:ext>
                </a:extLst>
              </p:cNvPr>
              <p:cNvSpPr/>
              <p:nvPr/>
            </p:nvSpPr>
            <p:spPr>
              <a:xfrm>
                <a:off x="4187953" y="2688336"/>
                <a:ext cx="1572768" cy="524256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부동산</a:t>
                </a: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C59A3E78-DDF9-4C89-9688-09CE0F87ED65}"/>
                  </a:ext>
                </a:extLst>
              </p:cNvPr>
              <p:cNvGrpSpPr/>
              <p:nvPr/>
            </p:nvGrpSpPr>
            <p:grpSpPr>
              <a:xfrm>
                <a:off x="4192256" y="3645409"/>
                <a:ext cx="1572768" cy="2334002"/>
                <a:chOff x="4192256" y="3645409"/>
                <a:chExt cx="1572768" cy="2334002"/>
              </a:xfrm>
            </p:grpSpPr>
            <p:sp>
              <p:nvSpPr>
                <p:cNvPr id="199" name="사각형: 둥근 모서리 48">
                  <a:extLst>
                    <a:ext uri="{FF2B5EF4-FFF2-40B4-BE49-F238E27FC236}">
                      <a16:creationId xmlns:a16="http://schemas.microsoft.com/office/drawing/2014/main" id="{0170DB58-B573-4933-AE28-F71E05FCC735}"/>
                    </a:ext>
                  </a:extLst>
                </p:cNvPr>
                <p:cNvSpPr/>
                <p:nvPr/>
              </p:nvSpPr>
              <p:spPr>
                <a:xfrm>
                  <a:off x="4200862" y="3667375"/>
                  <a:ext cx="1559859" cy="2312036"/>
                </a:xfrm>
                <a:prstGeom prst="round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〮 부동산 거래</a:t>
                  </a:r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날짜 선택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지역 선택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아파트 선택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아파트 상세보기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endParaRPr lang="en-US" altLang="ko-KR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사각형: 잘린 대각선 방향 모서리 42">
                  <a:extLst>
                    <a:ext uri="{FF2B5EF4-FFF2-40B4-BE49-F238E27FC236}">
                      <a16:creationId xmlns:a16="http://schemas.microsoft.com/office/drawing/2014/main" id="{6FFFA302-4241-4769-844E-DCA5CD132AFB}"/>
                    </a:ext>
                  </a:extLst>
                </p:cNvPr>
                <p:cNvSpPr/>
                <p:nvPr/>
              </p:nvSpPr>
              <p:spPr>
                <a:xfrm>
                  <a:off x="4192256" y="3645409"/>
                  <a:ext cx="1572768" cy="524256"/>
                </a:xfrm>
                <a:prstGeom prst="snip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/>
                    <a:t>부동산 거래</a:t>
                  </a:r>
                </a:p>
              </p:txBody>
            </p: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10EC981-7DB4-4C16-AB66-214A951DE743}"/>
                  </a:ext>
                </a:extLst>
              </p:cNvPr>
              <p:cNvGrpSpPr/>
              <p:nvPr/>
            </p:nvGrpSpPr>
            <p:grpSpPr>
              <a:xfrm>
                <a:off x="2319289" y="3645409"/>
                <a:ext cx="1572768" cy="2334004"/>
                <a:chOff x="2319289" y="3645409"/>
                <a:chExt cx="1572768" cy="2334004"/>
              </a:xfrm>
            </p:grpSpPr>
            <p:sp>
              <p:nvSpPr>
                <p:cNvPr id="197" name="사각형: 둥근 모서리 19">
                  <a:extLst>
                    <a:ext uri="{FF2B5EF4-FFF2-40B4-BE49-F238E27FC236}">
                      <a16:creationId xmlns:a16="http://schemas.microsoft.com/office/drawing/2014/main" id="{B6B03161-FAF6-4118-BC61-0BB4174DF730}"/>
                    </a:ext>
                  </a:extLst>
                </p:cNvPr>
                <p:cNvSpPr/>
                <p:nvPr/>
              </p:nvSpPr>
              <p:spPr>
                <a:xfrm>
                  <a:off x="2319289" y="3721474"/>
                  <a:ext cx="1572768" cy="2257939"/>
                </a:xfrm>
                <a:prstGeom prst="round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ko-KR" sz="1400" dirty="0">
                    <a:solidFill>
                      <a:schemeClr val="tx1"/>
                    </a:solidFill>
                  </a:endParaRPr>
                </a:p>
                <a:p>
                  <a:endParaRPr lang="en-US" altLang="ko-KR" sz="14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〮 키워드 검색</a:t>
                  </a:r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〮 지도 전환</a:t>
                  </a:r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지도뷰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로드뷰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〮 지도 정보보기</a:t>
                  </a:r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지적편집도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지형정보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교통정보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자전거도로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사각형: 잘린 대각선 방향 모서리 43">
                  <a:extLst>
                    <a:ext uri="{FF2B5EF4-FFF2-40B4-BE49-F238E27FC236}">
                      <a16:creationId xmlns:a16="http://schemas.microsoft.com/office/drawing/2014/main" id="{82CF8485-F679-46F1-BD30-7357801DA46C}"/>
                    </a:ext>
                  </a:extLst>
                </p:cNvPr>
                <p:cNvSpPr/>
                <p:nvPr/>
              </p:nvSpPr>
              <p:spPr>
                <a:xfrm>
                  <a:off x="2319289" y="3645409"/>
                  <a:ext cx="1572768" cy="524256"/>
                </a:xfrm>
                <a:prstGeom prst="snip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/>
                    <a:t>지도</a:t>
                  </a:r>
                </a:p>
              </p:txBody>
            </p: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72864AED-D3CE-4F25-AB8C-FF6C483CAEC2}"/>
                  </a:ext>
                </a:extLst>
              </p:cNvPr>
              <p:cNvGrpSpPr/>
              <p:nvPr/>
            </p:nvGrpSpPr>
            <p:grpSpPr>
              <a:xfrm>
                <a:off x="6065223" y="3645409"/>
                <a:ext cx="1572768" cy="2334002"/>
                <a:chOff x="6065223" y="3645409"/>
                <a:chExt cx="1572768" cy="2334002"/>
              </a:xfrm>
            </p:grpSpPr>
            <p:sp>
              <p:nvSpPr>
                <p:cNvPr id="195" name="사각형: 둥근 모서리 50">
                  <a:extLst>
                    <a:ext uri="{FF2B5EF4-FFF2-40B4-BE49-F238E27FC236}">
                      <a16:creationId xmlns:a16="http://schemas.microsoft.com/office/drawing/2014/main" id="{D0BD4B57-9F45-4C5D-B3C9-93EC2723952D}"/>
                    </a:ext>
                  </a:extLst>
                </p:cNvPr>
                <p:cNvSpPr/>
                <p:nvPr/>
              </p:nvSpPr>
              <p:spPr>
                <a:xfrm>
                  <a:off x="6072665" y="3667375"/>
                  <a:ext cx="1559859" cy="2312036"/>
                </a:xfrm>
                <a:prstGeom prst="round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100" b="1" dirty="0">
                      <a:solidFill>
                        <a:schemeClr val="tx1"/>
                      </a:solidFill>
                    </a:rPr>
                    <a:t>〮 지역정보</a:t>
                  </a:r>
                  <a:endParaRPr lang="en-US" altLang="ko-KR" sz="11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거주인구 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거처종류 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 -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점유형태 정보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endParaRPr lang="en-US" altLang="ko-KR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사각형: 잘린 대각선 방향 모서리 44">
                  <a:extLst>
                    <a:ext uri="{FF2B5EF4-FFF2-40B4-BE49-F238E27FC236}">
                      <a16:creationId xmlns:a16="http://schemas.microsoft.com/office/drawing/2014/main" id="{9D8BAC11-8A4D-4DB8-AF8F-8E11D78924EB}"/>
                    </a:ext>
                  </a:extLst>
                </p:cNvPr>
                <p:cNvSpPr/>
                <p:nvPr/>
              </p:nvSpPr>
              <p:spPr>
                <a:xfrm>
                  <a:off x="6065223" y="3645409"/>
                  <a:ext cx="1572768" cy="524256"/>
                </a:xfrm>
                <a:prstGeom prst="snip2Diag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/>
                    <a:t>지역 정보</a:t>
                  </a:r>
                </a:p>
              </p:txBody>
            </p:sp>
          </p:grpSp>
          <p:cxnSp>
            <p:nvCxnSpPr>
              <p:cNvPr id="192" name="직선 화살표 연결선 191">
                <a:extLst>
                  <a:ext uri="{FF2B5EF4-FFF2-40B4-BE49-F238E27FC236}">
                    <a16:creationId xmlns:a16="http://schemas.microsoft.com/office/drawing/2014/main" id="{F7C34364-967F-4DD0-964D-974465F9C2BC}"/>
                  </a:ext>
                </a:extLst>
              </p:cNvPr>
              <p:cNvCxnSpPr>
                <a:stCxn id="188" idx="1"/>
                <a:endCxn id="200" idx="3"/>
              </p:cNvCxnSpPr>
              <p:nvPr/>
            </p:nvCxnSpPr>
            <p:spPr>
              <a:xfrm>
                <a:off x="4974337" y="3212592"/>
                <a:ext cx="4303" cy="4328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연결선: 꺾임 56">
                <a:extLst>
                  <a:ext uri="{FF2B5EF4-FFF2-40B4-BE49-F238E27FC236}">
                    <a16:creationId xmlns:a16="http://schemas.microsoft.com/office/drawing/2014/main" id="{6D0B7A89-25A3-4885-AD17-CF833BBDAF01}"/>
                  </a:ext>
                </a:extLst>
              </p:cNvPr>
              <p:cNvCxnSpPr>
                <a:stCxn id="188" idx="1"/>
                <a:endCxn id="198" idx="3"/>
              </p:cNvCxnSpPr>
              <p:nvPr/>
            </p:nvCxnSpPr>
            <p:spPr>
              <a:xfrm rot="5400000">
                <a:off x="3823597" y="2494668"/>
                <a:ext cx="432817" cy="1868664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연결선: 꺾임 58">
                <a:extLst>
                  <a:ext uri="{FF2B5EF4-FFF2-40B4-BE49-F238E27FC236}">
                    <a16:creationId xmlns:a16="http://schemas.microsoft.com/office/drawing/2014/main" id="{EFD60B3C-6929-4B27-AF58-6D251F620BD5}"/>
                  </a:ext>
                </a:extLst>
              </p:cNvPr>
              <p:cNvCxnSpPr>
                <a:stCxn id="188" idx="1"/>
                <a:endCxn id="196" idx="3"/>
              </p:cNvCxnSpPr>
              <p:nvPr/>
            </p:nvCxnSpPr>
            <p:spPr>
              <a:xfrm rot="16200000" flipH="1">
                <a:off x="5696564" y="2490365"/>
                <a:ext cx="432817" cy="187727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406D67F4-2B2B-456E-80D7-48DB19D3CBFF}"/>
                </a:ext>
              </a:extLst>
            </p:cNvPr>
            <p:cNvGrpSpPr/>
            <p:nvPr/>
          </p:nvGrpSpPr>
          <p:grpSpPr>
            <a:xfrm>
              <a:off x="8017852" y="3581636"/>
              <a:ext cx="1461412" cy="1694653"/>
              <a:chOff x="8606058" y="2688336"/>
              <a:chExt cx="1572768" cy="1802982"/>
            </a:xfrm>
          </p:grpSpPr>
          <p:sp>
            <p:nvSpPr>
              <p:cNvPr id="202" name="사각형: 둥근 모서리 64">
                <a:extLst>
                  <a:ext uri="{FF2B5EF4-FFF2-40B4-BE49-F238E27FC236}">
                    <a16:creationId xmlns:a16="http://schemas.microsoft.com/office/drawing/2014/main" id="{C99E9F28-25B6-4D1D-8918-D3AB0FB8C4DE}"/>
                  </a:ext>
                </a:extLst>
              </p:cNvPr>
              <p:cNvSpPr/>
              <p:nvPr/>
            </p:nvSpPr>
            <p:spPr>
              <a:xfrm>
                <a:off x="8618967" y="2818682"/>
                <a:ext cx="1559859" cy="1672636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게시글 목록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게시글 상세보기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게시글 검색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게시글 쓰기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게시글 수정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</a:t>
                </a:r>
                <a:r>
                  <a:rPr lang="en-US" altLang="ko-KR" sz="11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1"/>
                    </a:solidFill>
                  </a:rPr>
                  <a:t>게시글 삭제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사각형: 잘린 대각선 방향 모서리 65">
                <a:extLst>
                  <a:ext uri="{FF2B5EF4-FFF2-40B4-BE49-F238E27FC236}">
                    <a16:creationId xmlns:a16="http://schemas.microsoft.com/office/drawing/2014/main" id="{A7B8BAF4-7581-49E8-9C59-7F3376B89EBF}"/>
                  </a:ext>
                </a:extLst>
              </p:cNvPr>
              <p:cNvSpPr/>
              <p:nvPr/>
            </p:nvSpPr>
            <p:spPr>
              <a:xfrm>
                <a:off x="8606058" y="2688336"/>
                <a:ext cx="1572768" cy="524256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게시판</a:t>
                </a: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EFCA0159-B097-4CD9-B92B-34693C237E9D}"/>
                </a:ext>
              </a:extLst>
            </p:cNvPr>
            <p:cNvGrpSpPr/>
            <p:nvPr/>
          </p:nvGrpSpPr>
          <p:grpSpPr>
            <a:xfrm>
              <a:off x="9898228" y="3581636"/>
              <a:ext cx="1461412" cy="1694653"/>
              <a:chOff x="8606058" y="2688336"/>
              <a:chExt cx="1572768" cy="1793390"/>
            </a:xfrm>
          </p:grpSpPr>
          <p:sp>
            <p:nvSpPr>
              <p:cNvPr id="205" name="사각형: 둥근 모서리 69">
                <a:extLst>
                  <a:ext uri="{FF2B5EF4-FFF2-40B4-BE49-F238E27FC236}">
                    <a16:creationId xmlns:a16="http://schemas.microsoft.com/office/drawing/2014/main" id="{0D772E5B-9F58-4317-9222-862C919C5CA1}"/>
                  </a:ext>
                </a:extLst>
              </p:cNvPr>
              <p:cNvSpPr/>
              <p:nvPr/>
            </p:nvSpPr>
            <p:spPr>
              <a:xfrm>
                <a:off x="8618967" y="2809090"/>
                <a:ext cx="1559859" cy="1672636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뉴스 목록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뉴스 상세보기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 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언론사 이동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100" b="1" dirty="0">
                    <a:solidFill>
                      <a:schemeClr val="tx1"/>
                    </a:solidFill>
                  </a:rPr>
                  <a:t>〮 뉴스 검색</a:t>
                </a:r>
                <a:endParaRPr lang="en-US" altLang="ko-KR" sz="11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 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날짜 정렬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 -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유사도 정렬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사각형: 잘린 대각선 방향 모서리 70">
                <a:extLst>
                  <a:ext uri="{FF2B5EF4-FFF2-40B4-BE49-F238E27FC236}">
                    <a16:creationId xmlns:a16="http://schemas.microsoft.com/office/drawing/2014/main" id="{F87F4C9D-C79C-4DE4-B7AA-9D7B8A80D739}"/>
                  </a:ext>
                </a:extLst>
              </p:cNvPr>
              <p:cNvSpPr/>
              <p:nvPr/>
            </p:nvSpPr>
            <p:spPr>
              <a:xfrm>
                <a:off x="8606058" y="2688336"/>
                <a:ext cx="1572768" cy="524256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게시판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95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33830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결과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 흐름도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온라인 미디어 2" title="프로젝트 시연">
            <a:hlinkClick r:id="" action="ppaction://media"/>
            <a:extLst>
              <a:ext uri="{FF2B5EF4-FFF2-40B4-BE49-F238E27FC236}">
                <a16:creationId xmlns:a16="http://schemas.microsoft.com/office/drawing/2014/main" id="{FA0A606F-C94E-4563-84E9-E5078CD4B1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3316" y="1879379"/>
            <a:ext cx="6765367" cy="38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031" y="242595"/>
            <a:ext cx="11653936" cy="6372809"/>
            <a:chOff x="269031" y="242595"/>
            <a:chExt cx="11653936" cy="637280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7118E4-1C3A-4312-87F2-646CAEB32B0C}"/>
                </a:ext>
              </a:extLst>
            </p:cNvPr>
            <p:cNvSpPr/>
            <p:nvPr/>
          </p:nvSpPr>
          <p:spPr>
            <a:xfrm>
              <a:off x="269031" y="242595"/>
              <a:ext cx="11653935" cy="6372809"/>
            </a:xfrm>
            <a:prstGeom prst="rect">
              <a:avLst/>
            </a:prstGeom>
            <a:pattFill prst="dotGrid">
              <a:fgClr>
                <a:srgbClr val="D9F7EA"/>
              </a:fgClr>
              <a:bgClr>
                <a:schemeClr val="bg1"/>
              </a:bgClr>
            </a:patt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B1B192-CC6B-401F-ADDB-0D8D93685D23}"/>
                </a:ext>
              </a:extLst>
            </p:cNvPr>
            <p:cNvSpPr/>
            <p:nvPr/>
          </p:nvSpPr>
          <p:spPr>
            <a:xfrm>
              <a:off x="269032" y="242596"/>
              <a:ext cx="11653935" cy="5225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7">
              <a:extLst>
                <a:ext uri="{FF2B5EF4-FFF2-40B4-BE49-F238E27FC236}">
                  <a16:creationId xmlns:a16="http://schemas.microsoft.com/office/drawing/2014/main" id="{F3FEFEBA-CAB3-41AE-B92D-D312B54F57ED}"/>
                </a:ext>
              </a:extLst>
            </p:cNvPr>
            <p:cNvSpPr/>
            <p:nvPr/>
          </p:nvSpPr>
          <p:spPr>
            <a:xfrm>
              <a:off x="550795" y="359168"/>
              <a:ext cx="8341730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pPr marL="269875" latinLnBrk="0">
                <a:defRPr/>
              </a:pPr>
              <a:r>
                <a: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www.HappyHouse.com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8493C95-DC0A-4AEA-928D-0BB91F86DFC6}"/>
                </a:ext>
              </a:extLst>
            </p:cNvPr>
            <p:cNvGrpSpPr/>
            <p:nvPr/>
          </p:nvGrpSpPr>
          <p:grpSpPr>
            <a:xfrm>
              <a:off x="10544507" y="375593"/>
              <a:ext cx="996979" cy="255149"/>
              <a:chOff x="9689491" y="466716"/>
              <a:chExt cx="996979" cy="25514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BF54880-873D-4F43-9087-9C5239953867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59C962F-477E-47A6-8EE2-A9AB7A63406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EA38C9A-0B81-4036-8FFF-89EA14397C76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5F5C276-4401-4DE4-8D50-948FDBE50318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E262DC9-7982-4C88-BE9D-9779199BFCF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4DD6C9-13AA-4E9B-A687-E330B637DC3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0A41CA-63DC-40BD-9E34-2B9DFE5AAFF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D2A83F-422A-49CB-89C8-8CB39E22994F}"/>
              </a:ext>
            </a:extLst>
          </p:cNvPr>
          <p:cNvSpPr/>
          <p:nvPr/>
        </p:nvSpPr>
        <p:spPr>
          <a:xfrm>
            <a:off x="550795" y="881682"/>
            <a:ext cx="29889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0C86431-4676-4EDA-8952-FFC1075F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815" y="4049422"/>
            <a:ext cx="2028825" cy="1981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667E5-C5C6-45BD-B1C3-0E9214FE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1652823"/>
            <a:ext cx="2037434" cy="2037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7F92F4-F856-48A7-8421-4AAFD18BA47F}"/>
              </a:ext>
            </a:extLst>
          </p:cNvPr>
          <p:cNvSpPr txBox="1"/>
          <p:nvPr/>
        </p:nvSpPr>
        <p:spPr>
          <a:xfrm>
            <a:off x="3256634" y="1982097"/>
            <a:ext cx="7179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 및 지역 정보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지형정보</a:t>
            </a:r>
            <a:r>
              <a:rPr lang="en-US" altLang="ko-KR" dirty="0"/>
              <a:t>, </a:t>
            </a:r>
            <a:r>
              <a:rPr lang="ko-KR" altLang="en-US" dirty="0"/>
              <a:t>교통정보</a:t>
            </a:r>
            <a:r>
              <a:rPr lang="en-US" altLang="ko-KR" dirty="0"/>
              <a:t> </a:t>
            </a:r>
            <a:r>
              <a:rPr lang="ko-KR" altLang="en-US" dirty="0"/>
              <a:t>등 정보 확인 가능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방범 </a:t>
            </a:r>
            <a:r>
              <a:rPr lang="en-US" altLang="ko-KR" dirty="0"/>
              <a:t>CCTV </a:t>
            </a:r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 dirty="0"/>
              <a:t>통한 안전성 고려 가능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지역에 대한 간단한 정보를 제공 받을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부동산 거래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매물 관련 정보 확인 가능 </a:t>
            </a:r>
            <a:r>
              <a:rPr lang="en-US" altLang="ko-KR" dirty="0"/>
              <a:t>(</a:t>
            </a:r>
            <a:r>
              <a:rPr lang="ko-KR" altLang="en-US" dirty="0"/>
              <a:t>평수</a:t>
            </a:r>
            <a:r>
              <a:rPr lang="en-US" altLang="ko-KR" dirty="0"/>
              <a:t>, </a:t>
            </a:r>
            <a:r>
              <a:rPr lang="ko-KR" altLang="en-US" dirty="0"/>
              <a:t>건축연도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부동산 거래 내역을 확인하여 매물의 대략적인 가격 확인 가능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여러 매물과 가격 비교 가능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게시판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여러 사람들과 정보 공유 가능</a:t>
            </a:r>
          </a:p>
        </p:txBody>
      </p:sp>
    </p:spTree>
    <p:extLst>
      <p:ext uri="{BB962C8B-B14F-4D97-AF65-F5344CB8AC3E}">
        <p14:creationId xmlns:p14="http://schemas.microsoft.com/office/powerpoint/2010/main" val="1826196230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593</Words>
  <Application>Microsoft Office PowerPoint</Application>
  <PresentationFormat>와이드스크린</PresentationFormat>
  <Paragraphs>153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주한</cp:lastModifiedBy>
  <cp:revision>39</cp:revision>
  <dcterms:created xsi:type="dcterms:W3CDTF">2021-11-02T03:40:31Z</dcterms:created>
  <dcterms:modified xsi:type="dcterms:W3CDTF">2021-11-25T10:30:52Z</dcterms:modified>
</cp:coreProperties>
</file>