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5" r:id="rId7"/>
    <p:sldId id="260" r:id="rId8"/>
    <p:sldId id="266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3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B502-AD17-4BC2-96CF-6E5953583748}" type="datetimeFigureOut">
              <a:rPr lang="ko-KR" altLang="en-US" smtClean="0"/>
              <a:t>2017-09-05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572CF-6FAB-4A2C-8513-C7498D128A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602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C572CF-6FAB-4A2C-8513-C7498D128A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0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6C4A1-44C5-4DE3-9B75-28C9615B27DE}" type="datetimeFigureOut">
              <a:rPr lang="ko-KR" altLang="en-US" smtClean="0"/>
              <a:pPr/>
              <a:t>2017-09-05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B437-8874-4E5E-B948-3E00B8930B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bjoo@koreatech.ac.k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Programming Languages (CPS331)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Young Bok </a:t>
            </a:r>
            <a:r>
              <a:rPr lang="en-US" altLang="ko-KR" dirty="0" err="1" smtClean="0"/>
              <a:t>Joo</a:t>
            </a:r>
            <a:endParaRPr lang="en-US" altLang="ko-KR" dirty="0" smtClean="0"/>
          </a:p>
          <a:p>
            <a:r>
              <a:rPr lang="en-US" altLang="ko-KR" dirty="0" smtClean="0"/>
              <a:t>Computer Science &amp; Engineering</a:t>
            </a:r>
          </a:p>
          <a:p>
            <a:r>
              <a:rPr lang="en-US" altLang="ko-KR" dirty="0" err="1" smtClean="0"/>
              <a:t>Koreatech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Professor’s Profile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Dr. Young Bok </a:t>
            </a:r>
            <a:r>
              <a:rPr lang="en-US" altLang="ko-KR" sz="2400" dirty="0" err="1" smtClean="0"/>
              <a:t>Joo</a:t>
            </a:r>
            <a:r>
              <a:rPr lang="en-US" altLang="ko-KR" sz="2400" dirty="0" smtClean="0"/>
              <a:t> (Ex: 1487, 010 4820 7038, </a:t>
            </a:r>
            <a:r>
              <a:rPr lang="en-US" altLang="ko-KR" sz="2400" dirty="0" smtClean="0">
                <a:hlinkClick r:id="rId2"/>
              </a:rPr>
              <a:t>ybjoo@koreatech.ac.kr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공학</a:t>
            </a:r>
            <a:r>
              <a:rPr lang="en-US" altLang="ko-KR" sz="2400" dirty="0" smtClean="0"/>
              <a:t>4</a:t>
            </a:r>
            <a:r>
              <a:rPr lang="ko-KR" altLang="en-US" sz="2400" dirty="0" smtClean="0"/>
              <a:t>관 </a:t>
            </a:r>
            <a:r>
              <a:rPr lang="en-US" altLang="ko-KR" sz="2400" dirty="0" smtClean="0"/>
              <a:t>A303</a:t>
            </a:r>
            <a:r>
              <a:rPr lang="ko-KR" altLang="en-US" sz="2400" dirty="0" smtClean="0"/>
              <a:t>호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/>
              <a:t>Australian</a:t>
            </a:r>
          </a:p>
          <a:p>
            <a:r>
              <a:rPr lang="en-US" altLang="ko-KR" sz="2400" b="1" dirty="0" err="1" smtClean="0"/>
              <a:t>Yonsei</a:t>
            </a:r>
            <a:r>
              <a:rPr lang="en-US" altLang="ko-KR" sz="2400" b="1" dirty="0" smtClean="0"/>
              <a:t> University</a:t>
            </a:r>
            <a:r>
              <a:rPr lang="en-US" altLang="ko-KR" sz="2400" dirty="0" smtClean="0"/>
              <a:t>, Computer Science (1991, Bachelor’s)</a:t>
            </a:r>
          </a:p>
          <a:p>
            <a:r>
              <a:rPr lang="en-US" altLang="ko-KR" sz="2400" b="1" dirty="0" err="1" smtClean="0"/>
              <a:t>Yonsei</a:t>
            </a:r>
            <a:r>
              <a:rPr lang="en-US" altLang="ko-KR" sz="2400" b="1" dirty="0" smtClean="0"/>
              <a:t> University</a:t>
            </a:r>
            <a:r>
              <a:rPr lang="en-US" altLang="ko-KR" sz="2400" dirty="0" smtClean="0"/>
              <a:t>, Computer Architecture (1993, Master’s)</a:t>
            </a:r>
          </a:p>
          <a:p>
            <a:r>
              <a:rPr lang="en-US" altLang="ko-KR" sz="2400" b="1" dirty="0" smtClean="0"/>
              <a:t>The University of New South Wales</a:t>
            </a:r>
            <a:r>
              <a:rPr lang="en-US" altLang="ko-KR" sz="2400" dirty="0" smtClean="0"/>
              <a:t>, Computer Science &amp; Engineering (1996, Master’s)</a:t>
            </a:r>
          </a:p>
          <a:p>
            <a:r>
              <a:rPr lang="en-US" altLang="ko-KR" sz="2400" b="1" dirty="0" smtClean="0"/>
              <a:t>The University of New South Wales</a:t>
            </a:r>
            <a:r>
              <a:rPr lang="en-US" altLang="ko-KR" sz="2400" dirty="0" smtClean="0"/>
              <a:t>, Machine Vision (2001, PhD)</a:t>
            </a:r>
          </a:p>
          <a:p>
            <a:endParaRPr lang="en-US" altLang="ko-KR" sz="2400" dirty="0" smtClean="0"/>
          </a:p>
          <a:p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Text Book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Main Text Book 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en-US" altLang="ko-KR" sz="2200" b="1" dirty="0" smtClean="0"/>
              <a:t>Programming Languages</a:t>
            </a:r>
            <a:r>
              <a:rPr lang="en-US" altLang="ko-KR" sz="2200" dirty="0" smtClean="0"/>
              <a:t>, Allen B. Tucker, Robert E. Noonan,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McGraw Hill</a:t>
            </a:r>
            <a:r>
              <a:rPr lang="ko-KR" altLang="en-US" sz="2200" dirty="0" smtClean="0"/>
              <a:t> </a:t>
            </a:r>
            <a:r>
              <a:rPr lang="en-US" altLang="ko-KR" sz="2200" dirty="0" smtClean="0"/>
              <a:t>(</a:t>
            </a:r>
            <a:r>
              <a:rPr lang="ko-KR" altLang="en-US" sz="2200" b="1" dirty="0" smtClean="0"/>
              <a:t>프로그래밍 언어론 </a:t>
            </a:r>
            <a:r>
              <a:rPr lang="en-US" altLang="ko-KR" sz="2200" b="1" dirty="0" smtClean="0"/>
              <a:t>– </a:t>
            </a:r>
            <a:r>
              <a:rPr lang="ko-KR" altLang="en-US" sz="2200" b="1" dirty="0" smtClean="0"/>
              <a:t>원리 </a:t>
            </a:r>
            <a:r>
              <a:rPr lang="en-US" altLang="ko-KR" sz="2200" b="1" dirty="0" smtClean="0"/>
              <a:t>+ </a:t>
            </a:r>
            <a:r>
              <a:rPr lang="ko-KR" altLang="en-US" sz="2200" b="1" dirty="0" smtClean="0"/>
              <a:t>유형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도경구</a:t>
            </a:r>
            <a:r>
              <a:rPr lang="ko-KR" altLang="en-US" sz="2200" dirty="0" smtClean="0"/>
              <a:t> 외 옮김</a:t>
            </a:r>
            <a:r>
              <a:rPr lang="en-US" altLang="ko-KR" sz="2200" dirty="0" smtClean="0"/>
              <a:t>, </a:t>
            </a:r>
            <a:r>
              <a:rPr lang="ko-KR" altLang="en-US" sz="2200" dirty="0" err="1" smtClean="0"/>
              <a:t>생능출판사</a:t>
            </a:r>
            <a:r>
              <a:rPr lang="en-US" altLang="ko-KR" sz="2200" dirty="0" smtClean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sz="18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>
              <a:lnSpc>
                <a:spcPct val="150000"/>
              </a:lnSpc>
              <a:buNone/>
            </a:pPr>
            <a:endParaRPr lang="en-US" altLang="ko-KR" sz="2400" dirty="0" smtClean="0"/>
          </a:p>
          <a:p>
            <a:pPr marL="0" indent="0">
              <a:buNone/>
            </a:pPr>
            <a:endParaRPr lang="en-US" altLang="ko-KR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20626"/>
            <a:ext cx="7886700" cy="37955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/>
              <a:t>General </a:t>
            </a:r>
            <a:r>
              <a:rPr lang="en-US" altLang="ko-KR" sz="2400" b="1" dirty="0"/>
              <a:t>concepts </a:t>
            </a:r>
            <a:r>
              <a:rPr lang="en-US" altLang="ko-KR" sz="2400" dirty="0"/>
              <a:t>common to all programming languages so as to facilitate learning new languages.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Programming </a:t>
            </a:r>
            <a:r>
              <a:rPr lang="en-US" altLang="ko-KR" sz="2400" b="1" dirty="0"/>
              <a:t>principles</a:t>
            </a:r>
            <a:r>
              <a:rPr lang="en-US" altLang="ko-KR" sz="2400" dirty="0"/>
              <a:t> and </a:t>
            </a:r>
            <a:r>
              <a:rPr lang="en-US" altLang="ko-KR" sz="2400" b="1" dirty="0"/>
              <a:t>language</a:t>
            </a:r>
            <a:r>
              <a:rPr lang="en-US" altLang="ko-KR" sz="2400" dirty="0"/>
              <a:t> design </a:t>
            </a:r>
            <a:r>
              <a:rPr lang="en-US" altLang="ko-KR" sz="2400" dirty="0" smtClean="0"/>
              <a:t>principles. 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Syntax</a:t>
            </a:r>
            <a:r>
              <a:rPr lang="en-US" altLang="ko-KR" sz="2400" dirty="0"/>
              <a:t>, semantics, types, and abstractions. 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Language </a:t>
            </a:r>
            <a:r>
              <a:rPr lang="en-US" altLang="ko-KR" sz="2400" b="1" dirty="0" smtClean="0"/>
              <a:t>paradigms</a:t>
            </a:r>
            <a:r>
              <a:rPr lang="en-US" altLang="ko-KR" sz="2400" dirty="0" smtClean="0"/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 smtClean="0"/>
              <a:t>Functional</a:t>
            </a:r>
            <a:r>
              <a:rPr lang="en-US" altLang="ko-KR" sz="2400" dirty="0"/>
              <a:t>, </a:t>
            </a:r>
            <a:r>
              <a:rPr lang="en-US" altLang="ko-KR" sz="2400" b="1" dirty="0" smtClean="0"/>
              <a:t>object-oriented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are compared and implementation strategies are discussed.</a:t>
            </a:r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  <a:p>
            <a:pPr>
              <a:lnSpc>
                <a:spcPct val="120000"/>
              </a:lnSpc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54309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Plans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920626"/>
            <a:ext cx="7886700" cy="379559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b="1" dirty="0" smtClean="0"/>
              <a:t>Quiz </a:t>
            </a:r>
            <a:r>
              <a:rPr lang="en-US" altLang="ko-KR" sz="2400" dirty="0" smtClean="0"/>
              <a:t>– 15 </a:t>
            </a:r>
            <a:r>
              <a:rPr lang="en-US" altLang="ko-KR" sz="2400" dirty="0" err="1" smtClean="0"/>
              <a:t>mins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>on every </a:t>
            </a:r>
            <a:r>
              <a:rPr lang="en-US" altLang="ko-KR" sz="2400" dirty="0" smtClean="0"/>
              <a:t>week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Lecture </a:t>
            </a:r>
            <a:r>
              <a:rPr lang="en-US" altLang="ko-KR" sz="2400" b="1" dirty="0" smtClean="0"/>
              <a:t>Contents</a:t>
            </a:r>
            <a:r>
              <a:rPr lang="en-US" altLang="ko-KR" sz="2400" dirty="0" smtClean="0"/>
              <a:t> &amp; </a:t>
            </a:r>
            <a:r>
              <a:rPr lang="en-US" altLang="ko-KR" sz="2400" b="1" dirty="0" smtClean="0"/>
              <a:t>Exercises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Mid &amp; Final Exam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Lecture on Thursday evening ?</a:t>
            </a:r>
          </a:p>
          <a:p>
            <a:pPr lvl="1">
              <a:lnSpc>
                <a:spcPct val="120000"/>
              </a:lnSpc>
            </a:pPr>
            <a:r>
              <a:rPr lang="en-US" altLang="ko-KR" sz="2000" b="1" dirty="0" smtClean="0">
                <a:solidFill>
                  <a:srgbClr val="FF0000"/>
                </a:solidFill>
              </a:rPr>
              <a:t>Run</a:t>
            </a:r>
          </a:p>
          <a:p>
            <a:pPr lvl="1">
              <a:lnSpc>
                <a:spcPct val="120000"/>
              </a:lnSpc>
            </a:pPr>
            <a:r>
              <a:rPr lang="en-US" altLang="ko-KR" sz="2000" b="1" dirty="0" smtClean="0">
                <a:solidFill>
                  <a:srgbClr val="0070C0"/>
                </a:solidFill>
              </a:rPr>
              <a:t>Skip</a:t>
            </a:r>
          </a:p>
          <a:p>
            <a:pPr lvl="1">
              <a:lnSpc>
                <a:spcPct val="120000"/>
              </a:lnSpc>
            </a:pPr>
            <a:r>
              <a:rPr lang="en-US" altLang="ko-KR" sz="2000" b="1" dirty="0" smtClean="0">
                <a:solidFill>
                  <a:srgbClr val="00B050"/>
                </a:solidFill>
              </a:rPr>
              <a:t>Combine</a:t>
            </a:r>
            <a:endParaRPr lang="en-US" altLang="ko-KR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9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Assessment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Attendance</a:t>
            </a:r>
            <a:r>
              <a:rPr lang="en-US" altLang="ko-KR" sz="2400" dirty="0" smtClean="0"/>
              <a:t>  (</a:t>
            </a:r>
            <a:r>
              <a:rPr lang="en-US" altLang="ko-KR" sz="2400" b="1" u="sng" dirty="0" smtClean="0"/>
              <a:t>10%</a:t>
            </a:r>
            <a:r>
              <a:rPr lang="en-US" altLang="ko-KR" sz="2400" dirty="0" smtClean="0"/>
              <a:t>)</a:t>
            </a:r>
          </a:p>
          <a:p>
            <a:pPr indent="14288">
              <a:buFont typeface="Wingdings" panose="05000000000000000000" pitchFamily="2" charset="2"/>
              <a:buChar char="ü"/>
            </a:pPr>
            <a:r>
              <a:rPr lang="en-US" altLang="ko-KR" sz="2400" dirty="0"/>
              <a:t>	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Late Comings = 1 Absence</a:t>
            </a:r>
          </a:p>
          <a:p>
            <a:pPr indent="14288">
              <a:buFont typeface="Wingdings" panose="05000000000000000000" pitchFamily="2" charset="2"/>
              <a:buChar char="ü"/>
            </a:pPr>
            <a:r>
              <a:rPr lang="en-US" altLang="ko-KR" sz="2400" dirty="0" smtClean="0"/>
              <a:t>	3 Absences = </a:t>
            </a:r>
            <a:r>
              <a:rPr lang="en-US" altLang="ko-KR" sz="2400" dirty="0" smtClean="0">
                <a:solidFill>
                  <a:srgbClr val="FF0000"/>
                </a:solidFill>
              </a:rPr>
              <a:t>Fail</a:t>
            </a:r>
          </a:p>
          <a:p>
            <a:r>
              <a:rPr lang="en-US" altLang="ko-KR" sz="2400" b="1" dirty="0" smtClean="0"/>
              <a:t>Quiz on every week </a:t>
            </a:r>
            <a:r>
              <a:rPr lang="en-US" altLang="ko-KR" sz="2400" smtClean="0"/>
              <a:t>(Textbook </a:t>
            </a:r>
            <a:r>
              <a:rPr lang="en-US" altLang="ko-KR" sz="2400" dirty="0" smtClean="0"/>
              <a:t>Exercises, </a:t>
            </a:r>
            <a:r>
              <a:rPr lang="en-US" altLang="ko-KR" sz="2400" b="1" u="sng" dirty="0" smtClean="0"/>
              <a:t>30%</a:t>
            </a:r>
            <a:r>
              <a:rPr lang="en-US" altLang="ko-KR" sz="2400" dirty="0" smtClean="0"/>
              <a:t>) </a:t>
            </a:r>
          </a:p>
          <a:p>
            <a:r>
              <a:rPr lang="en-US" altLang="ko-KR" sz="2400" b="1" dirty="0" smtClean="0"/>
              <a:t>Mid &amp; Final Exam </a:t>
            </a:r>
            <a:r>
              <a:rPr lang="en-US" altLang="ko-KR" sz="2400" dirty="0" smtClean="0"/>
              <a:t>(</a:t>
            </a:r>
            <a:r>
              <a:rPr lang="en-US" altLang="ko-KR" sz="2400" b="1" u="sng" dirty="0" smtClean="0"/>
              <a:t>60</a:t>
            </a:r>
            <a:r>
              <a:rPr lang="en-US" altLang="ko-KR" sz="2400" b="1" u="sng" dirty="0" smtClean="0"/>
              <a:t>%</a:t>
            </a:r>
            <a:r>
              <a:rPr lang="en-US" altLang="ko-KR" sz="2400" dirty="0" smtClean="0"/>
              <a:t>) </a:t>
            </a:r>
          </a:p>
          <a:p>
            <a:pPr marL="0" indent="0">
              <a:buNone/>
            </a:pPr>
            <a:endParaRPr lang="en-US" altLang="ko-KR" sz="2400" dirty="0" smtClean="0"/>
          </a:p>
          <a:p>
            <a:r>
              <a:rPr lang="en-US" altLang="ko-KR" sz="2400" b="1" i="1" dirty="0" smtClean="0"/>
              <a:t>Any Cheating </a:t>
            </a:r>
            <a:r>
              <a:rPr lang="en-US" altLang="ko-KR" sz="2400" dirty="0" smtClean="0"/>
              <a:t>should be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strictly </a:t>
            </a:r>
            <a:r>
              <a:rPr lang="en-US" altLang="ko-KR" sz="2400" b="1" dirty="0" smtClean="0"/>
              <a:t>punished</a:t>
            </a:r>
            <a:r>
              <a:rPr lang="en-US" altLang="ko-KR" sz="2400" dirty="0" smtClean="0"/>
              <a:t> – </a:t>
            </a:r>
            <a:r>
              <a:rPr lang="en-US" altLang="ko-KR" sz="2400" b="1" u="sng" dirty="0" smtClean="0">
                <a:solidFill>
                  <a:srgbClr val="FF0000"/>
                </a:solidFill>
              </a:rPr>
              <a:t>Instant Failure.</a:t>
            </a:r>
            <a:endParaRPr lang="en-US" altLang="ko-KR" sz="2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1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6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Additional Enrolments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z="2400" b="1" u="sng" dirty="0" smtClean="0"/>
              <a:t>No more seats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are available</a:t>
            </a:r>
          </a:p>
          <a:p>
            <a:pPr lvl="1"/>
            <a:r>
              <a:rPr lang="en-US" altLang="ko-KR" sz="2000" dirty="0" smtClean="0"/>
              <a:t>Currently 46 students enrolled and </a:t>
            </a:r>
            <a:r>
              <a:rPr lang="en-US" altLang="ko-KR" sz="2000" b="1" u="sng" dirty="0" smtClean="0"/>
              <a:t>fully booked up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/>
              <a:t>Affects other </a:t>
            </a:r>
            <a:r>
              <a:rPr lang="en-US" altLang="ko-KR" sz="2000" dirty="0" smtClean="0"/>
              <a:t>lectures</a:t>
            </a:r>
          </a:p>
          <a:p>
            <a:pPr lvl="1"/>
            <a:r>
              <a:rPr lang="en-US" altLang="ko-KR" sz="2000" b="1" dirty="0" smtClean="0">
                <a:solidFill>
                  <a:srgbClr val="C00000"/>
                </a:solidFill>
              </a:rPr>
              <a:t>Over duty </a:t>
            </a:r>
            <a:r>
              <a:rPr lang="en-US" altLang="ko-KR" sz="2000" dirty="0" smtClean="0"/>
              <a:t>for myself resulting in</a:t>
            </a:r>
          </a:p>
          <a:p>
            <a:pPr lvl="2"/>
            <a:r>
              <a:rPr lang="en-US" altLang="ko-KR" sz="1600" dirty="0" smtClean="0"/>
              <a:t>Negative impacts on the enrolled students</a:t>
            </a:r>
          </a:p>
          <a:p>
            <a:pPr lvl="1"/>
            <a:endParaRPr lang="en-US" altLang="ko-KR" sz="2000" dirty="0"/>
          </a:p>
          <a:p>
            <a:r>
              <a:rPr lang="en-US" altLang="ko-KR" sz="2400" b="1" u="sng" dirty="0" smtClean="0"/>
              <a:t>4 more seats</a:t>
            </a:r>
            <a:r>
              <a:rPr lang="en-US" altLang="ko-KR" sz="2400" b="1" dirty="0" smtClean="0"/>
              <a:t> </a:t>
            </a:r>
            <a:r>
              <a:rPr lang="en-US" altLang="ko-KR" sz="2400" dirty="0" smtClean="0"/>
              <a:t>will be spared</a:t>
            </a:r>
          </a:p>
          <a:p>
            <a:pPr lvl="1"/>
            <a:r>
              <a:rPr lang="en-US" altLang="ko-KR" sz="2000" dirty="0" smtClean="0"/>
              <a:t>Write your name for registration </a:t>
            </a:r>
            <a:r>
              <a:rPr lang="en-US" altLang="ko-KR" sz="2000" b="1" u="sng" dirty="0" smtClean="0">
                <a:solidFill>
                  <a:srgbClr val="C00000"/>
                </a:solidFill>
              </a:rPr>
              <a:t>by Wednesday</a:t>
            </a:r>
          </a:p>
          <a:p>
            <a:pPr lvl="2"/>
            <a:r>
              <a:rPr lang="en-US" altLang="ko-KR" sz="1600" dirty="0" smtClean="0"/>
              <a:t>Right after this class here</a:t>
            </a:r>
          </a:p>
          <a:p>
            <a:pPr lvl="2"/>
            <a:r>
              <a:rPr lang="en-US" altLang="ko-KR" sz="1600" dirty="0" smtClean="0"/>
              <a:t>On the registration sheet at my office door</a:t>
            </a:r>
          </a:p>
          <a:p>
            <a:pPr lvl="1"/>
            <a:r>
              <a:rPr lang="en-US" altLang="ko-KR" sz="2000" dirty="0" smtClean="0"/>
              <a:t>Winners will be randomly chosen by a Randomizer Program</a:t>
            </a:r>
          </a:p>
          <a:p>
            <a:pPr lvl="1"/>
            <a:r>
              <a:rPr lang="en-US" altLang="ko-KR" sz="2000" dirty="0" smtClean="0"/>
              <a:t>Winner will be posted </a:t>
            </a:r>
            <a:r>
              <a:rPr lang="en-US" altLang="ko-KR" sz="2000" b="1" u="sng" dirty="0" smtClean="0">
                <a:solidFill>
                  <a:srgbClr val="00B050"/>
                </a:solidFill>
              </a:rPr>
              <a:t>on Thursday at 9:00 am</a:t>
            </a:r>
            <a:r>
              <a:rPr lang="en-US" altLang="ko-KR" sz="2000" b="1" dirty="0" smtClean="0">
                <a:solidFill>
                  <a:srgbClr val="00B050"/>
                </a:solidFill>
              </a:rPr>
              <a:t> </a:t>
            </a:r>
            <a:r>
              <a:rPr lang="en-US" altLang="ko-KR" sz="2000" dirty="0" smtClean="0"/>
              <a:t>on my office door.</a:t>
            </a:r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b="1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8912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2098</TotalTime>
  <Words>281</Words>
  <Application>Microsoft Office PowerPoint</Application>
  <PresentationFormat>화면 슬라이드 쇼(4:3)</PresentationFormat>
  <Paragraphs>59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Programming Languages (CPS331)</vt:lpstr>
      <vt:lpstr>Professor’s Profile</vt:lpstr>
      <vt:lpstr>Text Book</vt:lpstr>
      <vt:lpstr>Objectives</vt:lpstr>
      <vt:lpstr>Plans</vt:lpstr>
      <vt:lpstr>Assessment</vt:lpstr>
      <vt:lpstr>Q &amp; A</vt:lpstr>
      <vt:lpstr>Additional Enrolments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User</dc:creator>
  <cp:lastModifiedBy>Young</cp:lastModifiedBy>
  <cp:revision>49</cp:revision>
  <dcterms:created xsi:type="dcterms:W3CDTF">2011-09-05T06:42:56Z</dcterms:created>
  <dcterms:modified xsi:type="dcterms:W3CDTF">2017-09-05T03:39:54Z</dcterms:modified>
</cp:coreProperties>
</file>