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133">
          <p15:clr>
            <a:srgbClr val="9AA0A6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hBUzsrFJ9L0Z8rqMBjpBEaCSmT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F8B7C4-DE34-493B-8E0F-D0C831E695B4}">
  <a:tblStyle styleId="{58F8B7C4-DE34-493B-8E0F-D0C831E695B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B6C875F-100D-414C-8AF1-FDD91349FFD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38316D6-F205-4D7B-8352-D19F742040F9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133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7ef6efcf0_0_4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e7ef6efcf0_0_46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7e5385836_3_19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e7e5385836_3_193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6935c6b12_0_13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e6935c6b12_0_132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7b1e8e09a_3_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e7b1e8e09a_3_20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e7e5385836_4_28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ge7e5385836_4_284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e7db3f804d_9_68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e7db3f804d_9_680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e7e5385836_4_9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ge7e5385836_4_95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7e5385836_6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ge7e5385836_6_0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e7db3f804d_9_84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ge7db3f804d_9_846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e7e5385836_4_19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ge7e5385836_4_194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e7db3f804d_9_110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ge7db3f804d_9_1100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e7e92dd4d8_7_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ge7e92dd4d8_7_6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e7b1e8e09a_13_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ge7b1e8e09a_13_4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e7b1e8e09a_3_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ge7b1e8e09a_3_7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e7b42f064c_8_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ge7b42f064c_8_6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e7b42f064c_8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ge7b42f064c_8_0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e7b42f064c_3_4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ge7b42f064c_3_45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e7b42f064c_3_3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ge7b42f064c_3_39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e7db3f804d_3_26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ge7db3f804d_3_262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e7b42f064c_3_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ge7b42f064c_3_20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e7b42f064c_3_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ge7b42f064c_3_2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7b42f064c_3_5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ge7b42f064c_3_51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e7b1e8e09a_6_2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ge7b1e8e09a_6_25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e5385836_1_6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e7e5385836_1_61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7ef6efcf0_0_9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e7ef6efcf0_0_90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7e5385836_3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e7e5385836_3_0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7e5385836_3_4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7e5385836_3_49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7e5385836_3_6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7e5385836_3_63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7e5385836_3_10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e7e5385836_3_105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e78007d45b_15_1167"/>
          <p:cNvSpPr/>
          <p:nvPr/>
        </p:nvSpPr>
        <p:spPr>
          <a:xfrm>
            <a:off x="3148614" y="1207038"/>
            <a:ext cx="694800" cy="694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ge78007d45b_15_1167"/>
          <p:cNvSpPr txBox="1"/>
          <p:nvPr>
            <p:ph type="title"/>
          </p:nvPr>
        </p:nvSpPr>
        <p:spPr>
          <a:xfrm>
            <a:off x="5344795" y="3161157"/>
            <a:ext cx="1502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ge78007d45b_15_1167"/>
          <p:cNvSpPr txBox="1"/>
          <p:nvPr>
            <p:ph idx="1" type="body"/>
          </p:nvPr>
        </p:nvSpPr>
        <p:spPr>
          <a:xfrm>
            <a:off x="3141662" y="2997136"/>
            <a:ext cx="591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e78007d45b_15_1167"/>
          <p:cNvSpPr txBox="1"/>
          <p:nvPr>
            <p:ph idx="11" type="ftr"/>
          </p:nvPr>
        </p:nvSpPr>
        <p:spPr>
          <a:xfrm>
            <a:off x="10701908" y="6476424"/>
            <a:ext cx="9348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e78007d45b_15_1167"/>
          <p:cNvSpPr txBox="1"/>
          <p:nvPr>
            <p:ph idx="10" type="dt"/>
          </p:nvPr>
        </p:nvSpPr>
        <p:spPr>
          <a:xfrm>
            <a:off x="609600" y="6377940"/>
            <a:ext cx="280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e78007d45b_15_1167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e78007d45b_15_117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536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ge78007d45b_15_1178"/>
          <p:cNvSpPr txBox="1"/>
          <p:nvPr>
            <p:ph type="title"/>
          </p:nvPr>
        </p:nvSpPr>
        <p:spPr>
          <a:xfrm>
            <a:off x="5344795" y="3161157"/>
            <a:ext cx="1502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e78007d45b_15_1178"/>
          <p:cNvSpPr txBox="1"/>
          <p:nvPr>
            <p:ph idx="11" type="ftr"/>
          </p:nvPr>
        </p:nvSpPr>
        <p:spPr>
          <a:xfrm>
            <a:off x="10701908" y="6476424"/>
            <a:ext cx="9348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e78007d45b_15_1178"/>
          <p:cNvSpPr txBox="1"/>
          <p:nvPr>
            <p:ph idx="10" type="dt"/>
          </p:nvPr>
        </p:nvSpPr>
        <p:spPr>
          <a:xfrm>
            <a:off x="609600" y="6377940"/>
            <a:ext cx="280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e78007d45b_15_1178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78007d45b_15_1174"/>
          <p:cNvSpPr txBox="1"/>
          <p:nvPr>
            <p:ph idx="11" type="ftr"/>
          </p:nvPr>
        </p:nvSpPr>
        <p:spPr>
          <a:xfrm>
            <a:off x="10701908" y="6476424"/>
            <a:ext cx="9348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e78007d45b_15_1174"/>
          <p:cNvSpPr txBox="1"/>
          <p:nvPr>
            <p:ph idx="10" type="dt"/>
          </p:nvPr>
        </p:nvSpPr>
        <p:spPr>
          <a:xfrm>
            <a:off x="609600" y="6377940"/>
            <a:ext cx="280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e78007d45b_15_1174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78007d45b_15_1184"/>
          <p:cNvSpPr txBox="1"/>
          <p:nvPr>
            <p:ph type="ctrTitle"/>
          </p:nvPr>
        </p:nvSpPr>
        <p:spPr>
          <a:xfrm>
            <a:off x="914400" y="2125980"/>
            <a:ext cx="10363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e78007d45b_15_1184"/>
          <p:cNvSpPr txBox="1"/>
          <p:nvPr>
            <p:ph idx="1" type="subTitle"/>
          </p:nvPr>
        </p:nvSpPr>
        <p:spPr>
          <a:xfrm>
            <a:off x="1828800" y="3840480"/>
            <a:ext cx="8534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ge78007d45b_15_1184"/>
          <p:cNvSpPr txBox="1"/>
          <p:nvPr>
            <p:ph idx="11" type="ftr"/>
          </p:nvPr>
        </p:nvSpPr>
        <p:spPr>
          <a:xfrm>
            <a:off x="10701908" y="6476424"/>
            <a:ext cx="9348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e78007d45b_15_1184"/>
          <p:cNvSpPr txBox="1"/>
          <p:nvPr>
            <p:ph idx="10" type="dt"/>
          </p:nvPr>
        </p:nvSpPr>
        <p:spPr>
          <a:xfrm>
            <a:off x="609600" y="6377940"/>
            <a:ext cx="280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ge78007d45b_15_1184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78007d45b_15_1190"/>
          <p:cNvSpPr txBox="1"/>
          <p:nvPr>
            <p:ph type="title"/>
          </p:nvPr>
        </p:nvSpPr>
        <p:spPr>
          <a:xfrm>
            <a:off x="5344795" y="3161157"/>
            <a:ext cx="1502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e78007d45b_15_1190"/>
          <p:cNvSpPr txBox="1"/>
          <p:nvPr>
            <p:ph idx="1" type="body"/>
          </p:nvPr>
        </p:nvSpPr>
        <p:spPr>
          <a:xfrm>
            <a:off x="609600" y="1577340"/>
            <a:ext cx="530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ge78007d45b_15_1190"/>
          <p:cNvSpPr txBox="1"/>
          <p:nvPr>
            <p:ph idx="2" type="body"/>
          </p:nvPr>
        </p:nvSpPr>
        <p:spPr>
          <a:xfrm>
            <a:off x="6278880" y="1577340"/>
            <a:ext cx="530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e78007d45b_15_1190"/>
          <p:cNvSpPr txBox="1"/>
          <p:nvPr>
            <p:ph idx="11" type="ftr"/>
          </p:nvPr>
        </p:nvSpPr>
        <p:spPr>
          <a:xfrm>
            <a:off x="10701908" y="6476424"/>
            <a:ext cx="9348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e78007d45b_15_1190"/>
          <p:cNvSpPr txBox="1"/>
          <p:nvPr>
            <p:ph idx="10" type="dt"/>
          </p:nvPr>
        </p:nvSpPr>
        <p:spPr>
          <a:xfrm>
            <a:off x="609600" y="6377940"/>
            <a:ext cx="280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e78007d45b_15_1190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78007d45b_15_1161"/>
          <p:cNvSpPr txBox="1"/>
          <p:nvPr>
            <p:ph type="title"/>
          </p:nvPr>
        </p:nvSpPr>
        <p:spPr>
          <a:xfrm>
            <a:off x="5344795" y="3161157"/>
            <a:ext cx="1502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e78007d45b_15_1161"/>
          <p:cNvSpPr txBox="1"/>
          <p:nvPr>
            <p:ph idx="1" type="body"/>
          </p:nvPr>
        </p:nvSpPr>
        <p:spPr>
          <a:xfrm>
            <a:off x="3141662" y="2997136"/>
            <a:ext cx="591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e78007d45b_15_1161"/>
          <p:cNvSpPr txBox="1"/>
          <p:nvPr>
            <p:ph idx="11" type="ftr"/>
          </p:nvPr>
        </p:nvSpPr>
        <p:spPr>
          <a:xfrm>
            <a:off x="10701908" y="6476424"/>
            <a:ext cx="9348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ge78007d45b_15_1161"/>
          <p:cNvSpPr txBox="1"/>
          <p:nvPr>
            <p:ph idx="10" type="dt"/>
          </p:nvPr>
        </p:nvSpPr>
        <p:spPr>
          <a:xfrm>
            <a:off x="609600" y="6377940"/>
            <a:ext cx="280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ge78007d45b_15_1161"/>
          <p:cNvSpPr txBox="1"/>
          <p:nvPr>
            <p:ph idx="12" type="sldNum"/>
          </p:nvPr>
        </p:nvSpPr>
        <p:spPr>
          <a:xfrm>
            <a:off x="8832608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6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5.png"/><Relationship Id="rId13" Type="http://schemas.openxmlformats.org/officeDocument/2006/relationships/image" Target="../media/image30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9.png"/><Relationship Id="rId15" Type="http://schemas.openxmlformats.org/officeDocument/2006/relationships/image" Target="../media/image12.png"/><Relationship Id="rId14" Type="http://schemas.openxmlformats.org/officeDocument/2006/relationships/image" Target="../media/image13.png"/><Relationship Id="rId5" Type="http://schemas.openxmlformats.org/officeDocument/2006/relationships/image" Target="../media/image31.png"/><Relationship Id="rId6" Type="http://schemas.openxmlformats.org/officeDocument/2006/relationships/image" Target="../media/image28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Relationship Id="rId6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Relationship Id="rId4" Type="http://schemas.openxmlformats.org/officeDocument/2006/relationships/image" Target="../media/image12.png"/><Relationship Id="rId5" Type="http://schemas.openxmlformats.org/officeDocument/2006/relationships/image" Target="../media/image39.png"/><Relationship Id="rId6" Type="http://schemas.openxmlformats.org/officeDocument/2006/relationships/image" Target="../media/image43.png"/><Relationship Id="rId7" Type="http://schemas.openxmlformats.org/officeDocument/2006/relationships/image" Target="../media/image4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png"/><Relationship Id="rId4" Type="http://schemas.openxmlformats.org/officeDocument/2006/relationships/image" Target="../media/image12.png"/><Relationship Id="rId5" Type="http://schemas.openxmlformats.org/officeDocument/2006/relationships/image" Target="../media/image45.png"/><Relationship Id="rId6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Relationship Id="rId4" Type="http://schemas.openxmlformats.org/officeDocument/2006/relationships/image" Target="../media/image12.png"/><Relationship Id="rId5" Type="http://schemas.openxmlformats.org/officeDocument/2006/relationships/image" Target="../media/image41.png"/><Relationship Id="rId6" Type="http://schemas.openxmlformats.org/officeDocument/2006/relationships/image" Target="../media/image5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7.png"/><Relationship Id="rId4" Type="http://schemas.openxmlformats.org/officeDocument/2006/relationships/image" Target="../media/image12.png"/><Relationship Id="rId5" Type="http://schemas.openxmlformats.org/officeDocument/2006/relationships/image" Target="../media/image5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Relationship Id="rId6" Type="http://schemas.openxmlformats.org/officeDocument/2006/relationships/image" Target="../media/image6.png"/><Relationship Id="rId7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8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0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0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2.png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4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3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1.pn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1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11" Type="http://schemas.openxmlformats.org/officeDocument/2006/relationships/image" Target="../media/image13.png"/><Relationship Id="rId10" Type="http://schemas.openxmlformats.org/officeDocument/2006/relationships/image" Target="../media/image6.png"/><Relationship Id="rId12" Type="http://schemas.openxmlformats.org/officeDocument/2006/relationships/image" Target="../media/image12.png"/><Relationship Id="rId9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5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7ef6efcf0_0_46"/>
          <p:cNvSpPr txBox="1"/>
          <p:nvPr>
            <p:ph type="title"/>
          </p:nvPr>
        </p:nvSpPr>
        <p:spPr>
          <a:xfrm>
            <a:off x="4260600" y="1091250"/>
            <a:ext cx="43920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0" lvl="0" marL="12700" marR="5080" rtl="0" algn="l">
              <a:lnSpc>
                <a:spcPct val="118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5F5F5F"/>
                </a:solidFill>
              </a:rPr>
              <a:t>KREAM 화면 설계도 </a:t>
            </a:r>
            <a:r>
              <a:rPr lang="en-US" sz="1400">
                <a:solidFill>
                  <a:schemeClr val="accent1"/>
                </a:solidFill>
              </a:rPr>
              <a:t>1조</a:t>
            </a:r>
            <a:r>
              <a:rPr b="0" lang="en-US" sz="1400">
                <a:solidFill>
                  <a:schemeClr val="accent1"/>
                </a:solidFill>
              </a:rPr>
              <a:t> </a:t>
            </a:r>
            <a:r>
              <a:rPr lang="en-US" sz="1400">
                <a:solidFill>
                  <a:schemeClr val="accent1"/>
                </a:solidFill>
              </a:rPr>
              <a:t>EZ</a:t>
            </a:r>
            <a:endParaRPr sz="1400">
              <a:solidFill>
                <a:schemeClr val="accent1"/>
              </a:solidFill>
            </a:endParaRPr>
          </a:p>
          <a:p>
            <a:pPr indent="0" lvl="0" marL="12700" marR="5080" rtl="0" algn="l">
              <a:lnSpc>
                <a:spcPct val="118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959595"/>
                </a:solidFill>
              </a:rPr>
              <a:t>이한길 정영범 김미정 박정순 진서영 이재성 소윤정</a:t>
            </a:r>
            <a:endParaRPr sz="1400"/>
          </a:p>
        </p:txBody>
      </p:sp>
      <p:sp>
        <p:nvSpPr>
          <p:cNvPr id="46" name="Google Shape;46;ge7ef6efcf0_0_46"/>
          <p:cNvSpPr/>
          <p:nvPr/>
        </p:nvSpPr>
        <p:spPr>
          <a:xfrm>
            <a:off x="4072890" y="1207769"/>
            <a:ext cx="0" cy="700405"/>
          </a:xfrm>
          <a:custGeom>
            <a:rect b="b" l="l" r="r" t="t"/>
            <a:pathLst>
              <a:path extrusionOk="0" h="700405" w="120000">
                <a:moveTo>
                  <a:pt x="0" y="700151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" name="Google Shape;47;ge7ef6efcf0_0_46"/>
          <p:cNvGraphicFramePr/>
          <p:nvPr/>
        </p:nvGraphicFramePr>
        <p:xfrm>
          <a:off x="3141662" y="23875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{58F8B7C4-DE34-493B-8E0F-D0C831E695B4}</a:tableStyleId>
              </a:tblPr>
              <a:tblGrid>
                <a:gridCol w="1080125"/>
                <a:gridCol w="1656075"/>
                <a:gridCol w="1080125"/>
                <a:gridCol w="2088525"/>
              </a:tblGrid>
              <a:tr h="22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Subject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025" marB="0" marR="0" marL="0">
                    <a:solidFill>
                      <a:srgbClr val="8CB3E3">
                        <a:alpha val="68235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크림 화면 설계도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025" marB="0" marR="0" marL="0"/>
                </a:tc>
                <a:tc hMerge="1"/>
                <a:tc hMerge="1"/>
              </a:tr>
              <a:tr h="22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Last Updated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025" marB="0" marR="0" marL="0">
                    <a:solidFill>
                      <a:srgbClr val="8CB3E3">
                        <a:alpha val="6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9021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2021-08-09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0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Team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025" marB="0" marR="0" marL="0">
                    <a:solidFill>
                      <a:srgbClr val="8CB3E3">
                        <a:alpha val="6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981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1조 크림(KREAM)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025" marB="0" marR="0" marL="0"/>
                </a:tc>
              </a:tr>
            </a:tbl>
          </a:graphicData>
        </a:graphic>
      </p:graphicFrame>
      <p:graphicFrame>
        <p:nvGraphicFramePr>
          <p:cNvPr id="48" name="Google Shape;48;ge7ef6efcf0_0_46"/>
          <p:cNvGraphicFramePr/>
          <p:nvPr/>
        </p:nvGraphicFramePr>
        <p:xfrm>
          <a:off x="3141662" y="29971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{58F8B7C4-DE34-493B-8E0F-D0C831E695B4}</a:tableStyleId>
              </a:tblPr>
              <a:tblGrid>
                <a:gridCol w="1080125"/>
                <a:gridCol w="1080125"/>
                <a:gridCol w="3744600"/>
              </a:tblGrid>
              <a:tr h="224525">
                <a:tc>
                  <a:txBody>
                    <a:bodyPr/>
                    <a:lstStyle/>
                    <a:p>
                      <a:pPr indent="0" lvl="0" marL="163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Updated Page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025" marB="0" marR="0" marL="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3E3">
                        <a:alpha val="6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025" marB="0" marR="0" marL="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3E3">
                        <a:alpha val="6823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025" marB="0" marR="0" marL="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B3E3">
                        <a:alpha val="68235"/>
                      </a:srgbClr>
                    </a:solidFill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2021-07-28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페이지 다이어그램 추가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~ 22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2021-08-05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페이지 버튼에 따른 기능 설명 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2021-08-09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관리자 로그인 페이지 추가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2021-08-09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메인 대쉬보드 페이지 추가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3~28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2021-08-09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페이지 양식 통합 및 Description 추가, 관련 페이지 기입,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기간 상세 설정 옵션에 달력 기능 추가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 ~ 13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2021-08-09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 등록의 입찰판매, 즉시판매 페이지 추가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9" name="Google Shape;49;ge7ef6efcf0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0577" y="1164275"/>
            <a:ext cx="804634" cy="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ge7e5385836_3_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e7e5385836_3_193"/>
          <p:cNvSpPr/>
          <p:nvPr/>
        </p:nvSpPr>
        <p:spPr>
          <a:xfrm>
            <a:off x="1401475" y="2580707"/>
            <a:ext cx="8398800" cy="1143000"/>
          </a:xfrm>
          <a:prstGeom prst="rect">
            <a:avLst/>
          </a:prstGeom>
          <a:solidFill>
            <a:srgbClr val="000000">
              <a:alpha val="2745"/>
            </a:srgbClr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e7e5385836_3_193"/>
          <p:cNvSpPr txBox="1"/>
          <p:nvPr/>
        </p:nvSpPr>
        <p:spPr>
          <a:xfrm>
            <a:off x="1476728" y="2655541"/>
            <a:ext cx="73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조회기간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e7e5385836_3_193"/>
          <p:cNvSpPr txBox="1"/>
          <p:nvPr/>
        </p:nvSpPr>
        <p:spPr>
          <a:xfrm>
            <a:off x="4095516" y="2047419"/>
            <a:ext cx="79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구매확정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건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e7e5385836_3_193"/>
          <p:cNvSpPr txBox="1"/>
          <p:nvPr/>
        </p:nvSpPr>
        <p:spPr>
          <a:xfrm>
            <a:off x="1386215" y="2087400"/>
            <a:ext cx="202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최근 7일내 구매확정완료건을 확인해주세요.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e7e5385836_3_193"/>
          <p:cNvSpPr/>
          <p:nvPr/>
        </p:nvSpPr>
        <p:spPr>
          <a:xfrm>
            <a:off x="3747775" y="3280281"/>
            <a:ext cx="2547600" cy="19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e7e5385836_3_193"/>
          <p:cNvSpPr txBox="1"/>
          <p:nvPr/>
        </p:nvSpPr>
        <p:spPr>
          <a:xfrm>
            <a:off x="1476728" y="3216247"/>
            <a:ext cx="73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상세조건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ge7e5385836_3_193"/>
          <p:cNvGrpSpPr/>
          <p:nvPr/>
        </p:nvGrpSpPr>
        <p:grpSpPr>
          <a:xfrm>
            <a:off x="2393313" y="3206903"/>
            <a:ext cx="1168064" cy="357400"/>
            <a:chOff x="2448713" y="2630898"/>
            <a:chExt cx="1168064" cy="357400"/>
          </a:xfrm>
        </p:grpSpPr>
        <p:sp>
          <p:nvSpPr>
            <p:cNvPr id="355" name="Google Shape;355;ge7e5385836_3_193"/>
            <p:cNvSpPr/>
            <p:nvPr/>
          </p:nvSpPr>
          <p:spPr>
            <a:xfrm>
              <a:off x="2457003" y="2710915"/>
              <a:ext cx="1095300" cy="177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6" name="Google Shape;356;ge7e5385836_3_1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59377" y="2630898"/>
              <a:ext cx="357400" cy="35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ge7e5385836_3_193"/>
            <p:cNvSpPr txBox="1"/>
            <p:nvPr/>
          </p:nvSpPr>
          <p:spPr>
            <a:xfrm>
              <a:off x="2448713" y="2648050"/>
              <a:ext cx="730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전체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58" name="Google Shape;358;ge7e5385836_3_193"/>
          <p:cNvGraphicFramePr/>
          <p:nvPr/>
        </p:nvGraphicFramePr>
        <p:xfrm>
          <a:off x="1401475" y="41544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{B38316D6-F205-4D7B-8352-D19F742040F9}</a:tableStyleId>
              </a:tblPr>
              <a:tblGrid>
                <a:gridCol w="588000"/>
                <a:gridCol w="976350"/>
                <a:gridCol w="976350"/>
                <a:gridCol w="976350"/>
                <a:gridCol w="976350"/>
                <a:gridCol w="976350"/>
                <a:gridCol w="976350"/>
                <a:gridCol w="976350"/>
                <a:gridCol w="976350"/>
              </a:tblGrid>
              <a:tr h="40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상품주문번호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주문번호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구매확정일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주문상태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구매자명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구매자ID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수취인명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발송처리일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40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0001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21-08-06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주문확인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이한길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han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이한길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40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002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0002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21-08-05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배송준비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박정순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park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박정순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40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003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0003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21-08-04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배송중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진서영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jin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진서영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21-08-06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40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004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0004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21-08-03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배송완료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이재성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lee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이재성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21-08-03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59" name="Google Shape;359;ge7e5385836_3_193"/>
          <p:cNvSpPr/>
          <p:nvPr/>
        </p:nvSpPr>
        <p:spPr>
          <a:xfrm>
            <a:off x="1622530" y="4277225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e7e5385836_3_193"/>
          <p:cNvSpPr/>
          <p:nvPr/>
        </p:nvSpPr>
        <p:spPr>
          <a:xfrm>
            <a:off x="1622530" y="4671568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e7e5385836_3_193"/>
          <p:cNvSpPr/>
          <p:nvPr/>
        </p:nvSpPr>
        <p:spPr>
          <a:xfrm>
            <a:off x="1622530" y="5065918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e7e5385836_3_193"/>
          <p:cNvSpPr/>
          <p:nvPr/>
        </p:nvSpPr>
        <p:spPr>
          <a:xfrm>
            <a:off x="1622530" y="5470787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e7e5385836_3_193"/>
          <p:cNvSpPr txBox="1"/>
          <p:nvPr/>
        </p:nvSpPr>
        <p:spPr>
          <a:xfrm>
            <a:off x="1354625" y="3826100"/>
            <a:ext cx="9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e7e5385836_3_193"/>
          <p:cNvSpPr/>
          <p:nvPr/>
        </p:nvSpPr>
        <p:spPr>
          <a:xfrm>
            <a:off x="1622530" y="5875637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ge7e5385836_3_193"/>
          <p:cNvGrpSpPr/>
          <p:nvPr/>
        </p:nvGrpSpPr>
        <p:grpSpPr>
          <a:xfrm>
            <a:off x="7636625" y="3832053"/>
            <a:ext cx="1168065" cy="357400"/>
            <a:chOff x="2448712" y="2630898"/>
            <a:chExt cx="1168065" cy="357400"/>
          </a:xfrm>
        </p:grpSpPr>
        <p:sp>
          <p:nvSpPr>
            <p:cNvPr id="366" name="Google Shape;366;ge7e5385836_3_193"/>
            <p:cNvSpPr/>
            <p:nvPr/>
          </p:nvSpPr>
          <p:spPr>
            <a:xfrm>
              <a:off x="2457003" y="2710915"/>
              <a:ext cx="1095300" cy="177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7" name="Google Shape;367;ge7e5385836_3_1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59377" y="2630898"/>
              <a:ext cx="357400" cy="35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ge7e5385836_3_193"/>
            <p:cNvSpPr txBox="1"/>
            <p:nvPr/>
          </p:nvSpPr>
          <p:spPr>
            <a:xfrm>
              <a:off x="2448712" y="2648045"/>
              <a:ext cx="974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100개씩 보기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ge7e5385836_3_193"/>
          <p:cNvSpPr/>
          <p:nvPr/>
        </p:nvSpPr>
        <p:spPr>
          <a:xfrm>
            <a:off x="8804688" y="3921950"/>
            <a:ext cx="9744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조회항목 설정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0" name="Google Shape;370;ge7e5385836_3_193"/>
          <p:cNvGrpSpPr/>
          <p:nvPr/>
        </p:nvGrpSpPr>
        <p:grpSpPr>
          <a:xfrm>
            <a:off x="3596775" y="2106133"/>
            <a:ext cx="387157" cy="376429"/>
            <a:chOff x="7207780" y="-1532736"/>
            <a:chExt cx="417600" cy="441300"/>
          </a:xfrm>
        </p:grpSpPr>
        <p:sp>
          <p:nvSpPr>
            <p:cNvPr id="371" name="Google Shape;371;ge7e5385836_3_193"/>
            <p:cNvSpPr/>
            <p:nvPr/>
          </p:nvSpPr>
          <p:spPr>
            <a:xfrm>
              <a:off x="7207780" y="-1532736"/>
              <a:ext cx="417600" cy="4413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2" name="Google Shape;372;ge7e5385836_3_19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31752" y="-1495545"/>
              <a:ext cx="374129" cy="3869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3" name="Google Shape;373;ge7e5385836_3_193"/>
          <p:cNvSpPr/>
          <p:nvPr/>
        </p:nvSpPr>
        <p:spPr>
          <a:xfrm>
            <a:off x="8837384" y="3381650"/>
            <a:ext cx="868800" cy="2631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e7e5385836_3_193"/>
          <p:cNvSpPr/>
          <p:nvPr/>
        </p:nvSpPr>
        <p:spPr>
          <a:xfrm>
            <a:off x="6110750" y="2675950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1주일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e7e5385836_3_193"/>
          <p:cNvSpPr/>
          <p:nvPr/>
        </p:nvSpPr>
        <p:spPr>
          <a:xfrm>
            <a:off x="5511950" y="2675950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오늘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e7e5385836_3_193"/>
          <p:cNvSpPr/>
          <p:nvPr/>
        </p:nvSpPr>
        <p:spPr>
          <a:xfrm>
            <a:off x="6709550" y="2675950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1개월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e7e5385836_3_193"/>
          <p:cNvSpPr/>
          <p:nvPr/>
        </p:nvSpPr>
        <p:spPr>
          <a:xfrm>
            <a:off x="7308350" y="2675950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3개월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e7e5385836_3_193"/>
          <p:cNvSpPr/>
          <p:nvPr/>
        </p:nvSpPr>
        <p:spPr>
          <a:xfrm>
            <a:off x="1423519" y="2054964"/>
            <a:ext cx="4330200" cy="52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e7e5385836_3_193"/>
          <p:cNvSpPr/>
          <p:nvPr/>
        </p:nvSpPr>
        <p:spPr>
          <a:xfrm>
            <a:off x="1433581" y="2576174"/>
            <a:ext cx="8334600" cy="114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e7e5385836_3_193"/>
          <p:cNvSpPr/>
          <p:nvPr/>
        </p:nvSpPr>
        <p:spPr>
          <a:xfrm>
            <a:off x="1401475" y="4181835"/>
            <a:ext cx="8398800" cy="201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e7e5385836_3_193"/>
          <p:cNvSpPr/>
          <p:nvPr/>
        </p:nvSpPr>
        <p:spPr>
          <a:xfrm>
            <a:off x="4085275" y="1716363"/>
            <a:ext cx="2961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e7e5385836_3_193"/>
          <p:cNvSpPr/>
          <p:nvPr/>
        </p:nvSpPr>
        <p:spPr>
          <a:xfrm>
            <a:off x="9440050" y="2327388"/>
            <a:ext cx="2961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e7e5385836_3_193"/>
          <p:cNvSpPr/>
          <p:nvPr/>
        </p:nvSpPr>
        <p:spPr>
          <a:xfrm>
            <a:off x="7211750" y="3812788"/>
            <a:ext cx="2961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e7e5385836_3_193"/>
          <p:cNvSpPr/>
          <p:nvPr/>
        </p:nvSpPr>
        <p:spPr>
          <a:xfrm>
            <a:off x="1865125" y="3838188"/>
            <a:ext cx="2961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e7e5385836_3_193"/>
          <p:cNvSpPr/>
          <p:nvPr/>
        </p:nvSpPr>
        <p:spPr>
          <a:xfrm>
            <a:off x="8092405" y="2698588"/>
            <a:ext cx="3975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e7e5385836_3_193"/>
          <p:cNvSpPr/>
          <p:nvPr/>
        </p:nvSpPr>
        <p:spPr>
          <a:xfrm>
            <a:off x="6407930" y="3253150"/>
            <a:ext cx="3975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e7e5385836_3_193"/>
          <p:cNvSpPr/>
          <p:nvPr/>
        </p:nvSpPr>
        <p:spPr>
          <a:xfrm>
            <a:off x="1989480" y="4466550"/>
            <a:ext cx="3975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e7e5385836_3_193"/>
          <p:cNvSpPr/>
          <p:nvPr/>
        </p:nvSpPr>
        <p:spPr>
          <a:xfrm>
            <a:off x="1564675" y="4251750"/>
            <a:ext cx="255300" cy="183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e7e5385836_3_193"/>
          <p:cNvSpPr/>
          <p:nvPr/>
        </p:nvSpPr>
        <p:spPr>
          <a:xfrm>
            <a:off x="1544125" y="2663950"/>
            <a:ext cx="6460200" cy="35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e7e5385836_3_193"/>
          <p:cNvSpPr/>
          <p:nvPr/>
        </p:nvSpPr>
        <p:spPr>
          <a:xfrm>
            <a:off x="1544125" y="3206573"/>
            <a:ext cx="4796700" cy="29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" name="Google Shape;391;ge7e5385836_3_193"/>
          <p:cNvGrpSpPr/>
          <p:nvPr/>
        </p:nvGrpSpPr>
        <p:grpSpPr>
          <a:xfrm>
            <a:off x="2400591" y="2606610"/>
            <a:ext cx="2917675" cy="1680184"/>
            <a:chOff x="6745575" y="2861500"/>
            <a:chExt cx="2917675" cy="1680184"/>
          </a:xfrm>
        </p:grpSpPr>
        <p:pic>
          <p:nvPicPr>
            <p:cNvPr id="392" name="Google Shape;392;ge7e5385836_3_19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036912" y="3732059"/>
              <a:ext cx="1314450" cy="809625"/>
            </a:xfrm>
            <a:prstGeom prst="rect">
              <a:avLst/>
            </a:prstGeom>
            <a:noFill/>
            <a:ln cap="flat" cmpd="sng" w="28575">
              <a:solidFill>
                <a:srgbClr val="FF5050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393" name="Google Shape;393;ge7e5385836_3_193"/>
            <p:cNvCxnSpPr/>
            <p:nvPr/>
          </p:nvCxnSpPr>
          <p:spPr>
            <a:xfrm>
              <a:off x="7885427" y="3176288"/>
              <a:ext cx="137400" cy="4737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394" name="Google Shape;394;ge7e5385836_3_193"/>
            <p:cNvGrpSpPr/>
            <p:nvPr/>
          </p:nvGrpSpPr>
          <p:grpSpPr>
            <a:xfrm>
              <a:off x="6745575" y="2930226"/>
              <a:ext cx="1250100" cy="226983"/>
              <a:chOff x="6279525" y="2166001"/>
              <a:chExt cx="1250100" cy="226983"/>
            </a:xfrm>
          </p:grpSpPr>
          <p:sp>
            <p:nvSpPr>
              <p:cNvPr id="395" name="Google Shape;395;ge7e5385836_3_193"/>
              <p:cNvSpPr/>
              <p:nvPr/>
            </p:nvSpPr>
            <p:spPr>
              <a:xfrm>
                <a:off x="6279525" y="2167984"/>
                <a:ext cx="1250100" cy="225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2021-08-06 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96" name="Google Shape;396;ge7e5385836_3_19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7263193" y="2166001"/>
                <a:ext cx="208475" cy="2084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7" name="Google Shape;397;ge7e5385836_3_193"/>
            <p:cNvGrpSpPr/>
            <p:nvPr/>
          </p:nvGrpSpPr>
          <p:grpSpPr>
            <a:xfrm>
              <a:off x="8413150" y="2926116"/>
              <a:ext cx="1250100" cy="231106"/>
              <a:chOff x="7947100" y="2161891"/>
              <a:chExt cx="1250100" cy="231106"/>
            </a:xfrm>
          </p:grpSpPr>
          <p:sp>
            <p:nvSpPr>
              <p:cNvPr id="398" name="Google Shape;398;ge7e5385836_3_193"/>
              <p:cNvSpPr/>
              <p:nvPr/>
            </p:nvSpPr>
            <p:spPr>
              <a:xfrm>
                <a:off x="7947100" y="2167997"/>
                <a:ext cx="1250100" cy="225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2021-08-06 </a:t>
                </a: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99" name="Google Shape;399;ge7e5385836_3_19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8935092" y="2161891"/>
                <a:ext cx="208475" cy="2084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0" name="Google Shape;400;ge7e5385836_3_193"/>
            <p:cNvSpPr txBox="1"/>
            <p:nvPr/>
          </p:nvSpPr>
          <p:spPr>
            <a:xfrm flipH="1">
              <a:off x="8022900" y="2861500"/>
              <a:ext cx="41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ge7e5385836_3_193"/>
          <p:cNvSpPr/>
          <p:nvPr/>
        </p:nvSpPr>
        <p:spPr>
          <a:xfrm>
            <a:off x="8580094" y="3263413"/>
            <a:ext cx="310200" cy="204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2" name="Google Shape;402;ge7e5385836_3_193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정영범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ad_order_buycheck.html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/admin/order/buycheck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4" hMerge="1"/>
                <a:tc rowSpan="14" hMerge="1"/>
                <a:tc rowSpan="14" hMerge="1"/>
                <a:tc rowSpan="14" hMerge="1"/>
                <a:tc rowSpan="14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주문 관리–구매확정 내역 - 1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구매확정 개수표현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구매확정 내역 상세 조건설정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2-1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조회기간 범위설정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2-2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상세조건 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-상품주문번호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-주문번호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-구매자명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-구매자ID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-수취인명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입찰내역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3-1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선택체크박스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보기조건설정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-10개씩보기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-50개씩보기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-100개씩보기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42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 설정에 따른 배송현황 데이터 출력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0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03" name="Google Shape;403;ge7e5385836_3_19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ge6935c6b12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4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e6935c6b12_0_132"/>
          <p:cNvSpPr txBox="1"/>
          <p:nvPr/>
        </p:nvSpPr>
        <p:spPr>
          <a:xfrm>
            <a:off x="2810715" y="2999465"/>
            <a:ext cx="1084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-US" sz="4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입찰확정일</a:t>
            </a:r>
            <a:endParaRPr b="0" i="0" sz="45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e6935c6b12_0_132"/>
          <p:cNvSpPr/>
          <p:nvPr/>
        </p:nvSpPr>
        <p:spPr>
          <a:xfrm>
            <a:off x="3087355" y="2580688"/>
            <a:ext cx="259200" cy="6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e6935c6b12_0_132"/>
          <p:cNvSpPr/>
          <p:nvPr/>
        </p:nvSpPr>
        <p:spPr>
          <a:xfrm>
            <a:off x="2898943" y="3037358"/>
            <a:ext cx="376800" cy="57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e6935c6b12_0_132"/>
          <p:cNvSpPr/>
          <p:nvPr/>
        </p:nvSpPr>
        <p:spPr>
          <a:xfrm>
            <a:off x="1989485" y="4461357"/>
            <a:ext cx="608100" cy="40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e6935c6b12_0_132"/>
          <p:cNvSpPr/>
          <p:nvPr/>
        </p:nvSpPr>
        <p:spPr>
          <a:xfrm>
            <a:off x="3275766" y="4397532"/>
            <a:ext cx="387600" cy="63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e6935c6b12_0_132"/>
          <p:cNvSpPr/>
          <p:nvPr/>
        </p:nvSpPr>
        <p:spPr>
          <a:xfrm>
            <a:off x="1401475" y="2580707"/>
            <a:ext cx="8398800" cy="1143000"/>
          </a:xfrm>
          <a:prstGeom prst="rect">
            <a:avLst/>
          </a:prstGeom>
          <a:solidFill>
            <a:srgbClr val="000000">
              <a:alpha val="2745"/>
            </a:srgbClr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e6935c6b12_0_132"/>
          <p:cNvSpPr txBox="1"/>
          <p:nvPr/>
        </p:nvSpPr>
        <p:spPr>
          <a:xfrm>
            <a:off x="1476728" y="2655541"/>
            <a:ext cx="73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조회기간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e6935c6b12_0_132"/>
          <p:cNvSpPr txBox="1"/>
          <p:nvPr/>
        </p:nvSpPr>
        <p:spPr>
          <a:xfrm>
            <a:off x="3752396" y="2058268"/>
            <a:ext cx="79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입찰확정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건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e6935c6b12_0_132"/>
          <p:cNvSpPr txBox="1"/>
          <p:nvPr/>
        </p:nvSpPr>
        <p:spPr>
          <a:xfrm>
            <a:off x="1386215" y="2087400"/>
            <a:ext cx="202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최근 7일내 입찰확정완료건을 확인해주세요.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e6935c6b12_0_132"/>
          <p:cNvSpPr/>
          <p:nvPr/>
        </p:nvSpPr>
        <p:spPr>
          <a:xfrm>
            <a:off x="3232884" y="2072400"/>
            <a:ext cx="473400" cy="4794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ge6935c6b12_0_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346" y="2089151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e6935c6b12_0_132"/>
          <p:cNvSpPr/>
          <p:nvPr/>
        </p:nvSpPr>
        <p:spPr>
          <a:xfrm>
            <a:off x="3747775" y="3280281"/>
            <a:ext cx="2547600" cy="19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e6935c6b12_0_132"/>
          <p:cNvSpPr txBox="1"/>
          <p:nvPr/>
        </p:nvSpPr>
        <p:spPr>
          <a:xfrm>
            <a:off x="1476728" y="3216247"/>
            <a:ext cx="73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상세조건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ge6935c6b12_0_132"/>
          <p:cNvGrpSpPr/>
          <p:nvPr/>
        </p:nvGrpSpPr>
        <p:grpSpPr>
          <a:xfrm>
            <a:off x="2393313" y="3206903"/>
            <a:ext cx="1168064" cy="357400"/>
            <a:chOff x="2448713" y="2630898"/>
            <a:chExt cx="1168064" cy="357400"/>
          </a:xfrm>
        </p:grpSpPr>
        <p:sp>
          <p:nvSpPr>
            <p:cNvPr id="423" name="Google Shape;423;ge6935c6b12_0_132"/>
            <p:cNvSpPr/>
            <p:nvPr/>
          </p:nvSpPr>
          <p:spPr>
            <a:xfrm>
              <a:off x="2457003" y="2710915"/>
              <a:ext cx="1095300" cy="177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4" name="Google Shape;424;ge6935c6b12_0_1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59377" y="2630898"/>
              <a:ext cx="357400" cy="35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ge6935c6b12_0_132"/>
            <p:cNvSpPr txBox="1"/>
            <p:nvPr/>
          </p:nvSpPr>
          <p:spPr>
            <a:xfrm>
              <a:off x="2448713" y="2648050"/>
              <a:ext cx="730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전체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26" name="Google Shape;426;ge6935c6b12_0_132"/>
          <p:cNvGraphicFramePr/>
          <p:nvPr/>
        </p:nvGraphicFramePr>
        <p:xfrm>
          <a:off x="1401475" y="41544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{B38316D6-F205-4D7B-8352-D19F742040F9}</a:tableStyleId>
              </a:tblPr>
              <a:tblGrid>
                <a:gridCol w="588000"/>
                <a:gridCol w="976350"/>
                <a:gridCol w="976350"/>
                <a:gridCol w="976350"/>
                <a:gridCol w="976350"/>
                <a:gridCol w="976350"/>
                <a:gridCol w="976350"/>
                <a:gridCol w="976350"/>
                <a:gridCol w="976350"/>
              </a:tblGrid>
              <a:tr h="40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상품주문번호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주문번호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입찰확정일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주문상태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입찰자명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입찰자ID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수취인명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발송처리일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40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0001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21-08-06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입찰중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이한길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han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이한길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40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002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0002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21-08-05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입찰확정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박정순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park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박정순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40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003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0003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21-08-04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입찰실패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진서영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jin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진서영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21-08-06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40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004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0004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21-08-03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입찰중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이재성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lee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이재성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21-08-03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27" name="Google Shape;427;ge6935c6b12_0_132"/>
          <p:cNvSpPr/>
          <p:nvPr/>
        </p:nvSpPr>
        <p:spPr>
          <a:xfrm>
            <a:off x="1622530" y="4277225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e6935c6b12_0_132"/>
          <p:cNvSpPr/>
          <p:nvPr/>
        </p:nvSpPr>
        <p:spPr>
          <a:xfrm>
            <a:off x="1622530" y="4671568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e6935c6b12_0_132"/>
          <p:cNvSpPr/>
          <p:nvPr/>
        </p:nvSpPr>
        <p:spPr>
          <a:xfrm>
            <a:off x="1622530" y="5065918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e6935c6b12_0_132"/>
          <p:cNvSpPr/>
          <p:nvPr/>
        </p:nvSpPr>
        <p:spPr>
          <a:xfrm>
            <a:off x="1622530" y="5470787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e6935c6b12_0_132"/>
          <p:cNvSpPr txBox="1"/>
          <p:nvPr/>
        </p:nvSpPr>
        <p:spPr>
          <a:xfrm>
            <a:off x="1354625" y="3826100"/>
            <a:ext cx="9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e6935c6b12_0_132"/>
          <p:cNvSpPr/>
          <p:nvPr/>
        </p:nvSpPr>
        <p:spPr>
          <a:xfrm>
            <a:off x="1622530" y="5875637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3" name="Google Shape;433;ge6935c6b12_0_132"/>
          <p:cNvGrpSpPr/>
          <p:nvPr/>
        </p:nvGrpSpPr>
        <p:grpSpPr>
          <a:xfrm>
            <a:off x="7636625" y="3832053"/>
            <a:ext cx="1168065" cy="357400"/>
            <a:chOff x="2448712" y="2630898"/>
            <a:chExt cx="1168065" cy="357400"/>
          </a:xfrm>
        </p:grpSpPr>
        <p:sp>
          <p:nvSpPr>
            <p:cNvPr id="434" name="Google Shape;434;ge6935c6b12_0_132"/>
            <p:cNvSpPr/>
            <p:nvPr/>
          </p:nvSpPr>
          <p:spPr>
            <a:xfrm>
              <a:off x="2457003" y="2710915"/>
              <a:ext cx="1095300" cy="177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5" name="Google Shape;435;ge6935c6b12_0_1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59377" y="2630898"/>
              <a:ext cx="357400" cy="35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6" name="Google Shape;436;ge6935c6b12_0_132"/>
            <p:cNvSpPr txBox="1"/>
            <p:nvPr/>
          </p:nvSpPr>
          <p:spPr>
            <a:xfrm>
              <a:off x="2448712" y="2648045"/>
              <a:ext cx="974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100개씩 보기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7" name="Google Shape;437;ge6935c6b12_0_132"/>
          <p:cNvSpPr/>
          <p:nvPr/>
        </p:nvSpPr>
        <p:spPr>
          <a:xfrm>
            <a:off x="8804688" y="3921950"/>
            <a:ext cx="9744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조회항목 설정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e6935c6b12_0_132"/>
          <p:cNvSpPr/>
          <p:nvPr/>
        </p:nvSpPr>
        <p:spPr>
          <a:xfrm>
            <a:off x="1544132" y="4205268"/>
            <a:ext cx="321000" cy="189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e6935c6b12_0_132"/>
          <p:cNvSpPr/>
          <p:nvPr/>
        </p:nvSpPr>
        <p:spPr>
          <a:xfrm>
            <a:off x="1411531" y="2075075"/>
            <a:ext cx="4330200" cy="52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e6935c6b12_0_132"/>
          <p:cNvSpPr/>
          <p:nvPr/>
        </p:nvSpPr>
        <p:spPr>
          <a:xfrm>
            <a:off x="1433575" y="2604174"/>
            <a:ext cx="8334600" cy="114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e6935c6b12_0_132"/>
          <p:cNvSpPr/>
          <p:nvPr/>
        </p:nvSpPr>
        <p:spPr>
          <a:xfrm>
            <a:off x="7588200" y="3848230"/>
            <a:ext cx="2212200" cy="29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e6935c6b12_0_132"/>
          <p:cNvSpPr/>
          <p:nvPr/>
        </p:nvSpPr>
        <p:spPr>
          <a:xfrm>
            <a:off x="1401475" y="4181835"/>
            <a:ext cx="8398800" cy="201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e6935c6b12_0_132"/>
          <p:cNvSpPr/>
          <p:nvPr/>
        </p:nvSpPr>
        <p:spPr>
          <a:xfrm>
            <a:off x="4085275" y="1716363"/>
            <a:ext cx="2961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e6935c6b12_0_132"/>
          <p:cNvSpPr/>
          <p:nvPr/>
        </p:nvSpPr>
        <p:spPr>
          <a:xfrm>
            <a:off x="9440050" y="2327388"/>
            <a:ext cx="2961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e6935c6b12_0_132"/>
          <p:cNvSpPr/>
          <p:nvPr/>
        </p:nvSpPr>
        <p:spPr>
          <a:xfrm>
            <a:off x="7211750" y="3812788"/>
            <a:ext cx="2961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e6935c6b12_0_132"/>
          <p:cNvSpPr/>
          <p:nvPr/>
        </p:nvSpPr>
        <p:spPr>
          <a:xfrm>
            <a:off x="1865125" y="3838188"/>
            <a:ext cx="2961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e6935c6b12_0_132"/>
          <p:cNvSpPr/>
          <p:nvPr/>
        </p:nvSpPr>
        <p:spPr>
          <a:xfrm>
            <a:off x="2992125" y="2659725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1주일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e6935c6b12_0_132"/>
          <p:cNvSpPr/>
          <p:nvPr/>
        </p:nvSpPr>
        <p:spPr>
          <a:xfrm>
            <a:off x="2393325" y="2659725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오늘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e6935c6b12_0_132"/>
          <p:cNvSpPr/>
          <p:nvPr/>
        </p:nvSpPr>
        <p:spPr>
          <a:xfrm>
            <a:off x="3590925" y="2659725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1개월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e6935c6b12_0_132"/>
          <p:cNvSpPr/>
          <p:nvPr/>
        </p:nvSpPr>
        <p:spPr>
          <a:xfrm>
            <a:off x="4189725" y="2659725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3개월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e6935c6b12_0_132"/>
          <p:cNvSpPr/>
          <p:nvPr/>
        </p:nvSpPr>
        <p:spPr>
          <a:xfrm>
            <a:off x="8857509" y="3428988"/>
            <a:ext cx="868800" cy="263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e6935c6b12_0_132"/>
          <p:cNvSpPr/>
          <p:nvPr/>
        </p:nvSpPr>
        <p:spPr>
          <a:xfrm>
            <a:off x="5984022" y="2674271"/>
            <a:ext cx="356700" cy="34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3" name="Google Shape;453;ge6935c6b12_0_132"/>
          <p:cNvGrpSpPr/>
          <p:nvPr/>
        </p:nvGrpSpPr>
        <p:grpSpPr>
          <a:xfrm>
            <a:off x="5038385" y="2703466"/>
            <a:ext cx="1250100" cy="297900"/>
            <a:chOff x="6279525" y="2138350"/>
            <a:chExt cx="1250100" cy="297900"/>
          </a:xfrm>
        </p:grpSpPr>
        <p:sp>
          <p:nvSpPr>
            <p:cNvPr id="454" name="Google Shape;454;ge6935c6b12_0_132"/>
            <p:cNvSpPr/>
            <p:nvPr/>
          </p:nvSpPr>
          <p:spPr>
            <a:xfrm>
              <a:off x="6279525" y="2138350"/>
              <a:ext cx="1250100" cy="297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2021-08-06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5" name="Google Shape;455;ge6935c6b12_0_1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273013" y="2183063"/>
              <a:ext cx="208475" cy="208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6" name="Google Shape;456;ge6935c6b12_0_132"/>
          <p:cNvGrpSpPr/>
          <p:nvPr/>
        </p:nvGrpSpPr>
        <p:grpSpPr>
          <a:xfrm>
            <a:off x="6705960" y="2703479"/>
            <a:ext cx="1250100" cy="297900"/>
            <a:chOff x="7947100" y="2138363"/>
            <a:chExt cx="1250100" cy="297900"/>
          </a:xfrm>
        </p:grpSpPr>
        <p:sp>
          <p:nvSpPr>
            <p:cNvPr id="457" name="Google Shape;457;ge6935c6b12_0_132"/>
            <p:cNvSpPr/>
            <p:nvPr/>
          </p:nvSpPr>
          <p:spPr>
            <a:xfrm>
              <a:off x="7947100" y="2138363"/>
              <a:ext cx="1250100" cy="297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2021-08-06 </a:t>
              </a: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8" name="Google Shape;458;ge6935c6b12_0_1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40588" y="2183075"/>
              <a:ext cx="208475" cy="208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9" name="Google Shape;459;ge6935c6b12_0_132"/>
          <p:cNvSpPr/>
          <p:nvPr/>
        </p:nvSpPr>
        <p:spPr>
          <a:xfrm>
            <a:off x="1544125" y="2663950"/>
            <a:ext cx="6460200" cy="35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e6935c6b12_0_132"/>
          <p:cNvSpPr/>
          <p:nvPr/>
        </p:nvSpPr>
        <p:spPr>
          <a:xfrm>
            <a:off x="1544125" y="3206573"/>
            <a:ext cx="4796700" cy="29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e6935c6b12_0_132"/>
          <p:cNvSpPr/>
          <p:nvPr/>
        </p:nvSpPr>
        <p:spPr>
          <a:xfrm>
            <a:off x="8092405" y="2698588"/>
            <a:ext cx="3975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e6935c6b12_0_132"/>
          <p:cNvSpPr/>
          <p:nvPr/>
        </p:nvSpPr>
        <p:spPr>
          <a:xfrm>
            <a:off x="6407930" y="3253150"/>
            <a:ext cx="3975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ge6935c6b12_0_1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77957" y="1591863"/>
            <a:ext cx="1314450" cy="809625"/>
          </a:xfrm>
          <a:prstGeom prst="rect">
            <a:avLst/>
          </a:prstGeom>
          <a:noFill/>
          <a:ln cap="flat" cmpd="sng" w="28575">
            <a:solidFill>
              <a:srgbClr val="FF505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64" name="Google Shape;464;ge6935c6b12_0_132"/>
          <p:cNvCxnSpPr/>
          <p:nvPr/>
        </p:nvCxnSpPr>
        <p:spPr>
          <a:xfrm flipH="1" rot="10800000">
            <a:off x="6234550" y="2272625"/>
            <a:ext cx="442500" cy="3318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5" name="Google Shape;465;ge6935c6b12_0_132"/>
          <p:cNvSpPr txBox="1"/>
          <p:nvPr/>
        </p:nvSpPr>
        <p:spPr>
          <a:xfrm>
            <a:off x="5103471" y="2058268"/>
            <a:ext cx="79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 중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건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e6935c6b12_0_132"/>
          <p:cNvSpPr/>
          <p:nvPr/>
        </p:nvSpPr>
        <p:spPr>
          <a:xfrm>
            <a:off x="4583959" y="2072400"/>
            <a:ext cx="473400" cy="4794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ge6935c6b12_0_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7688" y="2079227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e6935c6b12_0_132"/>
          <p:cNvSpPr/>
          <p:nvPr/>
        </p:nvSpPr>
        <p:spPr>
          <a:xfrm>
            <a:off x="1989480" y="4466550"/>
            <a:ext cx="3975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e6935c6b12_0_132"/>
          <p:cNvSpPr/>
          <p:nvPr/>
        </p:nvSpPr>
        <p:spPr>
          <a:xfrm>
            <a:off x="8580094" y="3263413"/>
            <a:ext cx="310200" cy="204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0" name="Google Shape;470;ge6935c6b12_0_132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정영범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ad_order_bidcheck.html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/admin/order/bidcheck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4" hMerge="1"/>
                <a:tc rowSpan="14" hMerge="1"/>
                <a:tc rowSpan="14" hMerge="1"/>
                <a:tc rowSpan="14" hMerge="1"/>
                <a:tc rowSpan="14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주문 관리–입찰확정 내역 - 1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입찰확정 개수표현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입찰확정 내역 상세 조건설정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2-1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조회기간 범위설정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2-2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상세조건 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-상품주문번호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-주문번호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-입찰자명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-입찰자ID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-수취인명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입찰내역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3-1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선택체크박스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보기조건설정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-10개씩보기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-50개씩보기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-100개씩보기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42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 설정에 따른 입찰 데이터 출력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0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71" name="Google Shape;471;ge6935c6b12_0_1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ge7b1e8e09a_3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7" name="Google Shape;477;ge7b1e8e09a_3_20"/>
          <p:cNvGraphicFramePr/>
          <p:nvPr/>
        </p:nvGraphicFramePr>
        <p:xfrm>
          <a:off x="2705750" y="216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{B38316D6-F205-4D7B-8352-D19F742040F9}</a:tableStyleId>
              </a:tblPr>
              <a:tblGrid>
                <a:gridCol w="1514150"/>
                <a:gridCol w="1514150"/>
                <a:gridCol w="1514150"/>
                <a:gridCol w="1514150"/>
              </a:tblGrid>
              <a:tr h="37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8" name="Google Shape;478;ge7b1e8e09a_3_20"/>
          <p:cNvGraphicFramePr/>
          <p:nvPr/>
        </p:nvGraphicFramePr>
        <p:xfrm>
          <a:off x="1401475" y="301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{B38316D6-F205-4D7B-8352-D19F742040F9}</a:tableStyleId>
              </a:tblPr>
              <a:tblGrid>
                <a:gridCol w="1344075"/>
                <a:gridCol w="7182775"/>
              </a:tblGrid>
              <a:tr h="74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검색어</a:t>
                      </a:r>
                      <a:endParaRPr b="1"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판매상태</a:t>
                      </a:r>
                      <a:endParaRPr b="1"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카테고리</a:t>
                      </a:r>
                      <a:endParaRPr b="1"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상품구매경로</a:t>
                      </a:r>
                      <a:endParaRPr b="1"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결제여부</a:t>
                      </a:r>
                      <a:endParaRPr b="1"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기간</a:t>
                      </a:r>
                      <a:endParaRPr b="1"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9" name="Google Shape;479;ge7b1e8e09a_3_20"/>
          <p:cNvSpPr/>
          <p:nvPr/>
        </p:nvSpPr>
        <p:spPr>
          <a:xfrm>
            <a:off x="4526563" y="5835500"/>
            <a:ext cx="1148100" cy="346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검색</a:t>
            </a:r>
            <a:endParaRPr b="1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ge7b1e8e09a_3_20"/>
          <p:cNvSpPr/>
          <p:nvPr/>
        </p:nvSpPr>
        <p:spPr>
          <a:xfrm>
            <a:off x="5833013" y="5835500"/>
            <a:ext cx="1148100" cy="346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초기화</a:t>
            </a:r>
            <a:endParaRPr b="1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Google Shape;481;ge7b1e8e09a_3_20"/>
          <p:cNvSpPr txBox="1"/>
          <p:nvPr/>
        </p:nvSpPr>
        <p:spPr>
          <a:xfrm>
            <a:off x="2859975" y="3334975"/>
            <a:ext cx="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e7b1e8e09a_3_20"/>
          <p:cNvSpPr txBox="1"/>
          <p:nvPr/>
        </p:nvSpPr>
        <p:spPr>
          <a:xfrm>
            <a:off x="2745550" y="3053700"/>
            <a:ext cx="8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상품번호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Google Shape;483;ge7b1e8e09a_3_20"/>
          <p:cNvSpPr/>
          <p:nvPr/>
        </p:nvSpPr>
        <p:spPr>
          <a:xfrm>
            <a:off x="3552700" y="3089400"/>
            <a:ext cx="1419300" cy="297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ge7b1e8e09a_3_20"/>
          <p:cNvSpPr txBox="1"/>
          <p:nvPr/>
        </p:nvSpPr>
        <p:spPr>
          <a:xfrm>
            <a:off x="2745550" y="3423000"/>
            <a:ext cx="8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모델명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ge7b1e8e09a_3_20"/>
          <p:cNvSpPr/>
          <p:nvPr/>
        </p:nvSpPr>
        <p:spPr>
          <a:xfrm>
            <a:off x="3552700" y="3458700"/>
            <a:ext cx="1419300" cy="297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ge7b1e8e09a_3_20"/>
          <p:cNvSpPr txBox="1"/>
          <p:nvPr/>
        </p:nvSpPr>
        <p:spPr>
          <a:xfrm>
            <a:off x="5052113" y="3022075"/>
            <a:ext cx="8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상품명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ge7b1e8e09a_3_20"/>
          <p:cNvSpPr/>
          <p:nvPr/>
        </p:nvSpPr>
        <p:spPr>
          <a:xfrm>
            <a:off x="5833025" y="3057763"/>
            <a:ext cx="1419300" cy="297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ge7b1e8e09a_3_20"/>
          <p:cNvSpPr/>
          <p:nvPr/>
        </p:nvSpPr>
        <p:spPr>
          <a:xfrm>
            <a:off x="5833013" y="3386125"/>
            <a:ext cx="1419300" cy="297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Google Shape;489;ge7b1e8e09a_3_20"/>
          <p:cNvSpPr/>
          <p:nvPr/>
        </p:nvSpPr>
        <p:spPr>
          <a:xfrm>
            <a:off x="8113350" y="3089400"/>
            <a:ext cx="1419300" cy="297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0" name="Google Shape;490;ge7b1e8e09a_3_20"/>
          <p:cNvSpPr txBox="1"/>
          <p:nvPr/>
        </p:nvSpPr>
        <p:spPr>
          <a:xfrm>
            <a:off x="7308013" y="3053700"/>
            <a:ext cx="8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제조사명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Google Shape;491;ge7b1e8e09a_3_20"/>
          <p:cNvSpPr txBox="1"/>
          <p:nvPr/>
        </p:nvSpPr>
        <p:spPr>
          <a:xfrm>
            <a:off x="5039438" y="3350425"/>
            <a:ext cx="8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브랜드명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ge7b1e8e09a_3_20"/>
          <p:cNvSpPr/>
          <p:nvPr/>
        </p:nvSpPr>
        <p:spPr>
          <a:xfrm>
            <a:off x="2859975" y="3867225"/>
            <a:ext cx="158400" cy="1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e7b1e8e09a_3_20"/>
          <p:cNvSpPr/>
          <p:nvPr/>
        </p:nvSpPr>
        <p:spPr>
          <a:xfrm>
            <a:off x="3394300" y="3867225"/>
            <a:ext cx="158400" cy="168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e7b1e8e09a_3_20"/>
          <p:cNvSpPr txBox="1"/>
          <p:nvPr/>
        </p:nvSpPr>
        <p:spPr>
          <a:xfrm>
            <a:off x="2988675" y="4597225"/>
            <a:ext cx="51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전체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5" name="Google Shape;495;ge7b1e8e09a_3_20"/>
          <p:cNvSpPr txBox="1"/>
          <p:nvPr/>
        </p:nvSpPr>
        <p:spPr>
          <a:xfrm>
            <a:off x="3492975" y="3766725"/>
            <a:ext cx="77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판매대기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ge7b1e8e09a_3_20"/>
          <p:cNvSpPr txBox="1"/>
          <p:nvPr/>
        </p:nvSpPr>
        <p:spPr>
          <a:xfrm>
            <a:off x="4306288" y="3759075"/>
            <a:ext cx="70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판매중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ge7b1e8e09a_3_20"/>
          <p:cNvSpPr txBox="1"/>
          <p:nvPr/>
        </p:nvSpPr>
        <p:spPr>
          <a:xfrm>
            <a:off x="4971988" y="3766725"/>
            <a:ext cx="5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품절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ge7b1e8e09a_3_20"/>
          <p:cNvSpPr txBox="1"/>
          <p:nvPr/>
        </p:nvSpPr>
        <p:spPr>
          <a:xfrm>
            <a:off x="5563650" y="3759075"/>
            <a:ext cx="8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승인대기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ge7b1e8e09a_3_20"/>
          <p:cNvSpPr/>
          <p:nvPr/>
        </p:nvSpPr>
        <p:spPr>
          <a:xfrm>
            <a:off x="4198438" y="3867213"/>
            <a:ext cx="158400" cy="1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e7b1e8e09a_3_20"/>
          <p:cNvSpPr txBox="1"/>
          <p:nvPr/>
        </p:nvSpPr>
        <p:spPr>
          <a:xfrm>
            <a:off x="6417325" y="3766725"/>
            <a:ext cx="8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판매중지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ge7b1e8e09a_3_20"/>
          <p:cNvSpPr/>
          <p:nvPr/>
        </p:nvSpPr>
        <p:spPr>
          <a:xfrm>
            <a:off x="4881038" y="3867213"/>
            <a:ext cx="158400" cy="1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e7b1e8e09a_3_20"/>
          <p:cNvSpPr/>
          <p:nvPr/>
        </p:nvSpPr>
        <p:spPr>
          <a:xfrm>
            <a:off x="5420125" y="3859563"/>
            <a:ext cx="158400" cy="1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e7b1e8e09a_3_20"/>
          <p:cNvSpPr/>
          <p:nvPr/>
        </p:nvSpPr>
        <p:spPr>
          <a:xfrm>
            <a:off x="6298613" y="3859563"/>
            <a:ext cx="158400" cy="1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e7b1e8e09a_3_20"/>
          <p:cNvSpPr/>
          <p:nvPr/>
        </p:nvSpPr>
        <p:spPr>
          <a:xfrm>
            <a:off x="7177113" y="3859563"/>
            <a:ext cx="158400" cy="1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e7b1e8e09a_3_20"/>
          <p:cNvSpPr/>
          <p:nvPr/>
        </p:nvSpPr>
        <p:spPr>
          <a:xfrm>
            <a:off x="8055613" y="3867213"/>
            <a:ext cx="158400" cy="1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e7b1e8e09a_3_20"/>
          <p:cNvSpPr txBox="1"/>
          <p:nvPr/>
        </p:nvSpPr>
        <p:spPr>
          <a:xfrm>
            <a:off x="7269138" y="3759075"/>
            <a:ext cx="8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판매종료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ge7b1e8e09a_3_20"/>
          <p:cNvSpPr txBox="1"/>
          <p:nvPr/>
        </p:nvSpPr>
        <p:spPr>
          <a:xfrm>
            <a:off x="8169025" y="3759075"/>
            <a:ext cx="8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판매금지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Google Shape;508;ge7b1e8e09a_3_20"/>
          <p:cNvSpPr/>
          <p:nvPr/>
        </p:nvSpPr>
        <p:spPr>
          <a:xfrm>
            <a:off x="2859941" y="4229757"/>
            <a:ext cx="1697400" cy="257400"/>
          </a:xfrm>
          <a:prstGeom prst="roundRect">
            <a:avLst>
              <a:gd fmla="val 16667" name="adj"/>
            </a:avLst>
          </a:prstGeom>
          <a:solidFill>
            <a:srgbClr val="000000">
              <a:alpha val="54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대분류</a:t>
            </a:r>
            <a:endParaRPr b="1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ge7b1e8e09a_3_20"/>
          <p:cNvSpPr/>
          <p:nvPr/>
        </p:nvSpPr>
        <p:spPr>
          <a:xfrm flipH="1" rot="-10793883">
            <a:off x="4306303" y="4317415"/>
            <a:ext cx="168600" cy="1068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e7b1e8e09a_3_20"/>
          <p:cNvSpPr/>
          <p:nvPr/>
        </p:nvSpPr>
        <p:spPr>
          <a:xfrm>
            <a:off x="2859975" y="4690075"/>
            <a:ext cx="158400" cy="1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e7b1e8e09a_3_20"/>
          <p:cNvSpPr txBox="1"/>
          <p:nvPr/>
        </p:nvSpPr>
        <p:spPr>
          <a:xfrm>
            <a:off x="3606550" y="4596168"/>
            <a:ext cx="51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어플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2" name="Google Shape;512;ge7b1e8e09a_3_20"/>
          <p:cNvSpPr/>
          <p:nvPr/>
        </p:nvSpPr>
        <p:spPr>
          <a:xfrm>
            <a:off x="3503175" y="4689018"/>
            <a:ext cx="158400" cy="1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e7b1e8e09a_3_20"/>
          <p:cNvSpPr/>
          <p:nvPr/>
        </p:nvSpPr>
        <p:spPr>
          <a:xfrm>
            <a:off x="4061500" y="4689018"/>
            <a:ext cx="158400" cy="168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e7b1e8e09a_3_20"/>
          <p:cNvSpPr txBox="1"/>
          <p:nvPr/>
        </p:nvSpPr>
        <p:spPr>
          <a:xfrm>
            <a:off x="4224425" y="4596175"/>
            <a:ext cx="77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웹페이지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Google Shape;515;ge7b1e8e09a_3_20"/>
          <p:cNvSpPr txBox="1"/>
          <p:nvPr/>
        </p:nvSpPr>
        <p:spPr>
          <a:xfrm>
            <a:off x="2989425" y="4933789"/>
            <a:ext cx="51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전체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ge7b1e8e09a_3_20"/>
          <p:cNvSpPr/>
          <p:nvPr/>
        </p:nvSpPr>
        <p:spPr>
          <a:xfrm>
            <a:off x="2860725" y="5026639"/>
            <a:ext cx="158400" cy="1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e7b1e8e09a_3_20"/>
          <p:cNvSpPr txBox="1"/>
          <p:nvPr/>
        </p:nvSpPr>
        <p:spPr>
          <a:xfrm>
            <a:off x="3607300" y="4932725"/>
            <a:ext cx="103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결제가능상품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ge7b1e8e09a_3_20"/>
          <p:cNvSpPr/>
          <p:nvPr/>
        </p:nvSpPr>
        <p:spPr>
          <a:xfrm>
            <a:off x="3503925" y="5025582"/>
            <a:ext cx="158400" cy="168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e7b1e8e09a_3_20"/>
          <p:cNvSpPr/>
          <p:nvPr/>
        </p:nvSpPr>
        <p:spPr>
          <a:xfrm>
            <a:off x="4579288" y="5046818"/>
            <a:ext cx="158400" cy="1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e7b1e8e09a_3_20"/>
          <p:cNvSpPr txBox="1"/>
          <p:nvPr/>
        </p:nvSpPr>
        <p:spPr>
          <a:xfrm>
            <a:off x="4749575" y="4948025"/>
            <a:ext cx="119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결제불가능상품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ge7b1e8e09a_3_20"/>
          <p:cNvSpPr txBox="1"/>
          <p:nvPr/>
        </p:nvSpPr>
        <p:spPr>
          <a:xfrm>
            <a:off x="2947250" y="3767250"/>
            <a:ext cx="56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전체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ge7b1e8e09a_3_20"/>
          <p:cNvSpPr/>
          <p:nvPr/>
        </p:nvSpPr>
        <p:spPr>
          <a:xfrm>
            <a:off x="2872724" y="5363225"/>
            <a:ext cx="1419300" cy="257400"/>
          </a:xfrm>
          <a:prstGeom prst="roundRect">
            <a:avLst>
              <a:gd fmla="val 16667" name="adj"/>
            </a:avLst>
          </a:prstGeom>
          <a:solidFill>
            <a:srgbClr val="000000">
              <a:alpha val="54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상품등록일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Google Shape;523;ge7b1e8e09a_3_20"/>
          <p:cNvSpPr/>
          <p:nvPr/>
        </p:nvSpPr>
        <p:spPr>
          <a:xfrm flipH="1" rot="-10793883">
            <a:off x="4056403" y="5425765"/>
            <a:ext cx="168600" cy="1068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e7b1e8e09a_3_20"/>
          <p:cNvSpPr/>
          <p:nvPr/>
        </p:nvSpPr>
        <p:spPr>
          <a:xfrm>
            <a:off x="4368300" y="5363237"/>
            <a:ext cx="712500" cy="225900"/>
          </a:xfrm>
          <a:prstGeom prst="rect">
            <a:avLst/>
          </a:prstGeom>
          <a:solidFill>
            <a:srgbClr val="000000">
              <a:alpha val="54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오늘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ge7b1e8e09a_3_20"/>
          <p:cNvSpPr/>
          <p:nvPr/>
        </p:nvSpPr>
        <p:spPr>
          <a:xfrm>
            <a:off x="5064575" y="5363227"/>
            <a:ext cx="712500" cy="225900"/>
          </a:xfrm>
          <a:prstGeom prst="rect">
            <a:avLst/>
          </a:prstGeom>
          <a:solidFill>
            <a:srgbClr val="000000">
              <a:alpha val="54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1주일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ge7b1e8e09a_3_20"/>
          <p:cNvSpPr/>
          <p:nvPr/>
        </p:nvSpPr>
        <p:spPr>
          <a:xfrm>
            <a:off x="5777075" y="5363247"/>
            <a:ext cx="712500" cy="225900"/>
          </a:xfrm>
          <a:prstGeom prst="rect">
            <a:avLst/>
          </a:prstGeom>
          <a:solidFill>
            <a:srgbClr val="000000">
              <a:alpha val="54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1개월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ge7b1e8e09a_3_20"/>
          <p:cNvSpPr/>
          <p:nvPr/>
        </p:nvSpPr>
        <p:spPr>
          <a:xfrm>
            <a:off x="6489575" y="5363247"/>
            <a:ext cx="712500" cy="225900"/>
          </a:xfrm>
          <a:prstGeom prst="rect">
            <a:avLst/>
          </a:prstGeom>
          <a:solidFill>
            <a:srgbClr val="000000">
              <a:alpha val="54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3개월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ge7b1e8e09a_3_20"/>
          <p:cNvSpPr/>
          <p:nvPr/>
        </p:nvSpPr>
        <p:spPr>
          <a:xfrm>
            <a:off x="8687525" y="5342975"/>
            <a:ext cx="1099800" cy="297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2021-08-6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ge7b1e8e09a_3_20"/>
          <p:cNvSpPr txBox="1"/>
          <p:nvPr/>
        </p:nvSpPr>
        <p:spPr>
          <a:xfrm>
            <a:off x="8418975" y="5291825"/>
            <a:ext cx="2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0" name="Google Shape;530;ge7b1e8e09a_3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74161" y="5410936"/>
            <a:ext cx="162000" cy="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ge7b1e8e09a_3_20"/>
          <p:cNvSpPr/>
          <p:nvPr/>
        </p:nvSpPr>
        <p:spPr>
          <a:xfrm>
            <a:off x="4749566" y="4233582"/>
            <a:ext cx="1697400" cy="257400"/>
          </a:xfrm>
          <a:prstGeom prst="roundRect">
            <a:avLst>
              <a:gd fmla="val 16667" name="adj"/>
            </a:avLst>
          </a:prstGeom>
          <a:solidFill>
            <a:srgbClr val="000000">
              <a:alpha val="54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중분류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e7b1e8e09a_3_20"/>
          <p:cNvSpPr/>
          <p:nvPr/>
        </p:nvSpPr>
        <p:spPr>
          <a:xfrm flipH="1" rot="-10793883">
            <a:off x="6195928" y="4321240"/>
            <a:ext cx="168600" cy="1068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e7b1e8e09a_3_20"/>
          <p:cNvSpPr/>
          <p:nvPr/>
        </p:nvSpPr>
        <p:spPr>
          <a:xfrm>
            <a:off x="7308025" y="5336550"/>
            <a:ext cx="1099800" cy="297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2021-08-6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34" name="Google Shape;534;ge7b1e8e09a_3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4961" y="5404511"/>
            <a:ext cx="162000" cy="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ge7b1e8e09a_3_20"/>
          <p:cNvSpPr/>
          <p:nvPr/>
        </p:nvSpPr>
        <p:spPr>
          <a:xfrm>
            <a:off x="2806251" y="2168174"/>
            <a:ext cx="374700" cy="3693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e7b1e8e09a_3_20"/>
          <p:cNvSpPr/>
          <p:nvPr/>
        </p:nvSpPr>
        <p:spPr>
          <a:xfrm>
            <a:off x="2806251" y="2560320"/>
            <a:ext cx="374700" cy="3693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e7b1e8e09a_3_20"/>
          <p:cNvSpPr/>
          <p:nvPr/>
        </p:nvSpPr>
        <p:spPr>
          <a:xfrm>
            <a:off x="4306301" y="2154924"/>
            <a:ext cx="374700" cy="3693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e7b1e8e09a_3_20"/>
          <p:cNvSpPr/>
          <p:nvPr/>
        </p:nvSpPr>
        <p:spPr>
          <a:xfrm>
            <a:off x="5806351" y="2154899"/>
            <a:ext cx="374700" cy="3693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e7b1e8e09a_3_20"/>
          <p:cNvSpPr/>
          <p:nvPr/>
        </p:nvSpPr>
        <p:spPr>
          <a:xfrm>
            <a:off x="7335526" y="2154899"/>
            <a:ext cx="374700" cy="3693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e7b1e8e09a_3_20"/>
          <p:cNvSpPr/>
          <p:nvPr/>
        </p:nvSpPr>
        <p:spPr>
          <a:xfrm>
            <a:off x="4306301" y="2560320"/>
            <a:ext cx="374700" cy="3693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e7b1e8e09a_3_20"/>
          <p:cNvSpPr/>
          <p:nvPr/>
        </p:nvSpPr>
        <p:spPr>
          <a:xfrm>
            <a:off x="5806351" y="2560320"/>
            <a:ext cx="374700" cy="3693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e7b1e8e09a_3_20"/>
          <p:cNvSpPr/>
          <p:nvPr/>
        </p:nvSpPr>
        <p:spPr>
          <a:xfrm>
            <a:off x="7335526" y="2560320"/>
            <a:ext cx="374700" cy="3693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e7b1e8e09a_3_20"/>
          <p:cNvSpPr txBox="1"/>
          <p:nvPr/>
        </p:nvSpPr>
        <p:spPr>
          <a:xfrm>
            <a:off x="3238375" y="2070675"/>
            <a:ext cx="56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전체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건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Google Shape;544;ge7b1e8e09a_3_20"/>
          <p:cNvSpPr txBox="1"/>
          <p:nvPr/>
        </p:nvSpPr>
        <p:spPr>
          <a:xfrm>
            <a:off x="4717150" y="2107925"/>
            <a:ext cx="846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판매대기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건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ge7b1e8e09a_3_20"/>
          <p:cNvSpPr txBox="1"/>
          <p:nvPr/>
        </p:nvSpPr>
        <p:spPr>
          <a:xfrm>
            <a:off x="6195925" y="2107925"/>
            <a:ext cx="65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판매중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건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Google Shape;546;ge7b1e8e09a_3_20"/>
          <p:cNvSpPr txBox="1"/>
          <p:nvPr/>
        </p:nvSpPr>
        <p:spPr>
          <a:xfrm>
            <a:off x="3238400" y="2479200"/>
            <a:ext cx="77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승인대기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건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Google Shape;547;ge7b1e8e09a_3_20"/>
          <p:cNvSpPr txBox="1"/>
          <p:nvPr/>
        </p:nvSpPr>
        <p:spPr>
          <a:xfrm>
            <a:off x="4717175" y="2479200"/>
            <a:ext cx="77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판매중지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건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8" name="Google Shape;548;ge7b1e8e09a_3_20"/>
          <p:cNvSpPr txBox="1"/>
          <p:nvPr/>
        </p:nvSpPr>
        <p:spPr>
          <a:xfrm>
            <a:off x="6195950" y="2488525"/>
            <a:ext cx="77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판매종료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건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Google Shape;549;ge7b1e8e09a_3_20"/>
          <p:cNvSpPr txBox="1"/>
          <p:nvPr/>
        </p:nvSpPr>
        <p:spPr>
          <a:xfrm>
            <a:off x="7768700" y="2070675"/>
            <a:ext cx="56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품절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건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0" name="Google Shape;550;ge7b1e8e09a_3_20"/>
          <p:cNvSpPr txBox="1"/>
          <p:nvPr/>
        </p:nvSpPr>
        <p:spPr>
          <a:xfrm>
            <a:off x="7768700" y="2488525"/>
            <a:ext cx="77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판매금지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건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1" name="Google Shape;551;ge7b1e8e09a_3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94175" y="2178850"/>
            <a:ext cx="257400" cy="2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ge7b1e8e09a_3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64925" y="2218450"/>
            <a:ext cx="257400" cy="2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ge7b1e8e09a_3_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64925" y="2616275"/>
            <a:ext cx="257400" cy="2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ge7b1e8e09a_3_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79550" y="2616275"/>
            <a:ext cx="257400" cy="2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ge7b1e8e09a_3_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95313" y="2249948"/>
            <a:ext cx="225900" cy="2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e7b1e8e09a_3_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409925" y="2624328"/>
            <a:ext cx="225900" cy="2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ge7b1e8e09a_3_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344638" y="2226200"/>
            <a:ext cx="298025" cy="2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ge7b1e8e09a_3_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364950" y="2606040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ge7b1e8e09a_3_20"/>
          <p:cNvSpPr/>
          <p:nvPr/>
        </p:nvSpPr>
        <p:spPr>
          <a:xfrm>
            <a:off x="2621638" y="2013275"/>
            <a:ext cx="6224829" cy="1004722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e7b1e8e09a_3_20"/>
          <p:cNvSpPr/>
          <p:nvPr/>
        </p:nvSpPr>
        <p:spPr>
          <a:xfrm>
            <a:off x="2851700" y="3036313"/>
            <a:ext cx="6857038" cy="769241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e7b1e8e09a_3_20"/>
          <p:cNvSpPr/>
          <p:nvPr/>
        </p:nvSpPr>
        <p:spPr>
          <a:xfrm>
            <a:off x="7980275" y="3823875"/>
            <a:ext cx="291789" cy="257135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e7b1e8e09a_3_20"/>
          <p:cNvSpPr/>
          <p:nvPr/>
        </p:nvSpPr>
        <p:spPr>
          <a:xfrm>
            <a:off x="2808988" y="4173850"/>
            <a:ext cx="3744624" cy="369192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e7b1e8e09a_3_20"/>
          <p:cNvSpPr/>
          <p:nvPr/>
        </p:nvSpPr>
        <p:spPr>
          <a:xfrm>
            <a:off x="2796875" y="4609963"/>
            <a:ext cx="2164101" cy="298277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e7b1e8e09a_3_20"/>
          <p:cNvSpPr/>
          <p:nvPr/>
        </p:nvSpPr>
        <p:spPr>
          <a:xfrm>
            <a:off x="2808975" y="4967500"/>
            <a:ext cx="3015151" cy="298277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e7b1e8e09a_3_20"/>
          <p:cNvSpPr/>
          <p:nvPr/>
        </p:nvSpPr>
        <p:spPr>
          <a:xfrm>
            <a:off x="2820175" y="5314450"/>
            <a:ext cx="1531891" cy="346456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e7b1e8e09a_3_20"/>
          <p:cNvSpPr/>
          <p:nvPr/>
        </p:nvSpPr>
        <p:spPr>
          <a:xfrm>
            <a:off x="4342350" y="5311200"/>
            <a:ext cx="2917889" cy="346456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e7b1e8e09a_3_20"/>
          <p:cNvSpPr/>
          <p:nvPr/>
        </p:nvSpPr>
        <p:spPr>
          <a:xfrm>
            <a:off x="8116025" y="5355863"/>
            <a:ext cx="291789" cy="257135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e7b1e8e09a_3_20"/>
          <p:cNvSpPr/>
          <p:nvPr/>
        </p:nvSpPr>
        <p:spPr>
          <a:xfrm>
            <a:off x="4474900" y="5754450"/>
            <a:ext cx="1215787" cy="495865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e7b1e8e09a_3_20"/>
          <p:cNvSpPr/>
          <p:nvPr/>
        </p:nvSpPr>
        <p:spPr>
          <a:xfrm>
            <a:off x="5811350" y="5754600"/>
            <a:ext cx="1215787" cy="495865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e7b1e8e09a_3_20"/>
          <p:cNvSpPr/>
          <p:nvPr/>
        </p:nvSpPr>
        <p:spPr>
          <a:xfrm>
            <a:off x="2621650" y="1809276"/>
            <a:ext cx="297900" cy="168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e7b1e8e09a_3_20"/>
          <p:cNvSpPr/>
          <p:nvPr/>
        </p:nvSpPr>
        <p:spPr>
          <a:xfrm>
            <a:off x="2447650" y="3093113"/>
            <a:ext cx="297900" cy="168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e7b1e8e09a_3_20"/>
          <p:cNvSpPr/>
          <p:nvPr/>
        </p:nvSpPr>
        <p:spPr>
          <a:xfrm>
            <a:off x="8209150" y="4075413"/>
            <a:ext cx="297900" cy="168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e7b1e8e09a_3_20"/>
          <p:cNvSpPr/>
          <p:nvPr/>
        </p:nvSpPr>
        <p:spPr>
          <a:xfrm>
            <a:off x="2420800" y="4156938"/>
            <a:ext cx="297900" cy="168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e7b1e8e09a_3_20"/>
          <p:cNvSpPr/>
          <p:nvPr/>
        </p:nvSpPr>
        <p:spPr>
          <a:xfrm>
            <a:off x="2447650" y="4609963"/>
            <a:ext cx="297900" cy="168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e7b1e8e09a_3_20"/>
          <p:cNvSpPr/>
          <p:nvPr/>
        </p:nvSpPr>
        <p:spPr>
          <a:xfrm>
            <a:off x="2447650" y="4967488"/>
            <a:ext cx="297900" cy="168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e7b1e8e09a_3_20"/>
          <p:cNvSpPr/>
          <p:nvPr/>
        </p:nvSpPr>
        <p:spPr>
          <a:xfrm>
            <a:off x="2427725" y="5325013"/>
            <a:ext cx="297900" cy="168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e7b1e8e09a_3_20"/>
          <p:cNvSpPr/>
          <p:nvPr/>
        </p:nvSpPr>
        <p:spPr>
          <a:xfrm>
            <a:off x="6904175" y="5097463"/>
            <a:ext cx="297900" cy="168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e7b1e8e09a_3_20"/>
          <p:cNvSpPr/>
          <p:nvPr/>
        </p:nvSpPr>
        <p:spPr>
          <a:xfrm>
            <a:off x="8112975" y="5135788"/>
            <a:ext cx="297900" cy="168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e7b1e8e09a_3_20"/>
          <p:cNvSpPr/>
          <p:nvPr/>
        </p:nvSpPr>
        <p:spPr>
          <a:xfrm>
            <a:off x="4128700" y="5732288"/>
            <a:ext cx="297900" cy="168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e7b1e8e09a_3_20"/>
          <p:cNvSpPr/>
          <p:nvPr/>
        </p:nvSpPr>
        <p:spPr>
          <a:xfrm>
            <a:off x="7107375" y="5754438"/>
            <a:ext cx="297900" cy="168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1" name="Google Shape;581;ge7b1e8e09a_3_2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540600" y="5922750"/>
            <a:ext cx="1148100" cy="707163"/>
          </a:xfrm>
          <a:prstGeom prst="rect">
            <a:avLst/>
          </a:prstGeom>
          <a:noFill/>
          <a:ln cap="flat" cmpd="sng" w="28575">
            <a:solidFill>
              <a:srgbClr val="FF505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82" name="Google Shape;582;ge7b1e8e09a_3_20"/>
          <p:cNvCxnSpPr/>
          <p:nvPr/>
        </p:nvCxnSpPr>
        <p:spPr>
          <a:xfrm>
            <a:off x="8326952" y="5624775"/>
            <a:ext cx="315000" cy="286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583" name="Google Shape;583;ge7b1e8e09a_3_20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김미정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ad_product_check.html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2021-08-07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/admin/product/check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3" hMerge="1"/>
                <a:tc rowSpan="13" hMerge="1"/>
                <a:tc rowSpan="13" hMerge="1"/>
                <a:tc rowSpan="13" hMerge="1"/>
                <a:tc rowSpan="13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상품등록-상품조회/수정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 판매 진행 현황 표시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 데이터 입력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55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 상태 설정 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[체크박스 기능 사용] 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1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 분류 [대분류/소분류]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&lt;대분류&gt;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스니커즈/의류/패션잡화/테크/라이프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&lt;소분류&gt;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의류:아우터/상의/하의/기타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패션잡화: 모자/가방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/지갑 및 지갑홀더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테크: 그래픽카드/게임기/기타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상품구매경로 선택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[체크박스 기능 사용]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결제가능여부 선택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[체크박스 기능 사용]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기간 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[상품등록일/최종수정일]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5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기간별 간편조회 가능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달력 이미지를 누르면 날짜 선택이 가능한 달력이 나옴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검색버튼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[상품조회 설정에 따른 목록 출력]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82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초기화 버튼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[모든 설정이 리셋됨]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default 값은 null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84" name="Google Shape;584;ge7b1e8e09a_3_2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ge7e5385836_4_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0" name="Google Shape;590;ge7e5385836_4_284"/>
          <p:cNvGraphicFramePr/>
          <p:nvPr/>
        </p:nvGraphicFramePr>
        <p:xfrm>
          <a:off x="1698000" y="2348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{B38316D6-F205-4D7B-8352-D19F742040F9}</a:tableStyleId>
              </a:tblPr>
              <a:tblGrid>
                <a:gridCol w="888950"/>
                <a:gridCol w="67625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1" name="Google Shape;591;ge7e5385836_4_284"/>
          <p:cNvSpPr txBox="1"/>
          <p:nvPr/>
        </p:nvSpPr>
        <p:spPr>
          <a:xfrm>
            <a:off x="1698008" y="3118868"/>
            <a:ext cx="7651500" cy="3066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e7e5385836_4_284"/>
          <p:cNvSpPr txBox="1"/>
          <p:nvPr/>
        </p:nvSpPr>
        <p:spPr>
          <a:xfrm>
            <a:off x="1666708" y="3173614"/>
            <a:ext cx="10200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제품상세 정보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3" name="Google Shape;593;ge7e5385836_4_284"/>
          <p:cNvCxnSpPr/>
          <p:nvPr/>
        </p:nvCxnSpPr>
        <p:spPr>
          <a:xfrm>
            <a:off x="1698008" y="3439706"/>
            <a:ext cx="7651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4" name="Google Shape;594;ge7e5385836_4_284"/>
          <p:cNvSpPr/>
          <p:nvPr/>
        </p:nvSpPr>
        <p:spPr>
          <a:xfrm>
            <a:off x="2586956" y="3566318"/>
            <a:ext cx="5534100" cy="34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e7e5385836_4_284"/>
          <p:cNvSpPr/>
          <p:nvPr/>
        </p:nvSpPr>
        <p:spPr>
          <a:xfrm>
            <a:off x="7501855" y="3566318"/>
            <a:ext cx="619200" cy="34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e7e5385836_4_284"/>
          <p:cNvSpPr txBox="1"/>
          <p:nvPr/>
        </p:nvSpPr>
        <p:spPr>
          <a:xfrm>
            <a:off x="7435636" y="3583357"/>
            <a:ext cx="75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e7e5385836_4_284"/>
          <p:cNvSpPr txBox="1"/>
          <p:nvPr/>
        </p:nvSpPr>
        <p:spPr>
          <a:xfrm>
            <a:off x="2545426" y="3164472"/>
            <a:ext cx="17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e7e5385836_4_284"/>
          <p:cNvSpPr txBox="1"/>
          <p:nvPr/>
        </p:nvSpPr>
        <p:spPr>
          <a:xfrm>
            <a:off x="1777804" y="3623197"/>
            <a:ext cx="680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브랜드</a:t>
            </a:r>
            <a:endParaRPr b="1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Google Shape;599;ge7e5385836_4_284"/>
          <p:cNvSpPr/>
          <p:nvPr/>
        </p:nvSpPr>
        <p:spPr>
          <a:xfrm>
            <a:off x="2586956" y="4131566"/>
            <a:ext cx="5534100" cy="34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e7e5385836_4_284"/>
          <p:cNvSpPr/>
          <p:nvPr/>
        </p:nvSpPr>
        <p:spPr>
          <a:xfrm>
            <a:off x="7501855" y="4131566"/>
            <a:ext cx="619200" cy="34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e7e5385836_4_284"/>
          <p:cNvSpPr txBox="1"/>
          <p:nvPr/>
        </p:nvSpPr>
        <p:spPr>
          <a:xfrm>
            <a:off x="7435636" y="4148605"/>
            <a:ext cx="75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e7e5385836_4_284"/>
          <p:cNvSpPr/>
          <p:nvPr/>
        </p:nvSpPr>
        <p:spPr>
          <a:xfrm>
            <a:off x="2586956" y="4645727"/>
            <a:ext cx="5534100" cy="34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e7e5385836_4_284"/>
          <p:cNvSpPr/>
          <p:nvPr/>
        </p:nvSpPr>
        <p:spPr>
          <a:xfrm>
            <a:off x="7501855" y="4645727"/>
            <a:ext cx="619200" cy="34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e7e5385836_4_284"/>
          <p:cNvSpPr txBox="1"/>
          <p:nvPr/>
        </p:nvSpPr>
        <p:spPr>
          <a:xfrm>
            <a:off x="7435636" y="4662766"/>
            <a:ext cx="75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e7e5385836_4_284"/>
          <p:cNvSpPr/>
          <p:nvPr/>
        </p:nvSpPr>
        <p:spPr>
          <a:xfrm>
            <a:off x="2586956" y="5159887"/>
            <a:ext cx="5534100" cy="34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e7e5385836_4_284"/>
          <p:cNvSpPr/>
          <p:nvPr/>
        </p:nvSpPr>
        <p:spPr>
          <a:xfrm>
            <a:off x="7501855" y="5159887"/>
            <a:ext cx="619200" cy="34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e7e5385836_4_284"/>
          <p:cNvSpPr txBox="1"/>
          <p:nvPr/>
        </p:nvSpPr>
        <p:spPr>
          <a:xfrm>
            <a:off x="7435636" y="5176926"/>
            <a:ext cx="75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e7e5385836_4_284"/>
          <p:cNvSpPr txBox="1"/>
          <p:nvPr/>
        </p:nvSpPr>
        <p:spPr>
          <a:xfrm>
            <a:off x="1808841" y="4191197"/>
            <a:ext cx="6495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모델번호</a:t>
            </a:r>
            <a:endParaRPr b="1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ge7e5385836_4_284"/>
          <p:cNvSpPr txBox="1"/>
          <p:nvPr/>
        </p:nvSpPr>
        <p:spPr>
          <a:xfrm>
            <a:off x="1808654" y="4717598"/>
            <a:ext cx="6495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대표색상</a:t>
            </a:r>
            <a:endParaRPr b="1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Google Shape;610;ge7e5385836_4_284"/>
          <p:cNvSpPr txBox="1"/>
          <p:nvPr/>
        </p:nvSpPr>
        <p:spPr>
          <a:xfrm>
            <a:off x="1808655" y="5209381"/>
            <a:ext cx="6189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출시일</a:t>
            </a:r>
            <a:endParaRPr b="1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1" name="Google Shape;611;ge7e5385836_4_284"/>
          <p:cNvSpPr/>
          <p:nvPr/>
        </p:nvSpPr>
        <p:spPr>
          <a:xfrm>
            <a:off x="2510066" y="3491643"/>
            <a:ext cx="5665567" cy="503985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e7e5385836_4_284"/>
          <p:cNvSpPr/>
          <p:nvPr/>
        </p:nvSpPr>
        <p:spPr>
          <a:xfrm>
            <a:off x="2510065" y="4092778"/>
            <a:ext cx="5665567" cy="452558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e7e5385836_4_284"/>
          <p:cNvSpPr/>
          <p:nvPr/>
        </p:nvSpPr>
        <p:spPr>
          <a:xfrm>
            <a:off x="2510065" y="4603391"/>
            <a:ext cx="5665567" cy="452558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e7e5385836_4_284"/>
          <p:cNvSpPr/>
          <p:nvPr/>
        </p:nvSpPr>
        <p:spPr>
          <a:xfrm>
            <a:off x="2508433" y="5127012"/>
            <a:ext cx="5665567" cy="406003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e7e5385836_4_284"/>
          <p:cNvSpPr/>
          <p:nvPr/>
        </p:nvSpPr>
        <p:spPr>
          <a:xfrm>
            <a:off x="8430455" y="3681397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e7e5385836_4_284"/>
          <p:cNvSpPr/>
          <p:nvPr/>
        </p:nvSpPr>
        <p:spPr>
          <a:xfrm>
            <a:off x="8430455" y="4239580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ge7e5385836_4_284"/>
          <p:cNvSpPr/>
          <p:nvPr/>
        </p:nvSpPr>
        <p:spPr>
          <a:xfrm>
            <a:off x="8430455" y="4775798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ge7e5385836_4_284"/>
          <p:cNvSpPr/>
          <p:nvPr/>
        </p:nvSpPr>
        <p:spPr>
          <a:xfrm>
            <a:off x="8439931" y="5260198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e7e5385836_4_284"/>
          <p:cNvSpPr txBox="1"/>
          <p:nvPr/>
        </p:nvSpPr>
        <p:spPr>
          <a:xfrm>
            <a:off x="1698000" y="2359875"/>
            <a:ext cx="888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카테고리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0" name="Google Shape;620;ge7e5385836_4_284"/>
          <p:cNvSpPr/>
          <p:nvPr/>
        </p:nvSpPr>
        <p:spPr>
          <a:xfrm>
            <a:off x="2586950" y="2320875"/>
            <a:ext cx="1556207" cy="452558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ge7e5385836_4_284"/>
          <p:cNvSpPr/>
          <p:nvPr/>
        </p:nvSpPr>
        <p:spPr>
          <a:xfrm>
            <a:off x="4222900" y="2364775"/>
            <a:ext cx="1653470" cy="356200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e7e5385836_4_284"/>
          <p:cNvSpPr/>
          <p:nvPr/>
        </p:nvSpPr>
        <p:spPr>
          <a:xfrm>
            <a:off x="2663275" y="2180125"/>
            <a:ext cx="2907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e7e5385836_4_284"/>
          <p:cNvSpPr/>
          <p:nvPr/>
        </p:nvSpPr>
        <p:spPr>
          <a:xfrm>
            <a:off x="4298538" y="2188650"/>
            <a:ext cx="2907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4" name="Google Shape;624;ge7e5385836_4_284"/>
          <p:cNvGrpSpPr/>
          <p:nvPr/>
        </p:nvGrpSpPr>
        <p:grpSpPr>
          <a:xfrm>
            <a:off x="2663276" y="2399743"/>
            <a:ext cx="1462463" cy="300617"/>
            <a:chOff x="2560948" y="5837117"/>
            <a:chExt cx="1448700" cy="257400"/>
          </a:xfrm>
        </p:grpSpPr>
        <p:sp>
          <p:nvSpPr>
            <p:cNvPr id="625" name="Google Shape;625;ge7e5385836_4_284"/>
            <p:cNvSpPr/>
            <p:nvPr/>
          </p:nvSpPr>
          <p:spPr>
            <a:xfrm>
              <a:off x="2560948" y="5837117"/>
              <a:ext cx="1448700" cy="257400"/>
            </a:xfrm>
            <a:prstGeom prst="roundRect">
              <a:avLst>
                <a:gd fmla="val 16667" name="adj"/>
              </a:avLst>
            </a:prstGeom>
            <a:solidFill>
              <a:srgbClr val="000000">
                <a:alpha val="5098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대분류</a:t>
              </a:r>
              <a:endParaRPr b="1" i="0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6" name="Google Shape;626;ge7e5385836_4_284"/>
            <p:cNvSpPr/>
            <p:nvPr/>
          </p:nvSpPr>
          <p:spPr>
            <a:xfrm flipH="1" rot="-10792838">
              <a:off x="3792212" y="5914017"/>
              <a:ext cx="144000" cy="1068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ge7e5385836_4_284"/>
          <p:cNvGrpSpPr/>
          <p:nvPr/>
        </p:nvGrpSpPr>
        <p:grpSpPr>
          <a:xfrm>
            <a:off x="4329788" y="2392557"/>
            <a:ext cx="1457314" cy="300617"/>
            <a:chOff x="4139995" y="5830964"/>
            <a:chExt cx="1443600" cy="257400"/>
          </a:xfrm>
        </p:grpSpPr>
        <p:sp>
          <p:nvSpPr>
            <p:cNvPr id="628" name="Google Shape;628;ge7e5385836_4_284"/>
            <p:cNvSpPr/>
            <p:nvPr/>
          </p:nvSpPr>
          <p:spPr>
            <a:xfrm>
              <a:off x="4139995" y="5830964"/>
              <a:ext cx="1443600" cy="257400"/>
            </a:xfrm>
            <a:prstGeom prst="roundRect">
              <a:avLst>
                <a:gd fmla="val 16667" name="adj"/>
              </a:avLst>
            </a:prstGeom>
            <a:solidFill>
              <a:srgbClr val="000000">
                <a:alpha val="5098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중분류</a:t>
              </a:r>
              <a:endParaRPr b="1" i="0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9" name="Google Shape;629;ge7e5385836_4_284"/>
            <p:cNvSpPr/>
            <p:nvPr/>
          </p:nvSpPr>
          <p:spPr>
            <a:xfrm flipH="1" rot="-10792808">
              <a:off x="5366277" y="5918622"/>
              <a:ext cx="143400" cy="1068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ge7e5385836_4_284"/>
          <p:cNvSpPr/>
          <p:nvPr/>
        </p:nvSpPr>
        <p:spPr>
          <a:xfrm>
            <a:off x="2586956" y="5705951"/>
            <a:ext cx="5534100" cy="34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ge7e5385836_4_284"/>
          <p:cNvSpPr/>
          <p:nvPr/>
        </p:nvSpPr>
        <p:spPr>
          <a:xfrm>
            <a:off x="7501855" y="5705951"/>
            <a:ext cx="619200" cy="34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e7e5385836_4_284"/>
          <p:cNvSpPr txBox="1"/>
          <p:nvPr/>
        </p:nvSpPr>
        <p:spPr>
          <a:xfrm>
            <a:off x="7435636" y="5722990"/>
            <a:ext cx="75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e7e5385836_4_284"/>
          <p:cNvSpPr txBox="1"/>
          <p:nvPr/>
        </p:nvSpPr>
        <p:spPr>
          <a:xfrm>
            <a:off x="1808655" y="5755445"/>
            <a:ext cx="6189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발매가</a:t>
            </a:r>
            <a:endParaRPr b="1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ge7e5385836_4_284"/>
          <p:cNvSpPr/>
          <p:nvPr/>
        </p:nvSpPr>
        <p:spPr>
          <a:xfrm>
            <a:off x="2508433" y="5673076"/>
            <a:ext cx="5665567" cy="406003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e7e5385836_4_284"/>
          <p:cNvSpPr/>
          <p:nvPr/>
        </p:nvSpPr>
        <p:spPr>
          <a:xfrm>
            <a:off x="8439931" y="5806262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6" name="Google Shape;636;ge7e5385836_4_284"/>
          <p:cNvCxnSpPr/>
          <p:nvPr/>
        </p:nvCxnSpPr>
        <p:spPr>
          <a:xfrm>
            <a:off x="1698000" y="2939025"/>
            <a:ext cx="7625100" cy="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637" name="Google Shape;637;ge7e5385836_4_284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소윤정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ad_product_regist.html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2021-07-26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/admin/product/regist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4" hMerge="1"/>
                <a:tc rowSpan="14" hMerge="1"/>
                <a:tc rowSpan="14" hMerge="1"/>
                <a:tc rowSpan="14" hMerge="1"/>
                <a:tc rowSpan="14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 등록[1]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91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브랜드명 입력[최대 100자]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모델번호 입력[최대 100자]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대표색상 입력[최대 100자]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출시일 입력[최대 100자]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발매가 입력[최대 100자]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 분류 [대분류/소분류]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&lt;대분류&gt;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스니커즈/의류/패션잡화/테크/라이프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&lt;소분류&gt;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의류:아우터/상의/하의/기타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패션잡화: 모자/가방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/지갑 및 지갑홀더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테크: 그래픽카드/게임기/기타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5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2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38" name="Google Shape;638;ge7e5385836_4_2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ge7db3f804d_9_6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190525"/>
            <a:ext cx="10075522" cy="5667481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ge7db3f804d_9_680"/>
          <p:cNvSpPr txBox="1"/>
          <p:nvPr/>
        </p:nvSpPr>
        <p:spPr>
          <a:xfrm>
            <a:off x="1669300" y="2257650"/>
            <a:ext cx="7654200" cy="29796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e7db3f804d_9_680"/>
          <p:cNvSpPr txBox="1"/>
          <p:nvPr/>
        </p:nvSpPr>
        <p:spPr>
          <a:xfrm>
            <a:off x="1682093" y="2315444"/>
            <a:ext cx="8295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상품이미지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6" name="Google Shape;646;ge7db3f804d_9_680"/>
          <p:cNvCxnSpPr/>
          <p:nvPr/>
        </p:nvCxnSpPr>
        <p:spPr>
          <a:xfrm>
            <a:off x="1669313" y="2578488"/>
            <a:ext cx="765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7" name="Google Shape;647;ge7db3f804d_9_680"/>
          <p:cNvSpPr txBox="1"/>
          <p:nvPr/>
        </p:nvSpPr>
        <p:spPr>
          <a:xfrm>
            <a:off x="2400517" y="2295218"/>
            <a:ext cx="28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e7db3f804d_9_680"/>
          <p:cNvSpPr txBox="1"/>
          <p:nvPr/>
        </p:nvSpPr>
        <p:spPr>
          <a:xfrm>
            <a:off x="1801202" y="2777665"/>
            <a:ext cx="8970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대표이미지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9" name="Google Shape;649;ge7db3f804d_9_680"/>
          <p:cNvGrpSpPr/>
          <p:nvPr/>
        </p:nvGrpSpPr>
        <p:grpSpPr>
          <a:xfrm>
            <a:off x="2868501" y="2777666"/>
            <a:ext cx="960000" cy="867900"/>
            <a:chOff x="2868501" y="2777666"/>
            <a:chExt cx="960000" cy="867900"/>
          </a:xfrm>
        </p:grpSpPr>
        <p:sp>
          <p:nvSpPr>
            <p:cNvPr id="650" name="Google Shape;650;ge7db3f804d_9_680"/>
            <p:cNvSpPr/>
            <p:nvPr/>
          </p:nvSpPr>
          <p:spPr>
            <a:xfrm>
              <a:off x="2868501" y="2777666"/>
              <a:ext cx="960000" cy="867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1" name="Google Shape;651;ge7db3f804d_9_68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42977" y="2886265"/>
              <a:ext cx="610992" cy="61099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52" name="Google Shape;652;ge7db3f804d_9_680"/>
          <p:cNvCxnSpPr/>
          <p:nvPr/>
        </p:nvCxnSpPr>
        <p:spPr>
          <a:xfrm flipH="1" rot="10800000">
            <a:off x="1882588" y="3822812"/>
            <a:ext cx="7234500" cy="96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3" name="Google Shape;653;ge7db3f804d_9_680"/>
          <p:cNvSpPr txBox="1"/>
          <p:nvPr/>
        </p:nvSpPr>
        <p:spPr>
          <a:xfrm>
            <a:off x="1801202" y="4048097"/>
            <a:ext cx="8970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추가이미지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e7db3f804d_9_680"/>
          <p:cNvSpPr txBox="1"/>
          <p:nvPr/>
        </p:nvSpPr>
        <p:spPr>
          <a:xfrm>
            <a:off x="1990496" y="4265297"/>
            <a:ext cx="444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/9)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5" name="Google Shape;655;ge7db3f804d_9_680"/>
          <p:cNvGrpSpPr/>
          <p:nvPr/>
        </p:nvGrpSpPr>
        <p:grpSpPr>
          <a:xfrm>
            <a:off x="2868501" y="4048097"/>
            <a:ext cx="960000" cy="867900"/>
            <a:chOff x="2868501" y="2777666"/>
            <a:chExt cx="960000" cy="867900"/>
          </a:xfrm>
        </p:grpSpPr>
        <p:sp>
          <p:nvSpPr>
            <p:cNvPr id="656" name="Google Shape;656;ge7db3f804d_9_680"/>
            <p:cNvSpPr/>
            <p:nvPr/>
          </p:nvSpPr>
          <p:spPr>
            <a:xfrm>
              <a:off x="2868501" y="2777666"/>
              <a:ext cx="960000" cy="867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7" name="Google Shape;657;ge7db3f804d_9_68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42977" y="2886265"/>
              <a:ext cx="610992" cy="61099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58" name="Google Shape;658;ge7db3f804d_9_680"/>
          <p:cNvCxnSpPr/>
          <p:nvPr/>
        </p:nvCxnSpPr>
        <p:spPr>
          <a:xfrm flipH="1" rot="10800000">
            <a:off x="1882588" y="5053270"/>
            <a:ext cx="7234500" cy="96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9" name="Google Shape;659;ge7db3f804d_9_680"/>
          <p:cNvSpPr txBox="1"/>
          <p:nvPr/>
        </p:nvSpPr>
        <p:spPr>
          <a:xfrm>
            <a:off x="3927116" y="4302346"/>
            <a:ext cx="2511900" cy="738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권장 크기 : 1000 x 1000(윈도 대상 750 x 1000)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추가이미지는 최대 9개까지 설정할 수 있습니다</a:t>
            </a:r>
            <a:endParaRPr b="0" i="0" sz="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Jpg, jpeg, gif, png, bmp 형식의 정지 이미지만 등록됩니다.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e7db3f804d_9_680"/>
          <p:cNvSpPr txBox="1"/>
          <p:nvPr/>
        </p:nvSpPr>
        <p:spPr>
          <a:xfrm>
            <a:off x="3925979" y="2751440"/>
            <a:ext cx="2511900" cy="25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권장 크기 : 1000 x 1000 (윈도 대상 750 x 1000)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e7db3f804d_9_680"/>
          <p:cNvSpPr/>
          <p:nvPr/>
        </p:nvSpPr>
        <p:spPr>
          <a:xfrm>
            <a:off x="1882589" y="2691426"/>
            <a:ext cx="2042522" cy="1031789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e7db3f804d_9_680"/>
          <p:cNvSpPr/>
          <p:nvPr/>
        </p:nvSpPr>
        <p:spPr>
          <a:xfrm>
            <a:off x="1863469" y="3952909"/>
            <a:ext cx="2042522" cy="1031789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ge7db3f804d_9_680"/>
          <p:cNvSpPr/>
          <p:nvPr/>
        </p:nvSpPr>
        <p:spPr>
          <a:xfrm>
            <a:off x="1533537" y="2710253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e7db3f804d_9_680"/>
          <p:cNvSpPr/>
          <p:nvPr/>
        </p:nvSpPr>
        <p:spPr>
          <a:xfrm>
            <a:off x="1528161" y="3968544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5" name="Google Shape;665;ge7db3f804d_9_680"/>
          <p:cNvCxnSpPr>
            <a:stCxn id="651" idx="3"/>
            <a:endCxn id="666" idx="1"/>
          </p:cNvCxnSpPr>
          <p:nvPr/>
        </p:nvCxnSpPr>
        <p:spPr>
          <a:xfrm>
            <a:off x="3653969" y="3191761"/>
            <a:ext cx="3118800" cy="43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66" name="Google Shape;666;ge7db3f804d_9_6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2765" y="2933415"/>
            <a:ext cx="2245185" cy="13957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67" name="Google Shape;667;ge7db3f804d_9_680"/>
          <p:cNvCxnSpPr>
            <a:endCxn id="666" idx="1"/>
          </p:cNvCxnSpPr>
          <p:nvPr/>
        </p:nvCxnSpPr>
        <p:spPr>
          <a:xfrm flipH="1" rot="10800000">
            <a:off x="3677065" y="3631303"/>
            <a:ext cx="3095700" cy="603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668" name="Google Shape;668;ge7db3f804d_9_680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소윤정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ad_product_regist.html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2021-07-26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/admin/product/regist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5" hMerge="1"/>
                <a:tc rowSpan="15" hMerge="1"/>
                <a:tc rowSpan="15" hMerge="1"/>
                <a:tc rowSpan="15" hMerge="1"/>
                <a:tc rowSpan="15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 등록[2]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91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900" u="none" cap="none" strike="noStrik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대표이미지 설정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[이미지 첨부 창 생성하여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사진 파일 첨부]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900" u="none" cap="none" strike="noStrik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추가이미지 설정[최대 9장]</a:t>
                      </a:r>
                      <a:endParaRPr sz="9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5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40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69" name="Google Shape;669;ge7db3f804d_9_6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e7e5385836_4_95"/>
          <p:cNvSpPr txBox="1"/>
          <p:nvPr/>
        </p:nvSpPr>
        <p:spPr>
          <a:xfrm>
            <a:off x="1650126" y="4295937"/>
            <a:ext cx="7651500" cy="14445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ge7e5385836_4_95"/>
          <p:cNvSpPr txBox="1"/>
          <p:nvPr/>
        </p:nvSpPr>
        <p:spPr>
          <a:xfrm>
            <a:off x="1650127" y="4239524"/>
            <a:ext cx="7651500" cy="14685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e7e5385836_4_95"/>
          <p:cNvSpPr txBox="1"/>
          <p:nvPr/>
        </p:nvSpPr>
        <p:spPr>
          <a:xfrm>
            <a:off x="1643864" y="4337640"/>
            <a:ext cx="7651500" cy="14685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7" name="Google Shape;677;ge7e5385836_4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69829" cy="5667481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ge7e5385836_4_95"/>
          <p:cNvSpPr txBox="1"/>
          <p:nvPr/>
        </p:nvSpPr>
        <p:spPr>
          <a:xfrm>
            <a:off x="1582125" y="4901375"/>
            <a:ext cx="7709400" cy="806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e7e5385836_4_95"/>
          <p:cNvSpPr txBox="1"/>
          <p:nvPr/>
        </p:nvSpPr>
        <p:spPr>
          <a:xfrm>
            <a:off x="3033514" y="5343004"/>
            <a:ext cx="40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e7e5385836_4_95"/>
          <p:cNvSpPr txBox="1"/>
          <p:nvPr/>
        </p:nvSpPr>
        <p:spPr>
          <a:xfrm>
            <a:off x="1582134" y="4949800"/>
            <a:ext cx="7437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판매기간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1" name="Google Shape;681;ge7e5385836_4_95"/>
          <p:cNvCxnSpPr/>
          <p:nvPr/>
        </p:nvCxnSpPr>
        <p:spPr>
          <a:xfrm>
            <a:off x="1720900" y="5216375"/>
            <a:ext cx="7418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2" name="Google Shape;682;ge7e5385836_4_95"/>
          <p:cNvSpPr txBox="1"/>
          <p:nvPr/>
        </p:nvSpPr>
        <p:spPr>
          <a:xfrm>
            <a:off x="2246284" y="4908649"/>
            <a:ext cx="28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3" name="Google Shape;683;ge7e5385836_4_95"/>
          <p:cNvGrpSpPr/>
          <p:nvPr/>
        </p:nvGrpSpPr>
        <p:grpSpPr>
          <a:xfrm>
            <a:off x="1738768" y="5355687"/>
            <a:ext cx="1211400" cy="297900"/>
            <a:chOff x="4933969" y="5245069"/>
            <a:chExt cx="1211400" cy="297900"/>
          </a:xfrm>
        </p:grpSpPr>
        <p:sp>
          <p:nvSpPr>
            <p:cNvPr id="684" name="Google Shape;684;ge7e5385836_4_95"/>
            <p:cNvSpPr/>
            <p:nvPr/>
          </p:nvSpPr>
          <p:spPr>
            <a:xfrm>
              <a:off x="4933969" y="5245069"/>
              <a:ext cx="1211400" cy="2979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2021-08-06</a:t>
              </a:r>
              <a:endParaRPr b="0" i="0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685" name="Google Shape;685;ge7e5385836_4_9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74036" y="5313030"/>
              <a:ext cx="162000" cy="162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6" name="Google Shape;686;ge7e5385836_4_95"/>
          <p:cNvGrpSpPr/>
          <p:nvPr/>
        </p:nvGrpSpPr>
        <p:grpSpPr>
          <a:xfrm>
            <a:off x="3462245" y="5355687"/>
            <a:ext cx="1211400" cy="297900"/>
            <a:chOff x="4933969" y="5245069"/>
            <a:chExt cx="1211400" cy="297900"/>
          </a:xfrm>
        </p:grpSpPr>
        <p:sp>
          <p:nvSpPr>
            <p:cNvPr id="687" name="Google Shape;687;ge7e5385836_4_95"/>
            <p:cNvSpPr/>
            <p:nvPr/>
          </p:nvSpPr>
          <p:spPr>
            <a:xfrm>
              <a:off x="4933969" y="5245069"/>
              <a:ext cx="1211400" cy="2979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2021-08-06</a:t>
              </a:r>
              <a:endParaRPr b="0" i="0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688" name="Google Shape;688;ge7e5385836_4_9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74036" y="5313030"/>
              <a:ext cx="162000" cy="16200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689" name="Google Shape;689;ge7e5385836_4_95"/>
          <p:cNvGraphicFramePr/>
          <p:nvPr/>
        </p:nvGraphicFramePr>
        <p:xfrm>
          <a:off x="1592188" y="30016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{B38316D6-F205-4D7B-8352-D19F742040F9}</a:tableStyleId>
              </a:tblPr>
              <a:tblGrid>
                <a:gridCol w="1620425"/>
                <a:gridCol w="6089000"/>
              </a:tblGrid>
              <a:tr h="44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사이즈</a:t>
                      </a:r>
                      <a:endParaRPr b="1"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제품색상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판매 정산 계좌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43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반송 주소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0" name="Google Shape;690;ge7e5385836_4_95"/>
          <p:cNvSpPr/>
          <p:nvPr/>
        </p:nvSpPr>
        <p:spPr>
          <a:xfrm>
            <a:off x="3324750" y="3084250"/>
            <a:ext cx="2307600" cy="297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1" name="Google Shape;691;ge7e5385836_4_95"/>
          <p:cNvSpPr/>
          <p:nvPr/>
        </p:nvSpPr>
        <p:spPr>
          <a:xfrm>
            <a:off x="1592200" y="2385013"/>
            <a:ext cx="3228000" cy="49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입찰 판매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2" name="Google Shape;692;ge7e5385836_4_95"/>
          <p:cNvSpPr/>
          <p:nvPr/>
        </p:nvSpPr>
        <p:spPr>
          <a:xfrm>
            <a:off x="3324750" y="3540550"/>
            <a:ext cx="2307600" cy="297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3" name="Google Shape;693;ge7e5385836_4_95"/>
          <p:cNvSpPr/>
          <p:nvPr/>
        </p:nvSpPr>
        <p:spPr>
          <a:xfrm>
            <a:off x="3324750" y="3977640"/>
            <a:ext cx="2307600" cy="297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Google Shape;694;ge7e5385836_4_95"/>
          <p:cNvSpPr/>
          <p:nvPr/>
        </p:nvSpPr>
        <p:spPr>
          <a:xfrm>
            <a:off x="3324750" y="4378450"/>
            <a:ext cx="2307600" cy="297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5" name="Google Shape;695;ge7e5385836_4_95"/>
          <p:cNvSpPr/>
          <p:nvPr/>
        </p:nvSpPr>
        <p:spPr>
          <a:xfrm>
            <a:off x="3274925" y="3001174"/>
            <a:ext cx="2407258" cy="420619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e7e5385836_4_95"/>
          <p:cNvSpPr/>
          <p:nvPr/>
        </p:nvSpPr>
        <p:spPr>
          <a:xfrm>
            <a:off x="3274750" y="3504348"/>
            <a:ext cx="2407258" cy="319930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ge7e5385836_4_95"/>
          <p:cNvSpPr/>
          <p:nvPr/>
        </p:nvSpPr>
        <p:spPr>
          <a:xfrm>
            <a:off x="3274750" y="3963223"/>
            <a:ext cx="2407258" cy="319930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ge7e5385836_4_95"/>
          <p:cNvSpPr/>
          <p:nvPr/>
        </p:nvSpPr>
        <p:spPr>
          <a:xfrm>
            <a:off x="3274750" y="4367450"/>
            <a:ext cx="2407258" cy="319930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ge7e5385836_4_95"/>
          <p:cNvSpPr/>
          <p:nvPr/>
        </p:nvSpPr>
        <p:spPr>
          <a:xfrm>
            <a:off x="1662150" y="5265750"/>
            <a:ext cx="3088099" cy="420619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ge7e5385836_4_95"/>
          <p:cNvSpPr/>
          <p:nvPr/>
        </p:nvSpPr>
        <p:spPr>
          <a:xfrm>
            <a:off x="5820130" y="3153697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e7e5385836_4_95"/>
          <p:cNvSpPr/>
          <p:nvPr/>
        </p:nvSpPr>
        <p:spPr>
          <a:xfrm>
            <a:off x="5820130" y="3584809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ge7e5385836_4_95"/>
          <p:cNvSpPr/>
          <p:nvPr/>
        </p:nvSpPr>
        <p:spPr>
          <a:xfrm>
            <a:off x="5820130" y="4047109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e7e5385836_4_95"/>
          <p:cNvSpPr/>
          <p:nvPr/>
        </p:nvSpPr>
        <p:spPr>
          <a:xfrm>
            <a:off x="5820130" y="4474247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e7e5385836_4_95"/>
          <p:cNvSpPr/>
          <p:nvPr/>
        </p:nvSpPr>
        <p:spPr>
          <a:xfrm>
            <a:off x="1742430" y="5136872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e7e5385836_4_95"/>
          <p:cNvSpPr/>
          <p:nvPr/>
        </p:nvSpPr>
        <p:spPr>
          <a:xfrm>
            <a:off x="7290900" y="5806075"/>
            <a:ext cx="996945" cy="414123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e7e5385836_4_95"/>
          <p:cNvSpPr/>
          <p:nvPr/>
        </p:nvSpPr>
        <p:spPr>
          <a:xfrm>
            <a:off x="8330500" y="5805950"/>
            <a:ext cx="948314" cy="414123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e7e5385836_4_95"/>
          <p:cNvSpPr/>
          <p:nvPr/>
        </p:nvSpPr>
        <p:spPr>
          <a:xfrm>
            <a:off x="7290900" y="5806100"/>
            <a:ext cx="996945" cy="414123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e7e5385836_4_95"/>
          <p:cNvSpPr/>
          <p:nvPr/>
        </p:nvSpPr>
        <p:spPr>
          <a:xfrm>
            <a:off x="8330500" y="5805950"/>
            <a:ext cx="948314" cy="414123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9" name="Google Shape;709;ge7e5385836_4_95"/>
          <p:cNvGrpSpPr/>
          <p:nvPr/>
        </p:nvGrpSpPr>
        <p:grpSpPr>
          <a:xfrm>
            <a:off x="7378652" y="5882163"/>
            <a:ext cx="845700" cy="320100"/>
            <a:chOff x="7669530" y="5816455"/>
            <a:chExt cx="845700" cy="320100"/>
          </a:xfrm>
        </p:grpSpPr>
        <p:sp>
          <p:nvSpPr>
            <p:cNvPr id="710" name="Google Shape;710;ge7e5385836_4_95"/>
            <p:cNvSpPr/>
            <p:nvPr/>
          </p:nvSpPr>
          <p:spPr>
            <a:xfrm>
              <a:off x="7669530" y="5816455"/>
              <a:ext cx="845700" cy="3201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ge7e5385836_4_95"/>
            <p:cNvSpPr txBox="1"/>
            <p:nvPr/>
          </p:nvSpPr>
          <p:spPr>
            <a:xfrm>
              <a:off x="7669530" y="5848790"/>
              <a:ext cx="84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등록하기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ge7e5385836_4_95"/>
          <p:cNvGrpSpPr/>
          <p:nvPr/>
        </p:nvGrpSpPr>
        <p:grpSpPr>
          <a:xfrm>
            <a:off x="8330500" y="5887964"/>
            <a:ext cx="845700" cy="320100"/>
            <a:chOff x="7669530" y="5816455"/>
            <a:chExt cx="845700" cy="320100"/>
          </a:xfrm>
        </p:grpSpPr>
        <p:sp>
          <p:nvSpPr>
            <p:cNvPr id="713" name="Google Shape;713;ge7e5385836_4_95"/>
            <p:cNvSpPr/>
            <p:nvPr/>
          </p:nvSpPr>
          <p:spPr>
            <a:xfrm>
              <a:off x="7669530" y="5816455"/>
              <a:ext cx="845700" cy="3201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ge7e5385836_4_95"/>
            <p:cNvSpPr txBox="1"/>
            <p:nvPr/>
          </p:nvSpPr>
          <p:spPr>
            <a:xfrm>
              <a:off x="7669530" y="5848790"/>
              <a:ext cx="84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5" name="Google Shape;715;ge7e5385836_4_95"/>
          <p:cNvSpPr/>
          <p:nvPr/>
        </p:nvSpPr>
        <p:spPr>
          <a:xfrm>
            <a:off x="8330485" y="5616321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e7e5385836_4_95"/>
          <p:cNvSpPr/>
          <p:nvPr/>
        </p:nvSpPr>
        <p:spPr>
          <a:xfrm>
            <a:off x="7290910" y="5616309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7" name="Google Shape;717;ge7e5385836_4_95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이한길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ad_product_regist.html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2021-07-26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/admin/product/regist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6" hMerge="1"/>
                <a:tc rowSpan="16" hMerge="1"/>
                <a:tc rowSpan="16" hMerge="1"/>
                <a:tc rowSpan="16" hMerge="1"/>
                <a:tc rowSpan="16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 등록[3]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91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 사이즈 입력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화면에 보여질 제품 색상 입력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판매자에게 입금될 계좌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판매자가 받을 주소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상품전시 시작일~종료일 선택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등록하기 [버튼]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 등록완료 페이지 이동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취소하기[버튼]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(이전페이지로 이동)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5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1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18" name="Google Shape;718;ge7e5385836_4_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ge7e5385836_6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ge7e5385836_6_0"/>
          <p:cNvSpPr txBox="1"/>
          <p:nvPr/>
        </p:nvSpPr>
        <p:spPr>
          <a:xfrm>
            <a:off x="1650126" y="4295937"/>
            <a:ext cx="7651500" cy="14445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ge7e5385836_6_0"/>
          <p:cNvSpPr txBox="1"/>
          <p:nvPr/>
        </p:nvSpPr>
        <p:spPr>
          <a:xfrm>
            <a:off x="1650127" y="4239524"/>
            <a:ext cx="7651500" cy="14685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ge7e5385836_6_0"/>
          <p:cNvSpPr txBox="1"/>
          <p:nvPr/>
        </p:nvSpPr>
        <p:spPr>
          <a:xfrm>
            <a:off x="1643864" y="4337640"/>
            <a:ext cx="7651500" cy="14685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7" name="Google Shape;727;ge7e5385836_6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90513"/>
            <a:ext cx="10069829" cy="56674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ge7e5385836_6_0"/>
          <p:cNvGrpSpPr/>
          <p:nvPr/>
        </p:nvGrpSpPr>
        <p:grpSpPr>
          <a:xfrm>
            <a:off x="7378639" y="5847276"/>
            <a:ext cx="845700" cy="320100"/>
            <a:chOff x="7669530" y="5816455"/>
            <a:chExt cx="845700" cy="320100"/>
          </a:xfrm>
        </p:grpSpPr>
        <p:sp>
          <p:nvSpPr>
            <p:cNvPr id="729" name="Google Shape;729;ge7e5385836_6_0"/>
            <p:cNvSpPr/>
            <p:nvPr/>
          </p:nvSpPr>
          <p:spPr>
            <a:xfrm>
              <a:off x="7669530" y="5816455"/>
              <a:ext cx="845700" cy="3201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ge7e5385836_6_0"/>
            <p:cNvSpPr txBox="1"/>
            <p:nvPr/>
          </p:nvSpPr>
          <p:spPr>
            <a:xfrm>
              <a:off x="7669530" y="5848790"/>
              <a:ext cx="84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등록하기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1" name="Google Shape;731;ge7e5385836_6_0"/>
          <p:cNvGrpSpPr/>
          <p:nvPr/>
        </p:nvGrpSpPr>
        <p:grpSpPr>
          <a:xfrm>
            <a:off x="8330487" y="5853077"/>
            <a:ext cx="845700" cy="320100"/>
            <a:chOff x="7669530" y="5816455"/>
            <a:chExt cx="845700" cy="320100"/>
          </a:xfrm>
        </p:grpSpPr>
        <p:sp>
          <p:nvSpPr>
            <p:cNvPr id="732" name="Google Shape;732;ge7e5385836_6_0"/>
            <p:cNvSpPr/>
            <p:nvPr/>
          </p:nvSpPr>
          <p:spPr>
            <a:xfrm>
              <a:off x="7669530" y="5816455"/>
              <a:ext cx="845700" cy="3201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ge7e5385836_6_0"/>
            <p:cNvSpPr txBox="1"/>
            <p:nvPr/>
          </p:nvSpPr>
          <p:spPr>
            <a:xfrm>
              <a:off x="7669530" y="5848790"/>
              <a:ext cx="84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4" name="Google Shape;734;ge7e5385836_6_0"/>
          <p:cNvSpPr/>
          <p:nvPr/>
        </p:nvSpPr>
        <p:spPr>
          <a:xfrm>
            <a:off x="7290900" y="5806075"/>
            <a:ext cx="996945" cy="414123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ge7e5385836_6_0"/>
          <p:cNvSpPr/>
          <p:nvPr/>
        </p:nvSpPr>
        <p:spPr>
          <a:xfrm>
            <a:off x="8330500" y="5805950"/>
            <a:ext cx="948314" cy="414123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ge7e5385836_6_0"/>
          <p:cNvSpPr/>
          <p:nvPr/>
        </p:nvSpPr>
        <p:spPr>
          <a:xfrm>
            <a:off x="8330473" y="5581434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7" name="Google Shape;737;ge7e5385836_6_0"/>
          <p:cNvGraphicFramePr/>
          <p:nvPr/>
        </p:nvGraphicFramePr>
        <p:xfrm>
          <a:off x="1592188" y="30016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{B38316D6-F205-4D7B-8352-D19F742040F9}</a:tableStyleId>
              </a:tblPr>
              <a:tblGrid>
                <a:gridCol w="1620425"/>
                <a:gridCol w="6089000"/>
              </a:tblGrid>
              <a:tr h="44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사이즈</a:t>
                      </a:r>
                      <a:endParaRPr b="1"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제품색상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판매 정산 계좌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43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반송 주소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8" name="Google Shape;738;ge7e5385836_6_0"/>
          <p:cNvSpPr/>
          <p:nvPr/>
        </p:nvSpPr>
        <p:spPr>
          <a:xfrm>
            <a:off x="1592200" y="2385013"/>
            <a:ext cx="3228000" cy="4974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즉시 판매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9" name="Google Shape;739;ge7e5385836_6_0"/>
          <p:cNvSpPr/>
          <p:nvPr/>
        </p:nvSpPr>
        <p:spPr>
          <a:xfrm>
            <a:off x="3274750" y="3010363"/>
            <a:ext cx="2431574" cy="414123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e7e5385836_6_0"/>
          <p:cNvSpPr/>
          <p:nvPr/>
        </p:nvSpPr>
        <p:spPr>
          <a:xfrm>
            <a:off x="2930323" y="3137946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ge7e5385836_6_0"/>
          <p:cNvSpPr/>
          <p:nvPr/>
        </p:nvSpPr>
        <p:spPr>
          <a:xfrm>
            <a:off x="2930323" y="3568221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ge7e5385836_6_0"/>
          <p:cNvSpPr/>
          <p:nvPr/>
        </p:nvSpPr>
        <p:spPr>
          <a:xfrm>
            <a:off x="2930323" y="3998496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ge7e5385836_6_0"/>
          <p:cNvSpPr/>
          <p:nvPr/>
        </p:nvSpPr>
        <p:spPr>
          <a:xfrm>
            <a:off x="2930323" y="4455359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ge7e5385836_6_0"/>
          <p:cNvSpPr/>
          <p:nvPr/>
        </p:nvSpPr>
        <p:spPr>
          <a:xfrm>
            <a:off x="7290898" y="5581421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ge7e5385836_6_0"/>
          <p:cNvSpPr/>
          <p:nvPr/>
        </p:nvSpPr>
        <p:spPr>
          <a:xfrm>
            <a:off x="3324750" y="3084250"/>
            <a:ext cx="2307600" cy="297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6" name="Google Shape;746;ge7e5385836_6_0"/>
          <p:cNvSpPr/>
          <p:nvPr/>
        </p:nvSpPr>
        <p:spPr>
          <a:xfrm>
            <a:off x="3324750" y="3514525"/>
            <a:ext cx="2307600" cy="297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7" name="Google Shape;747;ge7e5385836_6_0"/>
          <p:cNvSpPr/>
          <p:nvPr/>
        </p:nvSpPr>
        <p:spPr>
          <a:xfrm>
            <a:off x="3324750" y="3944800"/>
            <a:ext cx="2307600" cy="297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8" name="Google Shape;748;ge7e5385836_6_0"/>
          <p:cNvSpPr/>
          <p:nvPr/>
        </p:nvSpPr>
        <p:spPr>
          <a:xfrm>
            <a:off x="3324750" y="4444525"/>
            <a:ext cx="2307600" cy="297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9" name="Google Shape;749;ge7e5385836_6_0"/>
          <p:cNvSpPr/>
          <p:nvPr/>
        </p:nvSpPr>
        <p:spPr>
          <a:xfrm>
            <a:off x="3262775" y="3469713"/>
            <a:ext cx="2431574" cy="414123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ge7e5385836_6_0"/>
          <p:cNvSpPr/>
          <p:nvPr/>
        </p:nvSpPr>
        <p:spPr>
          <a:xfrm>
            <a:off x="3274750" y="3852213"/>
            <a:ext cx="2431574" cy="414123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ge7e5385836_6_0"/>
          <p:cNvSpPr/>
          <p:nvPr/>
        </p:nvSpPr>
        <p:spPr>
          <a:xfrm>
            <a:off x="3262763" y="4359313"/>
            <a:ext cx="2431574" cy="414123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2" name="Google Shape;752;ge7e5385836_6_0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이한길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ad_product_regist.html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2021-07-26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/admin/product/regist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6" hMerge="1"/>
                <a:tc rowSpan="16" hMerge="1"/>
                <a:tc rowSpan="16" hMerge="1"/>
                <a:tc rowSpan="16" hMerge="1"/>
                <a:tc rowSpan="16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 등록[4]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91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 사이즈 입력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화면에 보여질 제품 색상 입력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판매자에게 입금될 계좌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판매자가 받을 주소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1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등록하기 [버튼]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등록완료 페이지 이동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취소하기[버튼]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(이전페이지로 이동)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5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0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ge7db3f804d_9_8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ge7db3f804d_9_8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ge7db3f804d_9_846"/>
          <p:cNvSpPr/>
          <p:nvPr/>
        </p:nvSpPr>
        <p:spPr>
          <a:xfrm>
            <a:off x="1513871" y="2289583"/>
            <a:ext cx="983400" cy="2400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ge7db3f804d_9_846"/>
          <p:cNvSpPr txBox="1"/>
          <p:nvPr/>
        </p:nvSpPr>
        <p:spPr>
          <a:xfrm>
            <a:off x="1524992" y="2292730"/>
            <a:ext cx="983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카테고리 찾기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1" name="Google Shape;761;ge7db3f804d_9_846"/>
          <p:cNvGrpSpPr/>
          <p:nvPr/>
        </p:nvGrpSpPr>
        <p:grpSpPr>
          <a:xfrm>
            <a:off x="7835091" y="2283389"/>
            <a:ext cx="921900" cy="246300"/>
            <a:chOff x="7603701" y="2154079"/>
            <a:chExt cx="921900" cy="246300"/>
          </a:xfrm>
        </p:grpSpPr>
        <p:sp>
          <p:nvSpPr>
            <p:cNvPr id="762" name="Google Shape;762;ge7db3f804d_9_846"/>
            <p:cNvSpPr txBox="1"/>
            <p:nvPr/>
          </p:nvSpPr>
          <p:spPr>
            <a:xfrm>
              <a:off x="7623258" y="2154079"/>
              <a:ext cx="873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파일 업로드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ge7db3f804d_9_846"/>
            <p:cNvSpPr/>
            <p:nvPr/>
          </p:nvSpPr>
          <p:spPr>
            <a:xfrm>
              <a:off x="7603701" y="2160270"/>
              <a:ext cx="921900" cy="2400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ge7db3f804d_9_846"/>
          <p:cNvGrpSpPr/>
          <p:nvPr/>
        </p:nvGrpSpPr>
        <p:grpSpPr>
          <a:xfrm>
            <a:off x="8900914" y="2283390"/>
            <a:ext cx="983400" cy="246300"/>
            <a:chOff x="8649036" y="2154077"/>
            <a:chExt cx="983400" cy="246300"/>
          </a:xfrm>
        </p:grpSpPr>
        <p:sp>
          <p:nvSpPr>
            <p:cNvPr id="765" name="Google Shape;765;ge7db3f804d_9_846"/>
            <p:cNvSpPr/>
            <p:nvPr/>
          </p:nvSpPr>
          <p:spPr>
            <a:xfrm>
              <a:off x="8649036" y="2160270"/>
              <a:ext cx="983400" cy="2400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ge7db3f804d_9_846"/>
            <p:cNvSpPr txBox="1"/>
            <p:nvPr/>
          </p:nvSpPr>
          <p:spPr>
            <a:xfrm>
              <a:off x="8649036" y="2154077"/>
              <a:ext cx="983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이미지 업로드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767" name="Google Shape;767;ge7db3f804d_9_846"/>
          <p:cNvGraphicFramePr/>
          <p:nvPr/>
        </p:nvGraphicFramePr>
        <p:xfrm>
          <a:off x="1517596" y="26714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{58F8B7C4-DE34-493B-8E0F-D0C831E695B4}</a:tableStyleId>
              </a:tblPr>
              <a:tblGrid>
                <a:gridCol w="731175"/>
                <a:gridCol w="824650"/>
                <a:gridCol w="1401700"/>
                <a:gridCol w="1189100"/>
                <a:gridCol w="1092200"/>
                <a:gridCol w="1435100"/>
                <a:gridCol w="914400"/>
                <a:gridCol w="765075"/>
              </a:tblGrid>
              <a:tr h="30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판매상태</a:t>
                      </a:r>
                      <a:endParaRPr b="1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상품번호</a:t>
                      </a:r>
                      <a:endParaRPr b="1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상품명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브랜드명</a:t>
                      </a:r>
                      <a:endParaRPr b="1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구매경로</a:t>
                      </a:r>
                      <a:endParaRPr b="1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결제여부</a:t>
                      </a:r>
                      <a:endParaRPr b="1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기간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승인대기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304921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덩크로우 레트로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블랙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나이키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신발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홈페이지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판매대기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3개월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768" name="Google Shape;768;ge7db3f804d_9_846"/>
          <p:cNvSpPr/>
          <p:nvPr/>
        </p:nvSpPr>
        <p:spPr>
          <a:xfrm>
            <a:off x="1445739" y="2252242"/>
            <a:ext cx="1094208" cy="308562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ge7db3f804d_9_846"/>
          <p:cNvSpPr/>
          <p:nvPr/>
        </p:nvSpPr>
        <p:spPr>
          <a:xfrm>
            <a:off x="7741565" y="2261583"/>
            <a:ext cx="1094208" cy="308562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e7db3f804d_9_846"/>
          <p:cNvSpPr/>
          <p:nvPr/>
        </p:nvSpPr>
        <p:spPr>
          <a:xfrm>
            <a:off x="8893250" y="2249930"/>
            <a:ext cx="996945" cy="308562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e7db3f804d_9_846"/>
          <p:cNvSpPr/>
          <p:nvPr/>
        </p:nvSpPr>
        <p:spPr>
          <a:xfrm>
            <a:off x="1467076" y="2640268"/>
            <a:ext cx="8413245" cy="2870713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ge7db3f804d_9_846"/>
          <p:cNvSpPr/>
          <p:nvPr/>
        </p:nvSpPr>
        <p:spPr>
          <a:xfrm>
            <a:off x="1372721" y="2099441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e7db3f804d_9_846"/>
          <p:cNvSpPr/>
          <p:nvPr/>
        </p:nvSpPr>
        <p:spPr>
          <a:xfrm>
            <a:off x="7537065" y="2099441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ge7db3f804d_9_846"/>
          <p:cNvSpPr/>
          <p:nvPr/>
        </p:nvSpPr>
        <p:spPr>
          <a:xfrm>
            <a:off x="8839216" y="2102308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ge7db3f804d_9_846"/>
          <p:cNvSpPr/>
          <p:nvPr/>
        </p:nvSpPr>
        <p:spPr>
          <a:xfrm>
            <a:off x="1445210" y="5478702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e7db3f804d_9_846"/>
          <p:cNvSpPr/>
          <p:nvPr/>
        </p:nvSpPr>
        <p:spPr>
          <a:xfrm>
            <a:off x="8147537" y="5777502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7" name="Google Shape;777;ge7db3f804d_9_8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4225" y="1190525"/>
            <a:ext cx="1583700" cy="182453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78" name="Google Shape;778;ge7db3f804d_9_846"/>
          <p:cNvCxnSpPr>
            <a:stCxn id="763" idx="1"/>
            <a:endCxn id="777" idx="3"/>
          </p:cNvCxnSpPr>
          <p:nvPr/>
        </p:nvCxnSpPr>
        <p:spPr>
          <a:xfrm rot="10800000">
            <a:off x="7247991" y="2102680"/>
            <a:ext cx="587100" cy="30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79" name="Google Shape;779;ge7db3f804d_9_8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19375" y="3669375"/>
            <a:ext cx="1516020" cy="17465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80" name="Google Shape;780;ge7db3f804d_9_846"/>
          <p:cNvCxnSpPr>
            <a:endCxn id="779" idx="0"/>
          </p:cNvCxnSpPr>
          <p:nvPr/>
        </p:nvCxnSpPr>
        <p:spPr>
          <a:xfrm flipH="1">
            <a:off x="8577385" y="2550975"/>
            <a:ext cx="843600" cy="111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81" name="Google Shape;781;ge7db3f804d_9_8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89900" y="5722426"/>
            <a:ext cx="1399399" cy="298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82" name="Google Shape;782;ge7db3f804d_9_846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정영범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ad_product_registall.html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2021-07-26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/admin/product/registall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4" hMerge="1"/>
                <a:tc rowSpan="14" hMerge="1"/>
                <a:tc rowSpan="14" hMerge="1"/>
                <a:tc rowSpan="14" hMerge="1"/>
                <a:tc rowSpan="14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 일괄 등록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 찾기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-스니커즈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의류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패션 잡화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테크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라이프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파일 업로드 [팝업]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이미지 업로드 [팝업]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상품일괄 등록 목록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상품일괄 등록 [버튼]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상품조회/수정으로 이동하여 등록된 상품 조회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5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Google Shape;787;ge7e5385836_4_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ge7e5385836_4_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ge7e5385836_4_194"/>
          <p:cNvSpPr txBox="1"/>
          <p:nvPr/>
        </p:nvSpPr>
        <p:spPr>
          <a:xfrm>
            <a:off x="1473959" y="2257651"/>
            <a:ext cx="8406900" cy="19236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ge7e5385836_4_194"/>
          <p:cNvSpPr txBox="1"/>
          <p:nvPr/>
        </p:nvSpPr>
        <p:spPr>
          <a:xfrm>
            <a:off x="1519586" y="2309469"/>
            <a:ext cx="13833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연관상품 조회 / 수정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1" name="Google Shape;791;ge7e5385836_4_194"/>
          <p:cNvCxnSpPr/>
          <p:nvPr/>
        </p:nvCxnSpPr>
        <p:spPr>
          <a:xfrm>
            <a:off x="1473959" y="2578488"/>
            <a:ext cx="8406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2" name="Google Shape;792;ge7e5385836_4_194"/>
          <p:cNvSpPr txBox="1"/>
          <p:nvPr/>
        </p:nvSpPr>
        <p:spPr>
          <a:xfrm>
            <a:off x="1519587" y="2630308"/>
            <a:ext cx="6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검색어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ge7e5385836_4_194"/>
          <p:cNvSpPr txBox="1"/>
          <p:nvPr/>
        </p:nvSpPr>
        <p:spPr>
          <a:xfrm>
            <a:off x="2925859" y="2630307"/>
            <a:ext cx="6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상품번호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ge7e5385836_4_194"/>
          <p:cNvSpPr txBox="1"/>
          <p:nvPr/>
        </p:nvSpPr>
        <p:spPr>
          <a:xfrm>
            <a:off x="4013902" y="2636077"/>
            <a:ext cx="8025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상품명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5" name="Google Shape;795;ge7e5385836_4_194"/>
          <p:cNvCxnSpPr/>
          <p:nvPr/>
        </p:nvCxnSpPr>
        <p:spPr>
          <a:xfrm>
            <a:off x="1576030" y="2923206"/>
            <a:ext cx="81135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6" name="Google Shape;796;ge7e5385836_4_194"/>
          <p:cNvSpPr txBox="1"/>
          <p:nvPr/>
        </p:nvSpPr>
        <p:spPr>
          <a:xfrm>
            <a:off x="1493551" y="3002098"/>
            <a:ext cx="11469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연관상품 전시상태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ge7e5385836_4_194"/>
          <p:cNvSpPr/>
          <p:nvPr/>
        </p:nvSpPr>
        <p:spPr>
          <a:xfrm>
            <a:off x="2760348" y="3044071"/>
            <a:ext cx="114300" cy="1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ge7e5385836_4_194"/>
          <p:cNvSpPr txBox="1"/>
          <p:nvPr/>
        </p:nvSpPr>
        <p:spPr>
          <a:xfrm>
            <a:off x="2942176" y="2994364"/>
            <a:ext cx="4179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ge7e5385836_4_194"/>
          <p:cNvSpPr/>
          <p:nvPr/>
        </p:nvSpPr>
        <p:spPr>
          <a:xfrm>
            <a:off x="3871216" y="3048610"/>
            <a:ext cx="114300" cy="10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e7e5385836_4_194"/>
          <p:cNvSpPr txBox="1"/>
          <p:nvPr/>
        </p:nvSpPr>
        <p:spPr>
          <a:xfrm>
            <a:off x="4053044" y="2998903"/>
            <a:ext cx="5676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전시중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e7e5385836_4_194"/>
          <p:cNvSpPr/>
          <p:nvPr/>
        </p:nvSpPr>
        <p:spPr>
          <a:xfrm>
            <a:off x="4882275" y="3048610"/>
            <a:ext cx="114300" cy="1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e7e5385836_4_194"/>
          <p:cNvSpPr txBox="1"/>
          <p:nvPr/>
        </p:nvSpPr>
        <p:spPr>
          <a:xfrm>
            <a:off x="5064102" y="2998903"/>
            <a:ext cx="647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전시중지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ge7e5385836_4_194"/>
          <p:cNvSpPr/>
          <p:nvPr/>
        </p:nvSpPr>
        <p:spPr>
          <a:xfrm>
            <a:off x="2788688" y="2683154"/>
            <a:ext cx="114300" cy="10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e7e5385836_4_194"/>
          <p:cNvSpPr/>
          <p:nvPr/>
        </p:nvSpPr>
        <p:spPr>
          <a:xfrm>
            <a:off x="3900186" y="2685078"/>
            <a:ext cx="114300" cy="1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5" name="Google Shape;805;ge7e5385836_4_194"/>
          <p:cNvCxnSpPr/>
          <p:nvPr/>
        </p:nvCxnSpPr>
        <p:spPr>
          <a:xfrm>
            <a:off x="1576030" y="3317204"/>
            <a:ext cx="81135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6" name="Google Shape;806;ge7e5385836_4_194"/>
          <p:cNvSpPr txBox="1"/>
          <p:nvPr/>
        </p:nvSpPr>
        <p:spPr>
          <a:xfrm>
            <a:off x="1448193" y="3433605"/>
            <a:ext cx="11469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연관상품 등록일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ge7e5385836_4_194"/>
          <p:cNvSpPr txBox="1"/>
          <p:nvPr/>
        </p:nvSpPr>
        <p:spPr>
          <a:xfrm>
            <a:off x="4280341" y="3761896"/>
            <a:ext cx="40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테이블이(가) 표시된 사진&#10;&#10;자동 생성된 설명" id="808" name="Google Shape;808;ge7e5385836_4_1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8193" y="4918562"/>
            <a:ext cx="8432786" cy="1367042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ge7e5385836_4_194"/>
          <p:cNvSpPr/>
          <p:nvPr/>
        </p:nvSpPr>
        <p:spPr>
          <a:xfrm>
            <a:off x="2760347" y="2647534"/>
            <a:ext cx="1993890" cy="165649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ge7e5385836_4_194"/>
          <p:cNvSpPr/>
          <p:nvPr/>
        </p:nvSpPr>
        <p:spPr>
          <a:xfrm>
            <a:off x="2754011" y="3016507"/>
            <a:ext cx="2893573" cy="165649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ge7e5385836_4_194"/>
          <p:cNvSpPr/>
          <p:nvPr/>
        </p:nvSpPr>
        <p:spPr>
          <a:xfrm>
            <a:off x="2739923" y="3417950"/>
            <a:ext cx="2893573" cy="248474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ge7e5385836_4_194"/>
          <p:cNvSpPr/>
          <p:nvPr/>
        </p:nvSpPr>
        <p:spPr>
          <a:xfrm>
            <a:off x="2923513" y="3708040"/>
            <a:ext cx="1337366" cy="398424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ge7e5385836_4_194"/>
          <p:cNvSpPr/>
          <p:nvPr/>
        </p:nvSpPr>
        <p:spPr>
          <a:xfrm>
            <a:off x="4674465" y="3757342"/>
            <a:ext cx="1361681" cy="339960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ge7e5385836_4_194"/>
          <p:cNvSpPr/>
          <p:nvPr/>
        </p:nvSpPr>
        <p:spPr>
          <a:xfrm>
            <a:off x="3591333" y="4316454"/>
            <a:ext cx="1288734" cy="448227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ge7e5385836_4_194"/>
          <p:cNvSpPr/>
          <p:nvPr/>
        </p:nvSpPr>
        <p:spPr>
          <a:xfrm>
            <a:off x="5313025" y="4312340"/>
            <a:ext cx="1288734" cy="448227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ge7e5385836_4_194"/>
          <p:cNvSpPr/>
          <p:nvPr/>
        </p:nvSpPr>
        <p:spPr>
          <a:xfrm>
            <a:off x="1448192" y="4908402"/>
            <a:ext cx="8413245" cy="1377163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ge7e5385836_4_194"/>
          <p:cNvSpPr/>
          <p:nvPr/>
        </p:nvSpPr>
        <p:spPr>
          <a:xfrm>
            <a:off x="4854367" y="2658715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ge7e5385836_4_194"/>
          <p:cNvSpPr/>
          <p:nvPr/>
        </p:nvSpPr>
        <p:spPr>
          <a:xfrm>
            <a:off x="5747339" y="3025007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ge7e5385836_4_194"/>
          <p:cNvSpPr/>
          <p:nvPr/>
        </p:nvSpPr>
        <p:spPr>
          <a:xfrm>
            <a:off x="5747339" y="3448242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ge7e5385836_4_194"/>
          <p:cNvSpPr/>
          <p:nvPr/>
        </p:nvSpPr>
        <p:spPr>
          <a:xfrm>
            <a:off x="6200411" y="3828410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ge7e5385836_4_194"/>
          <p:cNvSpPr/>
          <p:nvPr/>
        </p:nvSpPr>
        <p:spPr>
          <a:xfrm>
            <a:off x="2529083" y="3791689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e7e5385836_4_194"/>
          <p:cNvSpPr/>
          <p:nvPr/>
        </p:nvSpPr>
        <p:spPr>
          <a:xfrm>
            <a:off x="3333549" y="4256500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ge7e5385836_4_194"/>
          <p:cNvSpPr/>
          <p:nvPr/>
        </p:nvSpPr>
        <p:spPr>
          <a:xfrm>
            <a:off x="6594528" y="4258049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e7e5385836_4_194"/>
          <p:cNvSpPr/>
          <p:nvPr/>
        </p:nvSpPr>
        <p:spPr>
          <a:xfrm>
            <a:off x="1448191" y="4821423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5" name="Google Shape;825;ge7e5385836_4_194"/>
          <p:cNvGrpSpPr/>
          <p:nvPr/>
        </p:nvGrpSpPr>
        <p:grpSpPr>
          <a:xfrm>
            <a:off x="2962139" y="3754552"/>
            <a:ext cx="1250100" cy="297900"/>
            <a:chOff x="6279525" y="2138350"/>
            <a:chExt cx="1250100" cy="297900"/>
          </a:xfrm>
        </p:grpSpPr>
        <p:sp>
          <p:nvSpPr>
            <p:cNvPr id="826" name="Google Shape;826;ge7e5385836_4_194"/>
            <p:cNvSpPr/>
            <p:nvPr/>
          </p:nvSpPr>
          <p:spPr>
            <a:xfrm>
              <a:off x="6279525" y="2138350"/>
              <a:ext cx="1250100" cy="297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2021-08-06</a:t>
              </a: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27" name="Google Shape;827;ge7e5385836_4_19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273013" y="2183063"/>
              <a:ext cx="208475" cy="208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8" name="Google Shape;828;ge7e5385836_4_194"/>
          <p:cNvSpPr/>
          <p:nvPr/>
        </p:nvSpPr>
        <p:spPr>
          <a:xfrm>
            <a:off x="4708396" y="3787434"/>
            <a:ext cx="1250100" cy="29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2021-08-06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9" name="Google Shape;829;ge7e5385836_4_1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73792" y="3832146"/>
            <a:ext cx="208475" cy="208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0" name="Google Shape;830;ge7e5385836_4_194"/>
          <p:cNvGrpSpPr/>
          <p:nvPr/>
        </p:nvGrpSpPr>
        <p:grpSpPr>
          <a:xfrm>
            <a:off x="2754011" y="3419209"/>
            <a:ext cx="2833775" cy="225920"/>
            <a:chOff x="4368300" y="5363227"/>
            <a:chExt cx="2833775" cy="225920"/>
          </a:xfrm>
        </p:grpSpPr>
        <p:sp>
          <p:nvSpPr>
            <p:cNvPr id="831" name="Google Shape;831;ge7e5385836_4_194"/>
            <p:cNvSpPr/>
            <p:nvPr/>
          </p:nvSpPr>
          <p:spPr>
            <a:xfrm>
              <a:off x="4368300" y="5363237"/>
              <a:ext cx="712500" cy="225900"/>
            </a:xfrm>
            <a:prstGeom prst="rect">
              <a:avLst/>
            </a:prstGeom>
            <a:solidFill>
              <a:srgbClr val="000000">
                <a:alpha val="5098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오늘</a:t>
              </a:r>
              <a:endParaRPr b="1" i="0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32" name="Google Shape;832;ge7e5385836_4_194"/>
            <p:cNvSpPr/>
            <p:nvPr/>
          </p:nvSpPr>
          <p:spPr>
            <a:xfrm>
              <a:off x="5064575" y="5363227"/>
              <a:ext cx="712500" cy="225900"/>
            </a:xfrm>
            <a:prstGeom prst="rect">
              <a:avLst/>
            </a:prstGeom>
            <a:solidFill>
              <a:srgbClr val="000000">
                <a:alpha val="5098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1주일</a:t>
              </a:r>
              <a:endParaRPr b="1" i="0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33" name="Google Shape;833;ge7e5385836_4_194"/>
            <p:cNvSpPr/>
            <p:nvPr/>
          </p:nvSpPr>
          <p:spPr>
            <a:xfrm>
              <a:off x="5777075" y="5363247"/>
              <a:ext cx="712500" cy="225900"/>
            </a:xfrm>
            <a:prstGeom prst="rect">
              <a:avLst/>
            </a:prstGeom>
            <a:solidFill>
              <a:srgbClr val="000000">
                <a:alpha val="5098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1개월</a:t>
              </a:r>
              <a:endParaRPr b="1" i="0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34" name="Google Shape;834;ge7e5385836_4_194"/>
            <p:cNvSpPr/>
            <p:nvPr/>
          </p:nvSpPr>
          <p:spPr>
            <a:xfrm>
              <a:off x="6489575" y="5363247"/>
              <a:ext cx="712500" cy="225900"/>
            </a:xfrm>
            <a:prstGeom prst="rect">
              <a:avLst/>
            </a:prstGeom>
            <a:solidFill>
              <a:srgbClr val="000000">
                <a:alpha val="5098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3개월</a:t>
              </a:r>
              <a:endParaRPr b="1" i="0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835" name="Google Shape;835;ge7e5385836_4_194"/>
          <p:cNvSpPr/>
          <p:nvPr/>
        </p:nvSpPr>
        <p:spPr>
          <a:xfrm>
            <a:off x="3654254" y="4367363"/>
            <a:ext cx="1148100" cy="346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검색</a:t>
            </a:r>
            <a:endParaRPr b="1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6" name="Google Shape;836;ge7e5385836_4_194"/>
          <p:cNvSpPr/>
          <p:nvPr/>
        </p:nvSpPr>
        <p:spPr>
          <a:xfrm>
            <a:off x="5387774" y="4367363"/>
            <a:ext cx="1148100" cy="346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초기화</a:t>
            </a:r>
            <a:endParaRPr b="1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37" name="Google Shape;837;ge7e5385836_4_194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정영범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ad_product_relation.html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2021-07-26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/admin/product/relation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4" hMerge="1"/>
                <a:tc rowSpan="14" hMerge="1"/>
                <a:tc rowSpan="14" hMerge="1"/>
                <a:tc rowSpan="14" hMerge="1"/>
                <a:tc rowSpan="14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연관상품 관리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상품번호 및 상품명 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[checkbox]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연관상품 전시상태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[checkbox]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연관상품 등록일 간편조회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등록 시작일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등록 종료일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체크박스 선택한 설정으로 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목록에 데이터 출력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초기화 버튼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연관상품목록 조회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(119 페이지 이동)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94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Google Shape;842;ge7db3f804d_9_1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190525"/>
            <a:ext cx="10075522" cy="5667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ge7db3f804d_9_1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ge7db3f804d_9_1100"/>
          <p:cNvSpPr txBox="1"/>
          <p:nvPr/>
        </p:nvSpPr>
        <p:spPr>
          <a:xfrm>
            <a:off x="1457723" y="2205297"/>
            <a:ext cx="13176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상품목록(총 </a:t>
            </a:r>
            <a:r>
              <a:rPr b="1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개)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5" name="Google Shape;845;ge7db3f804d_9_1100"/>
          <p:cNvGrpSpPr/>
          <p:nvPr/>
        </p:nvGrpSpPr>
        <p:grpSpPr>
          <a:xfrm>
            <a:off x="8248988" y="2172093"/>
            <a:ext cx="850657" cy="307800"/>
            <a:chOff x="7354200" y="2160008"/>
            <a:chExt cx="850657" cy="307800"/>
          </a:xfrm>
        </p:grpSpPr>
        <p:sp>
          <p:nvSpPr>
            <p:cNvPr id="846" name="Google Shape;846;ge7db3f804d_9_1100"/>
            <p:cNvSpPr/>
            <p:nvPr/>
          </p:nvSpPr>
          <p:spPr>
            <a:xfrm>
              <a:off x="7367848" y="2205297"/>
              <a:ext cx="769200" cy="217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ge7db3f804d_9_1100"/>
            <p:cNvSpPr/>
            <p:nvPr/>
          </p:nvSpPr>
          <p:spPr>
            <a:xfrm>
              <a:off x="7856557" y="2160008"/>
              <a:ext cx="34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Gulim"/>
                  <a:ea typeface="Gulim"/>
                  <a:cs typeface="Gulim"/>
                  <a:sym typeface="Gulim"/>
                </a:rPr>
                <a:t>▼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ge7db3f804d_9_1100"/>
            <p:cNvSpPr txBox="1"/>
            <p:nvPr/>
          </p:nvSpPr>
          <p:spPr>
            <a:xfrm>
              <a:off x="7354200" y="2191665"/>
              <a:ext cx="6483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등록일순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9" name="Google Shape;849;ge7db3f804d_9_1100"/>
          <p:cNvGrpSpPr/>
          <p:nvPr/>
        </p:nvGrpSpPr>
        <p:grpSpPr>
          <a:xfrm>
            <a:off x="9099517" y="2172093"/>
            <a:ext cx="850657" cy="307800"/>
            <a:chOff x="7354200" y="2160008"/>
            <a:chExt cx="850657" cy="307800"/>
          </a:xfrm>
        </p:grpSpPr>
        <p:sp>
          <p:nvSpPr>
            <p:cNvPr id="850" name="Google Shape;850;ge7db3f804d_9_1100"/>
            <p:cNvSpPr/>
            <p:nvPr/>
          </p:nvSpPr>
          <p:spPr>
            <a:xfrm>
              <a:off x="7367848" y="2205297"/>
              <a:ext cx="769200" cy="217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ge7db3f804d_9_1100"/>
            <p:cNvSpPr/>
            <p:nvPr/>
          </p:nvSpPr>
          <p:spPr>
            <a:xfrm>
              <a:off x="7856557" y="2160008"/>
              <a:ext cx="34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Gulim"/>
                  <a:ea typeface="Gulim"/>
                  <a:cs typeface="Gulim"/>
                  <a:sym typeface="Gulim"/>
                </a:rPr>
                <a:t>▼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ge7db3f804d_9_1100"/>
            <p:cNvSpPr txBox="1"/>
            <p:nvPr/>
          </p:nvSpPr>
          <p:spPr>
            <a:xfrm>
              <a:off x="7354200" y="2191665"/>
              <a:ext cx="6483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100개씩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53" name="Google Shape;853;ge7db3f804d_9_1100"/>
          <p:cNvCxnSpPr/>
          <p:nvPr/>
        </p:nvCxnSpPr>
        <p:spPr>
          <a:xfrm>
            <a:off x="1545863" y="2556595"/>
            <a:ext cx="83343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54" name="Google Shape;854;ge7db3f804d_9_1100"/>
          <p:cNvGrpSpPr/>
          <p:nvPr/>
        </p:nvGrpSpPr>
        <p:grpSpPr>
          <a:xfrm>
            <a:off x="1545863" y="2666223"/>
            <a:ext cx="697800" cy="240600"/>
            <a:chOff x="1545863" y="2666223"/>
            <a:chExt cx="697800" cy="240600"/>
          </a:xfrm>
        </p:grpSpPr>
        <p:sp>
          <p:nvSpPr>
            <p:cNvPr id="855" name="Google Shape;855;ge7db3f804d_9_1100"/>
            <p:cNvSpPr/>
            <p:nvPr/>
          </p:nvSpPr>
          <p:spPr>
            <a:xfrm>
              <a:off x="1545863" y="2666223"/>
              <a:ext cx="697800" cy="240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ge7db3f804d_9_1100"/>
            <p:cNvSpPr txBox="1"/>
            <p:nvPr/>
          </p:nvSpPr>
          <p:spPr>
            <a:xfrm>
              <a:off x="1545863" y="2676065"/>
              <a:ext cx="6978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선택삭제</a:t>
              </a:r>
              <a:endPara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7" name="Google Shape;857;ge7db3f804d_9_1100"/>
          <p:cNvGrpSpPr/>
          <p:nvPr/>
        </p:nvGrpSpPr>
        <p:grpSpPr>
          <a:xfrm>
            <a:off x="2349959" y="2645404"/>
            <a:ext cx="850657" cy="307800"/>
            <a:chOff x="7354200" y="2160008"/>
            <a:chExt cx="850657" cy="307800"/>
          </a:xfrm>
        </p:grpSpPr>
        <p:sp>
          <p:nvSpPr>
            <p:cNvPr id="858" name="Google Shape;858;ge7db3f804d_9_1100"/>
            <p:cNvSpPr/>
            <p:nvPr/>
          </p:nvSpPr>
          <p:spPr>
            <a:xfrm>
              <a:off x="7367848" y="2190669"/>
              <a:ext cx="769200" cy="231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ge7db3f804d_9_1100"/>
            <p:cNvSpPr/>
            <p:nvPr/>
          </p:nvSpPr>
          <p:spPr>
            <a:xfrm>
              <a:off x="7856557" y="2160008"/>
              <a:ext cx="34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Gulim"/>
                  <a:ea typeface="Gulim"/>
                  <a:cs typeface="Gulim"/>
                  <a:sym typeface="Gulim"/>
                </a:rPr>
                <a:t>▼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ge7db3f804d_9_1100"/>
            <p:cNvSpPr txBox="1"/>
            <p:nvPr/>
          </p:nvSpPr>
          <p:spPr>
            <a:xfrm>
              <a:off x="7354200" y="2191665"/>
              <a:ext cx="6483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정렬변경</a:t>
              </a:r>
              <a:endParaRPr b="1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1" name="Google Shape;861;ge7db3f804d_9_1100"/>
          <p:cNvSpPr/>
          <p:nvPr/>
        </p:nvSpPr>
        <p:spPr>
          <a:xfrm>
            <a:off x="9099517" y="2674510"/>
            <a:ext cx="768300" cy="240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ge7db3f804d_9_1100"/>
          <p:cNvSpPr txBox="1"/>
          <p:nvPr/>
        </p:nvSpPr>
        <p:spPr>
          <a:xfrm>
            <a:off x="9082235" y="2683876"/>
            <a:ext cx="813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파일 올리기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3" name="Google Shape;863;ge7db3f804d_9_1100"/>
          <p:cNvGraphicFramePr/>
          <p:nvPr/>
        </p:nvGraphicFramePr>
        <p:xfrm>
          <a:off x="1545862" y="3228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{58F8B7C4-DE34-493B-8E0F-D0C831E695B4}</a:tableStyleId>
              </a:tblPr>
              <a:tblGrid>
                <a:gridCol w="342150"/>
                <a:gridCol w="566975"/>
                <a:gridCol w="1165525"/>
                <a:gridCol w="2977025"/>
                <a:gridCol w="968950"/>
                <a:gridCol w="1053200"/>
                <a:gridCol w="1235750"/>
              </a:tblGrid>
              <a:tr h="26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1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상품번호</a:t>
                      </a:r>
                      <a:endParaRPr b="1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상품명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판매상태</a:t>
                      </a:r>
                      <a:endParaRPr b="1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판매가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rgbClr val="F2F2F2"/>
                    </a:solidFill>
                  </a:tcPr>
                </a:tc>
              </a:tr>
              <a:tr h="38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346932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뉴발란스 992 메인드 인 USA 그레이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판매중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스니커즈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205,000원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</a:tr>
              <a:tr h="38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847211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IAB Studio Pigment T-Shirt Oatmeal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판매중지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의류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88,000원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</a:tr>
              <a:tr h="38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203987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Nvidia Geforce RTX 3070 FE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품절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테크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1,500,000원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</a:tr>
              <a:tr h="38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103972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Starbucks Summer Day Cooler Summer Green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승인 대기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라이프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39,000원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</a:tr>
              <a:tr h="38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</a:tr>
              <a:tr h="38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64" name="Google Shape;864;ge7db3f804d_9_1100"/>
          <p:cNvSpPr/>
          <p:nvPr/>
        </p:nvSpPr>
        <p:spPr>
          <a:xfrm>
            <a:off x="1650449" y="3315262"/>
            <a:ext cx="114300" cy="1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ge7db3f804d_9_1100"/>
          <p:cNvSpPr/>
          <p:nvPr/>
        </p:nvSpPr>
        <p:spPr>
          <a:xfrm>
            <a:off x="1650449" y="3635995"/>
            <a:ext cx="114300" cy="1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ge7db3f804d_9_1100"/>
          <p:cNvSpPr/>
          <p:nvPr/>
        </p:nvSpPr>
        <p:spPr>
          <a:xfrm>
            <a:off x="1650449" y="4028631"/>
            <a:ext cx="114300" cy="1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ge7db3f804d_9_1100"/>
          <p:cNvSpPr/>
          <p:nvPr/>
        </p:nvSpPr>
        <p:spPr>
          <a:xfrm>
            <a:off x="1650449" y="4414256"/>
            <a:ext cx="114300" cy="1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ge7db3f804d_9_1100"/>
          <p:cNvSpPr/>
          <p:nvPr/>
        </p:nvSpPr>
        <p:spPr>
          <a:xfrm>
            <a:off x="1650449" y="4788002"/>
            <a:ext cx="114300" cy="1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ge7db3f804d_9_1100"/>
          <p:cNvSpPr/>
          <p:nvPr/>
        </p:nvSpPr>
        <p:spPr>
          <a:xfrm>
            <a:off x="1650449" y="5172008"/>
            <a:ext cx="114300" cy="1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0" name="Google Shape;870;ge7db3f804d_9_1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6806" y="587755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ge7db3f804d_9_1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5906710" y="587755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ge7db3f804d_9_1100"/>
          <p:cNvSpPr txBox="1"/>
          <p:nvPr/>
        </p:nvSpPr>
        <p:spPr>
          <a:xfrm>
            <a:off x="4369206" y="5905216"/>
            <a:ext cx="1689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2 3 4 5 6 7 8 9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ge7db3f804d_9_1100"/>
          <p:cNvSpPr/>
          <p:nvPr/>
        </p:nvSpPr>
        <p:spPr>
          <a:xfrm>
            <a:off x="1650449" y="5566263"/>
            <a:ext cx="114300" cy="1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ge7db3f804d_9_1100"/>
          <p:cNvSpPr/>
          <p:nvPr/>
        </p:nvSpPr>
        <p:spPr>
          <a:xfrm>
            <a:off x="9031792" y="2613967"/>
            <a:ext cx="901200" cy="368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ge7db3f804d_9_1100"/>
          <p:cNvSpPr/>
          <p:nvPr/>
        </p:nvSpPr>
        <p:spPr>
          <a:xfrm>
            <a:off x="1528248" y="2631706"/>
            <a:ext cx="705156" cy="290698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ge7db3f804d_9_1100"/>
          <p:cNvSpPr/>
          <p:nvPr/>
        </p:nvSpPr>
        <p:spPr>
          <a:xfrm>
            <a:off x="2374340" y="2645398"/>
            <a:ext cx="778104" cy="290698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ge7db3f804d_9_1100"/>
          <p:cNvSpPr/>
          <p:nvPr/>
        </p:nvSpPr>
        <p:spPr>
          <a:xfrm>
            <a:off x="8269304" y="2199117"/>
            <a:ext cx="778104" cy="238188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ge7db3f804d_9_1100"/>
          <p:cNvSpPr/>
          <p:nvPr/>
        </p:nvSpPr>
        <p:spPr>
          <a:xfrm>
            <a:off x="9094550" y="2215198"/>
            <a:ext cx="778104" cy="238188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ge7db3f804d_9_1100"/>
          <p:cNvSpPr/>
          <p:nvPr/>
        </p:nvSpPr>
        <p:spPr>
          <a:xfrm>
            <a:off x="4211432" y="5919082"/>
            <a:ext cx="2091153" cy="238189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ge7db3f804d_9_1100"/>
          <p:cNvSpPr/>
          <p:nvPr/>
        </p:nvSpPr>
        <p:spPr>
          <a:xfrm>
            <a:off x="1457724" y="3199262"/>
            <a:ext cx="8486192" cy="2612495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ge7db3f804d_9_1100"/>
          <p:cNvSpPr/>
          <p:nvPr/>
        </p:nvSpPr>
        <p:spPr>
          <a:xfrm>
            <a:off x="1373450" y="2487314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ge7db3f804d_9_1100"/>
          <p:cNvSpPr/>
          <p:nvPr/>
        </p:nvSpPr>
        <p:spPr>
          <a:xfrm>
            <a:off x="2384394" y="2516850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ge7db3f804d_9_1100"/>
          <p:cNvSpPr/>
          <p:nvPr/>
        </p:nvSpPr>
        <p:spPr>
          <a:xfrm>
            <a:off x="8247794" y="2022924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ge7db3f804d_9_1100"/>
          <p:cNvSpPr/>
          <p:nvPr/>
        </p:nvSpPr>
        <p:spPr>
          <a:xfrm>
            <a:off x="9125110" y="2052815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ge7db3f804d_9_1100"/>
          <p:cNvSpPr/>
          <p:nvPr/>
        </p:nvSpPr>
        <p:spPr>
          <a:xfrm>
            <a:off x="9014911" y="2516850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ge7db3f804d_9_1100"/>
          <p:cNvSpPr/>
          <p:nvPr/>
        </p:nvSpPr>
        <p:spPr>
          <a:xfrm>
            <a:off x="1425322" y="3104148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ge7db3f804d_9_1100"/>
          <p:cNvSpPr/>
          <p:nvPr/>
        </p:nvSpPr>
        <p:spPr>
          <a:xfrm>
            <a:off x="3858473" y="5956521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8" name="Google Shape;888;ge7db3f804d_9_11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2650" y="1404050"/>
            <a:ext cx="2156150" cy="1635700"/>
          </a:xfrm>
          <a:prstGeom prst="rect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8000"/>
            <a:headEnd len="sm" w="sm" type="none"/>
            <a:tailEnd len="sm" w="sm" type="none"/>
          </a:ln>
        </p:spPr>
      </p:pic>
      <p:cxnSp>
        <p:nvCxnSpPr>
          <p:cNvPr id="889" name="Google Shape;889;ge7db3f804d_9_1100"/>
          <p:cNvCxnSpPr>
            <a:endCxn id="888" idx="3"/>
          </p:cNvCxnSpPr>
          <p:nvPr/>
        </p:nvCxnSpPr>
        <p:spPr>
          <a:xfrm rot="10800000">
            <a:off x="7578800" y="2221900"/>
            <a:ext cx="1477200" cy="704700"/>
          </a:xfrm>
          <a:prstGeom prst="straightConnector1">
            <a:avLst/>
          </a:prstGeom>
          <a:noFill/>
          <a:ln cap="flat" cmpd="sng" w="19050">
            <a:solidFill>
              <a:srgbClr val="FF505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890" name="Google Shape;890;ge7db3f804d_9_1100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정영범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ad_product_relation.html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2021-07-26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/admin/product/relation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4" hMerge="1"/>
                <a:tc rowSpan="14" hMerge="1"/>
                <a:tc rowSpan="14" hMerge="1"/>
                <a:tc rowSpan="14" hMerge="1"/>
                <a:tc rowSpan="14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연관상품 관리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선택삭제 [버튼]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정렬변경 [select option]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등록일순 [select option]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-최신순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-인기순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-즉시구매가순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-즉시판매가순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등록개수 [select option]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-10개씩 보기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-50개씩 보기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-100개씩 보기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파일 올리기 [버튼]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 확인 창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이전,이후 페이지 이동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5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31859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3737609" y="3161157"/>
            <a:ext cx="5366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관리자 페이지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5" name="Google Shape;895;ge7e92dd4d8_7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ge7e92dd4d8_7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ge7e92dd4d8_7_6"/>
          <p:cNvSpPr txBox="1"/>
          <p:nvPr/>
        </p:nvSpPr>
        <p:spPr>
          <a:xfrm>
            <a:off x="1672000" y="2257650"/>
            <a:ext cx="7651500" cy="775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ge7e92dd4d8_7_6"/>
          <p:cNvSpPr txBox="1"/>
          <p:nvPr/>
        </p:nvSpPr>
        <p:spPr>
          <a:xfrm>
            <a:off x="1647957" y="2313700"/>
            <a:ext cx="105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연관상품 유형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9" name="Google Shape;899;ge7e92dd4d8_7_6"/>
          <p:cNvCxnSpPr/>
          <p:nvPr/>
        </p:nvCxnSpPr>
        <p:spPr>
          <a:xfrm>
            <a:off x="1672000" y="2578488"/>
            <a:ext cx="7651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0" name="Google Shape;900;ge7e92dd4d8_7_6"/>
          <p:cNvSpPr txBox="1"/>
          <p:nvPr/>
        </p:nvSpPr>
        <p:spPr>
          <a:xfrm>
            <a:off x="2566747" y="2311167"/>
            <a:ext cx="28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ge7e92dd4d8_7_6"/>
          <p:cNvSpPr txBox="1"/>
          <p:nvPr/>
        </p:nvSpPr>
        <p:spPr>
          <a:xfrm>
            <a:off x="1759459" y="2654150"/>
            <a:ext cx="7371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타입 선택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ge7e92dd4d8_7_6"/>
          <p:cNvSpPr txBox="1"/>
          <p:nvPr/>
        </p:nvSpPr>
        <p:spPr>
          <a:xfrm>
            <a:off x="2409528" y="2654150"/>
            <a:ext cx="28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ge7e92dd4d8_7_6"/>
          <p:cNvSpPr/>
          <p:nvPr/>
        </p:nvSpPr>
        <p:spPr>
          <a:xfrm>
            <a:off x="3169812" y="2709533"/>
            <a:ext cx="114300" cy="1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ge7e92dd4d8_7_6"/>
          <p:cNvSpPr txBox="1"/>
          <p:nvPr/>
        </p:nvSpPr>
        <p:spPr>
          <a:xfrm>
            <a:off x="3318371" y="2658132"/>
            <a:ext cx="5379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ge7e92dd4d8_7_6"/>
          <p:cNvSpPr/>
          <p:nvPr/>
        </p:nvSpPr>
        <p:spPr>
          <a:xfrm>
            <a:off x="4364160" y="2709533"/>
            <a:ext cx="114300" cy="10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ge7e92dd4d8_7_6"/>
          <p:cNvSpPr txBox="1"/>
          <p:nvPr/>
        </p:nvSpPr>
        <p:spPr>
          <a:xfrm>
            <a:off x="4519237" y="2656917"/>
            <a:ext cx="8400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유사한 상품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ge7e92dd4d8_7_6"/>
          <p:cNvSpPr txBox="1"/>
          <p:nvPr/>
        </p:nvSpPr>
        <p:spPr>
          <a:xfrm>
            <a:off x="5303956" y="2627061"/>
            <a:ext cx="3340200" cy="25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동일한 카테고리 상품을 묶어 유사한 상품을 추천할 수 있는 기능입니다.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ge7e92dd4d8_7_6"/>
          <p:cNvSpPr txBox="1"/>
          <p:nvPr/>
        </p:nvSpPr>
        <p:spPr>
          <a:xfrm>
            <a:off x="1672000" y="3100167"/>
            <a:ext cx="7651500" cy="25674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ge7e92dd4d8_7_6"/>
          <p:cNvSpPr txBox="1"/>
          <p:nvPr/>
        </p:nvSpPr>
        <p:spPr>
          <a:xfrm>
            <a:off x="1647957" y="3156218"/>
            <a:ext cx="105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 구성하기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0" name="Google Shape;910;ge7e92dd4d8_7_6"/>
          <p:cNvCxnSpPr/>
          <p:nvPr/>
        </p:nvCxnSpPr>
        <p:spPr>
          <a:xfrm>
            <a:off x="1672000" y="3421006"/>
            <a:ext cx="7651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1" name="Google Shape;911;ge7e92dd4d8_7_6"/>
          <p:cNvSpPr txBox="1"/>
          <p:nvPr/>
        </p:nvSpPr>
        <p:spPr>
          <a:xfrm>
            <a:off x="2566747" y="3153685"/>
            <a:ext cx="28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ge7e92dd4d8_7_6"/>
          <p:cNvSpPr txBox="1"/>
          <p:nvPr/>
        </p:nvSpPr>
        <p:spPr>
          <a:xfrm>
            <a:off x="1770744" y="3509050"/>
            <a:ext cx="7371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 선택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ge7e92dd4d8_7_6"/>
          <p:cNvSpPr txBox="1"/>
          <p:nvPr/>
        </p:nvSpPr>
        <p:spPr>
          <a:xfrm>
            <a:off x="2420813" y="3509050"/>
            <a:ext cx="28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4" name="Google Shape;914;ge7e92dd4d8_7_6"/>
          <p:cNvGrpSpPr/>
          <p:nvPr/>
        </p:nvGrpSpPr>
        <p:grpSpPr>
          <a:xfrm>
            <a:off x="2826958" y="3509051"/>
            <a:ext cx="914400" cy="240933"/>
            <a:chOff x="2826958" y="3727994"/>
            <a:chExt cx="914400" cy="240933"/>
          </a:xfrm>
        </p:grpSpPr>
        <p:sp>
          <p:nvSpPr>
            <p:cNvPr id="915" name="Google Shape;915;ge7e92dd4d8_7_6"/>
            <p:cNvSpPr/>
            <p:nvPr/>
          </p:nvSpPr>
          <p:spPr>
            <a:xfrm>
              <a:off x="2849380" y="3727994"/>
              <a:ext cx="877500" cy="237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ge7e92dd4d8_7_6"/>
            <p:cNvSpPr txBox="1"/>
            <p:nvPr/>
          </p:nvSpPr>
          <p:spPr>
            <a:xfrm>
              <a:off x="2826958" y="3738227"/>
              <a:ext cx="9144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상품 불러오기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7" name="Google Shape;917;ge7e92dd4d8_7_6"/>
          <p:cNvSpPr txBox="1"/>
          <p:nvPr/>
        </p:nvSpPr>
        <p:spPr>
          <a:xfrm>
            <a:off x="3807627" y="3441766"/>
            <a:ext cx="3340200" cy="415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옵션 설정 안함 또는 색상/사이즈 간편 옵션으로 등록된 상품 중 동일한 소분류 카테고리 상품을 등록가능합니다.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ge7e92dd4d8_7_6"/>
          <p:cNvSpPr/>
          <p:nvPr/>
        </p:nvSpPr>
        <p:spPr>
          <a:xfrm>
            <a:off x="1672000" y="3945863"/>
            <a:ext cx="7651500" cy="1721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9" name="Google Shape;919;ge7e92dd4d8_7_6"/>
          <p:cNvGraphicFramePr/>
          <p:nvPr/>
        </p:nvGraphicFramePr>
        <p:xfrm>
          <a:off x="1832008" y="44502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{58F8B7C4-DE34-493B-8E0F-D0C831E695B4}</a:tableStyleId>
              </a:tblPr>
              <a:tblGrid>
                <a:gridCol w="262100"/>
                <a:gridCol w="434325"/>
                <a:gridCol w="892825"/>
                <a:gridCol w="2280500"/>
                <a:gridCol w="742225"/>
                <a:gridCol w="806775"/>
                <a:gridCol w="946625"/>
                <a:gridCol w="946625"/>
              </a:tblGrid>
              <a:tr h="26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1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상품번호</a:t>
                      </a:r>
                      <a:endParaRPr b="1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상품명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판매상태</a:t>
                      </a:r>
                      <a:endParaRPr b="1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판매가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이미지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rgbClr val="F2F2F2"/>
                    </a:solidFill>
                  </a:tcPr>
                </a:tc>
              </a:tr>
              <a:tr h="38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346932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뉴발란스 992 메인드 인 USA 그레이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판매중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스니커즈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205,000원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</a:tr>
              <a:tr h="38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847211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IAB Studio Pigment T-Shirt Oatmeal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중단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의류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88,000원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025" marB="41025" marR="82025" marL="820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920" name="Google Shape;920;ge7e92dd4d8_7_6"/>
          <p:cNvGrpSpPr/>
          <p:nvPr/>
        </p:nvGrpSpPr>
        <p:grpSpPr>
          <a:xfrm>
            <a:off x="1864325" y="4060553"/>
            <a:ext cx="697800" cy="240600"/>
            <a:chOff x="1545863" y="2666223"/>
            <a:chExt cx="697800" cy="240600"/>
          </a:xfrm>
        </p:grpSpPr>
        <p:sp>
          <p:nvSpPr>
            <p:cNvPr id="921" name="Google Shape;921;ge7e92dd4d8_7_6"/>
            <p:cNvSpPr/>
            <p:nvPr/>
          </p:nvSpPr>
          <p:spPr>
            <a:xfrm>
              <a:off x="1545863" y="2666223"/>
              <a:ext cx="697800" cy="240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ge7e92dd4d8_7_6"/>
            <p:cNvSpPr txBox="1"/>
            <p:nvPr/>
          </p:nvSpPr>
          <p:spPr>
            <a:xfrm>
              <a:off x="1545863" y="2676065"/>
              <a:ext cx="6978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선택삭제</a:t>
              </a:r>
              <a:endPara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3" name="Google Shape;923;ge7e92dd4d8_7_6"/>
          <p:cNvGrpSpPr/>
          <p:nvPr/>
        </p:nvGrpSpPr>
        <p:grpSpPr>
          <a:xfrm>
            <a:off x="2638072" y="4055618"/>
            <a:ext cx="1152905" cy="240600"/>
            <a:chOff x="1545863" y="2666223"/>
            <a:chExt cx="697800" cy="240600"/>
          </a:xfrm>
        </p:grpSpPr>
        <p:sp>
          <p:nvSpPr>
            <p:cNvPr id="924" name="Google Shape;924;ge7e92dd4d8_7_6"/>
            <p:cNvSpPr/>
            <p:nvPr/>
          </p:nvSpPr>
          <p:spPr>
            <a:xfrm>
              <a:off x="1545863" y="2666223"/>
              <a:ext cx="697800" cy="240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ge7e92dd4d8_7_6"/>
            <p:cNvSpPr txBox="1"/>
            <p:nvPr/>
          </p:nvSpPr>
          <p:spPr>
            <a:xfrm>
              <a:off x="1545863" y="2676065"/>
              <a:ext cx="6978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구성상품 수정하기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6" name="Google Shape;926;ge7e92dd4d8_7_6"/>
          <p:cNvSpPr/>
          <p:nvPr/>
        </p:nvSpPr>
        <p:spPr>
          <a:xfrm>
            <a:off x="1936594" y="4537046"/>
            <a:ext cx="114300" cy="1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ge7e92dd4d8_7_6"/>
          <p:cNvSpPr/>
          <p:nvPr/>
        </p:nvSpPr>
        <p:spPr>
          <a:xfrm>
            <a:off x="1936594" y="4857779"/>
            <a:ext cx="114300" cy="1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ge7e92dd4d8_7_6"/>
          <p:cNvSpPr/>
          <p:nvPr/>
        </p:nvSpPr>
        <p:spPr>
          <a:xfrm>
            <a:off x="1936594" y="5250415"/>
            <a:ext cx="114300" cy="1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9" name="Google Shape;929;ge7e92dd4d8_7_6"/>
          <p:cNvGrpSpPr/>
          <p:nvPr/>
        </p:nvGrpSpPr>
        <p:grpSpPr>
          <a:xfrm>
            <a:off x="7525832" y="5822472"/>
            <a:ext cx="845700" cy="320100"/>
            <a:chOff x="7669530" y="5816455"/>
            <a:chExt cx="845700" cy="320100"/>
          </a:xfrm>
        </p:grpSpPr>
        <p:sp>
          <p:nvSpPr>
            <p:cNvPr id="930" name="Google Shape;930;ge7e92dd4d8_7_6"/>
            <p:cNvSpPr/>
            <p:nvPr/>
          </p:nvSpPr>
          <p:spPr>
            <a:xfrm>
              <a:off x="7669530" y="5816455"/>
              <a:ext cx="845700" cy="3201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ge7e92dd4d8_7_6"/>
            <p:cNvSpPr txBox="1"/>
            <p:nvPr/>
          </p:nvSpPr>
          <p:spPr>
            <a:xfrm>
              <a:off x="7669530" y="5848790"/>
              <a:ext cx="84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저장하기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2" name="Google Shape;932;ge7e92dd4d8_7_6"/>
          <p:cNvGrpSpPr/>
          <p:nvPr/>
        </p:nvGrpSpPr>
        <p:grpSpPr>
          <a:xfrm>
            <a:off x="8477680" y="5828273"/>
            <a:ext cx="845700" cy="320100"/>
            <a:chOff x="7669530" y="5816455"/>
            <a:chExt cx="845700" cy="320100"/>
          </a:xfrm>
        </p:grpSpPr>
        <p:sp>
          <p:nvSpPr>
            <p:cNvPr id="933" name="Google Shape;933;ge7e92dd4d8_7_6"/>
            <p:cNvSpPr/>
            <p:nvPr/>
          </p:nvSpPr>
          <p:spPr>
            <a:xfrm>
              <a:off x="7669530" y="5816455"/>
              <a:ext cx="845700" cy="3201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ge7e92dd4d8_7_6"/>
            <p:cNvSpPr txBox="1"/>
            <p:nvPr/>
          </p:nvSpPr>
          <p:spPr>
            <a:xfrm>
              <a:off x="7669530" y="5848790"/>
              <a:ext cx="84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5" name="Google Shape;935;ge7e92dd4d8_7_6"/>
          <p:cNvSpPr/>
          <p:nvPr/>
        </p:nvSpPr>
        <p:spPr>
          <a:xfrm>
            <a:off x="3076514" y="2674503"/>
            <a:ext cx="2237048" cy="165649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ge7e92dd4d8_7_6"/>
          <p:cNvSpPr/>
          <p:nvPr/>
        </p:nvSpPr>
        <p:spPr>
          <a:xfrm>
            <a:off x="2826958" y="3491665"/>
            <a:ext cx="972630" cy="290698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ge7e92dd4d8_7_6"/>
          <p:cNvSpPr/>
          <p:nvPr/>
        </p:nvSpPr>
        <p:spPr>
          <a:xfrm>
            <a:off x="2638127" y="4034617"/>
            <a:ext cx="1167155" cy="290698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ge7e92dd4d8_7_6"/>
          <p:cNvSpPr/>
          <p:nvPr/>
        </p:nvSpPr>
        <p:spPr>
          <a:xfrm>
            <a:off x="1855843" y="4031127"/>
            <a:ext cx="705156" cy="290698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ge7e92dd4d8_7_6"/>
          <p:cNvSpPr/>
          <p:nvPr/>
        </p:nvSpPr>
        <p:spPr>
          <a:xfrm>
            <a:off x="7522947" y="5807766"/>
            <a:ext cx="851051" cy="362155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ge7e92dd4d8_7_6"/>
          <p:cNvSpPr/>
          <p:nvPr/>
        </p:nvSpPr>
        <p:spPr>
          <a:xfrm>
            <a:off x="8474795" y="5811069"/>
            <a:ext cx="851051" cy="362155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ge7e92dd4d8_7_6"/>
          <p:cNvSpPr/>
          <p:nvPr/>
        </p:nvSpPr>
        <p:spPr>
          <a:xfrm>
            <a:off x="1832007" y="4410517"/>
            <a:ext cx="7319037" cy="1076720"/>
          </a:xfrm>
          <a:custGeom>
            <a:rect b="b" l="l" r="r" t="t"/>
            <a:pathLst>
              <a:path extrusionOk="0" h="216535" w="9726295">
                <a:moveTo>
                  <a:pt x="0" y="216408"/>
                </a:moveTo>
                <a:lnTo>
                  <a:pt x="9726168" y="216408"/>
                </a:lnTo>
                <a:lnTo>
                  <a:pt x="97261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cap="flat" cmpd="sng" w="19050">
            <a:solidFill>
              <a:srgbClr val="FF5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ge7e92dd4d8_7_6"/>
          <p:cNvSpPr/>
          <p:nvPr/>
        </p:nvSpPr>
        <p:spPr>
          <a:xfrm>
            <a:off x="2722966" y="2692332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ge7e92dd4d8_7_6"/>
          <p:cNvSpPr/>
          <p:nvPr/>
        </p:nvSpPr>
        <p:spPr>
          <a:xfrm>
            <a:off x="2826958" y="3268223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ge7e92dd4d8_7_6"/>
          <p:cNvSpPr/>
          <p:nvPr/>
        </p:nvSpPr>
        <p:spPr>
          <a:xfrm>
            <a:off x="1651727" y="3976132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ge7e92dd4d8_7_6"/>
          <p:cNvSpPr/>
          <p:nvPr/>
        </p:nvSpPr>
        <p:spPr>
          <a:xfrm>
            <a:off x="2638126" y="3939690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ge7e92dd4d8_7_6"/>
          <p:cNvSpPr/>
          <p:nvPr/>
        </p:nvSpPr>
        <p:spPr>
          <a:xfrm>
            <a:off x="1489476" y="4455516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655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ge7e92dd4d8_7_6"/>
          <p:cNvSpPr/>
          <p:nvPr/>
        </p:nvSpPr>
        <p:spPr>
          <a:xfrm>
            <a:off x="7150848" y="5812900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766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ge7e92dd4d8_7_6"/>
          <p:cNvSpPr/>
          <p:nvPr/>
        </p:nvSpPr>
        <p:spPr>
          <a:xfrm>
            <a:off x="9423758" y="5807766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877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9" name="Google Shape;949;ge7e92dd4d8_7_6"/>
          <p:cNvGrpSpPr/>
          <p:nvPr/>
        </p:nvGrpSpPr>
        <p:grpSpPr>
          <a:xfrm>
            <a:off x="8199266" y="4787884"/>
            <a:ext cx="983400" cy="253073"/>
            <a:chOff x="8199266" y="4787884"/>
            <a:chExt cx="983400" cy="253073"/>
          </a:xfrm>
        </p:grpSpPr>
        <p:sp>
          <p:nvSpPr>
            <p:cNvPr id="950" name="Google Shape;950;ge7e92dd4d8_7_6"/>
            <p:cNvSpPr txBox="1"/>
            <p:nvPr/>
          </p:nvSpPr>
          <p:spPr>
            <a:xfrm>
              <a:off x="8199266" y="4794657"/>
              <a:ext cx="983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이미지 변경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ge7e92dd4d8_7_6"/>
            <p:cNvSpPr/>
            <p:nvPr/>
          </p:nvSpPr>
          <p:spPr>
            <a:xfrm>
              <a:off x="8317653" y="4787884"/>
              <a:ext cx="778800" cy="246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2" name="Google Shape;952;ge7e92dd4d8_7_6"/>
          <p:cNvGrpSpPr/>
          <p:nvPr/>
        </p:nvGrpSpPr>
        <p:grpSpPr>
          <a:xfrm>
            <a:off x="8198890" y="5170684"/>
            <a:ext cx="983400" cy="253073"/>
            <a:chOff x="8199266" y="4787884"/>
            <a:chExt cx="983400" cy="253073"/>
          </a:xfrm>
        </p:grpSpPr>
        <p:sp>
          <p:nvSpPr>
            <p:cNvPr id="953" name="Google Shape;953;ge7e92dd4d8_7_6"/>
            <p:cNvSpPr txBox="1"/>
            <p:nvPr/>
          </p:nvSpPr>
          <p:spPr>
            <a:xfrm>
              <a:off x="8199266" y="4794657"/>
              <a:ext cx="983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이미지 변경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ge7e92dd4d8_7_6"/>
            <p:cNvSpPr/>
            <p:nvPr/>
          </p:nvSpPr>
          <p:spPr>
            <a:xfrm>
              <a:off x="8317653" y="4787884"/>
              <a:ext cx="778800" cy="246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955" name="Google Shape;955;ge7e92dd4d8_7_6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정영범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ad_product_relation.html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2021-07-26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/admin/product/relation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4" hMerge="1"/>
                <a:tc rowSpan="14" hMerge="1"/>
                <a:tc rowSpan="14" hMerge="1"/>
                <a:tc rowSpan="14" hMerge="1"/>
                <a:tc rowSpan="14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연관상품 관리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연관상품 노출 유형 선택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[checkbox]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 불러오기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선택삭제 [버튼]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DB에서 해당 데이터 삭제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구성상품 수정 [버튼]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-이미지 변경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연관상품 등록 확인창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저장하기 [버튼]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연관 상품 데이터 등록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취소하기 [버튼]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취소하기 [버튼]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94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0" name="Google Shape;960;ge7b1e8e09a_13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ge7b1e8e09a_13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2" name="Google Shape;962;ge7b1e8e09a_13_4"/>
          <p:cNvGraphicFramePr/>
          <p:nvPr/>
        </p:nvGraphicFramePr>
        <p:xfrm>
          <a:off x="2249850" y="322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{B38316D6-F205-4D7B-8352-D19F742040F9}</a:tableStyleId>
              </a:tblPr>
              <a:tblGrid>
                <a:gridCol w="453875"/>
                <a:gridCol w="3131425"/>
                <a:gridCol w="1720800"/>
                <a:gridCol w="1577100"/>
              </a:tblGrid>
              <a:tr h="217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Dotum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등록일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등록자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Dotum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Adidas Yeezy Foam RNNR MX Cream Clay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2021-08-08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Dotum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(W) Nike Dunk Low Black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관리자2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Dotum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Nike x Sacai Blazer Low Iron Grey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Dotum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63" name="Google Shape;963;ge7b1e8e09a_13_4"/>
          <p:cNvSpPr txBox="1"/>
          <p:nvPr/>
        </p:nvSpPr>
        <p:spPr>
          <a:xfrm>
            <a:off x="-2971175" y="5113925"/>
            <a:ext cx="17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4" name="Google Shape;964;ge7b1e8e09a_13_4"/>
          <p:cNvCxnSpPr/>
          <p:nvPr/>
        </p:nvCxnSpPr>
        <p:spPr>
          <a:xfrm>
            <a:off x="2061150" y="2873138"/>
            <a:ext cx="7260600" cy="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5" name="Google Shape;965;ge7b1e8e09a_13_4"/>
          <p:cNvSpPr txBox="1"/>
          <p:nvPr/>
        </p:nvSpPr>
        <p:spPr>
          <a:xfrm>
            <a:off x="5145288" y="5662125"/>
            <a:ext cx="109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ge7b1e8e09a_13_4"/>
          <p:cNvSpPr/>
          <p:nvPr/>
        </p:nvSpPr>
        <p:spPr>
          <a:xfrm>
            <a:off x="8663250" y="5662125"/>
            <a:ext cx="469800" cy="2430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ge7b1e8e09a_13_4"/>
          <p:cNvSpPr/>
          <p:nvPr/>
        </p:nvSpPr>
        <p:spPr>
          <a:xfrm>
            <a:off x="5331225" y="2515525"/>
            <a:ext cx="2254800" cy="27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파일명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ge7b1e8e09a_13_4"/>
          <p:cNvSpPr/>
          <p:nvPr/>
        </p:nvSpPr>
        <p:spPr>
          <a:xfrm>
            <a:off x="7708500" y="2515525"/>
            <a:ext cx="719700" cy="2772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파일첨부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ge7b1e8e09a_13_4"/>
          <p:cNvSpPr/>
          <p:nvPr/>
        </p:nvSpPr>
        <p:spPr>
          <a:xfrm>
            <a:off x="8550675" y="2515525"/>
            <a:ext cx="582300" cy="2772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ge7b1e8e09a_13_4"/>
          <p:cNvSpPr/>
          <p:nvPr/>
        </p:nvSpPr>
        <p:spPr>
          <a:xfrm>
            <a:off x="5283100" y="2469475"/>
            <a:ext cx="2355000" cy="36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ge7b1e8e09a_13_4"/>
          <p:cNvSpPr/>
          <p:nvPr/>
        </p:nvSpPr>
        <p:spPr>
          <a:xfrm>
            <a:off x="7708500" y="2469475"/>
            <a:ext cx="719700" cy="36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ge7b1e8e09a_13_4"/>
          <p:cNvSpPr/>
          <p:nvPr/>
        </p:nvSpPr>
        <p:spPr>
          <a:xfrm>
            <a:off x="8550675" y="2469475"/>
            <a:ext cx="582300" cy="36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ge7b1e8e09a_13_4"/>
          <p:cNvSpPr/>
          <p:nvPr/>
        </p:nvSpPr>
        <p:spPr>
          <a:xfrm>
            <a:off x="8594025" y="5598975"/>
            <a:ext cx="582300" cy="36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ge7b1e8e09a_13_4"/>
          <p:cNvSpPr/>
          <p:nvPr/>
        </p:nvSpPr>
        <p:spPr>
          <a:xfrm>
            <a:off x="2249850" y="3244325"/>
            <a:ext cx="469800" cy="231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ge7b1e8e09a_13_4"/>
          <p:cNvSpPr/>
          <p:nvPr/>
        </p:nvSpPr>
        <p:spPr>
          <a:xfrm>
            <a:off x="2249850" y="3053700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ge7b1e8e09a_13_4"/>
          <p:cNvSpPr/>
          <p:nvPr/>
        </p:nvSpPr>
        <p:spPr>
          <a:xfrm>
            <a:off x="5283100" y="2273100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ge7b1e8e09a_13_4"/>
          <p:cNvSpPr/>
          <p:nvPr/>
        </p:nvSpPr>
        <p:spPr>
          <a:xfrm>
            <a:off x="7708500" y="2273100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ge7b1e8e09a_13_4"/>
          <p:cNvSpPr/>
          <p:nvPr/>
        </p:nvSpPr>
        <p:spPr>
          <a:xfrm>
            <a:off x="8489900" y="2273100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e7b1e8e09a_13_4"/>
          <p:cNvSpPr/>
          <p:nvPr/>
        </p:nvSpPr>
        <p:spPr>
          <a:xfrm>
            <a:off x="8594025" y="543697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0" name="Google Shape;980;ge7b1e8e09a_13_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9650" y="1190525"/>
            <a:ext cx="2156150" cy="1635700"/>
          </a:xfrm>
          <a:prstGeom prst="rect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8000"/>
            <a:headEnd len="sm" w="sm" type="none"/>
            <a:tailEnd len="sm" w="sm" type="none"/>
          </a:ln>
        </p:spPr>
      </p:pic>
      <p:cxnSp>
        <p:nvCxnSpPr>
          <p:cNvPr id="981" name="Google Shape;981;ge7b1e8e09a_13_4"/>
          <p:cNvCxnSpPr>
            <a:stCxn id="977" idx="1"/>
          </p:cNvCxnSpPr>
          <p:nvPr/>
        </p:nvCxnSpPr>
        <p:spPr>
          <a:xfrm rot="10800000">
            <a:off x="4900800" y="1631100"/>
            <a:ext cx="2807700" cy="7230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982" name="Google Shape;982;ge7b1e8e09a_13_4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진서영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ad_product_photo.html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2021-07-26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/admin/product/photo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4" hMerge="1"/>
                <a:tc rowSpan="14" hMerge="1"/>
                <a:tc rowSpan="14" hMerge="1"/>
                <a:tc rowSpan="14" hMerge="1"/>
                <a:tc rowSpan="14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사진 보관함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첨부된 파일 명 표시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파일 첨부 버튼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파일첨부 폴더로 이동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파일 등록 버튼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이미지 첨부파일 등록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첨부 파일 항목 아래에 표시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목록 라디오 박스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체크된 목록 삭제버튼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922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7" name="Google Shape;987;ge7b1e8e09a_3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ge7b1e8e09a_3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ge7b1e8e09a_3_7"/>
          <p:cNvSpPr/>
          <p:nvPr/>
        </p:nvSpPr>
        <p:spPr>
          <a:xfrm>
            <a:off x="1663675" y="2626300"/>
            <a:ext cx="457200" cy="441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0" name="Google Shape;990;ge7b1e8e09a_3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63675" y="263150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1" name="Google Shape;991;ge7b1e8e09a_3_7"/>
          <p:cNvCxnSpPr/>
          <p:nvPr/>
        </p:nvCxnSpPr>
        <p:spPr>
          <a:xfrm>
            <a:off x="1950600" y="2521675"/>
            <a:ext cx="7260600" cy="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2" name="Google Shape;992;ge7b1e8e09a_3_7"/>
          <p:cNvSpPr txBox="1"/>
          <p:nvPr/>
        </p:nvSpPr>
        <p:spPr>
          <a:xfrm>
            <a:off x="2120875" y="2675450"/>
            <a:ext cx="13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배송중           건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ge7b1e8e09a_3_7"/>
          <p:cNvSpPr txBox="1"/>
          <p:nvPr/>
        </p:nvSpPr>
        <p:spPr>
          <a:xfrm>
            <a:off x="2752025" y="2600650"/>
            <a:ext cx="483600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ge7b1e8e09a_3_7"/>
          <p:cNvSpPr/>
          <p:nvPr/>
        </p:nvSpPr>
        <p:spPr>
          <a:xfrm>
            <a:off x="1950600" y="2138350"/>
            <a:ext cx="1645200" cy="29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                   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ge7b1e8e09a_3_7"/>
          <p:cNvSpPr/>
          <p:nvPr/>
        </p:nvSpPr>
        <p:spPr>
          <a:xfrm>
            <a:off x="4350650" y="2138350"/>
            <a:ext cx="598800" cy="29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1주일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ge7b1e8e09a_3_7"/>
          <p:cNvSpPr/>
          <p:nvPr/>
        </p:nvSpPr>
        <p:spPr>
          <a:xfrm>
            <a:off x="3751850" y="2138350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오늘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7" name="Google Shape;997;ge7b1e8e09a_3_7"/>
          <p:cNvSpPr/>
          <p:nvPr/>
        </p:nvSpPr>
        <p:spPr>
          <a:xfrm>
            <a:off x="4949450" y="2138350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1개월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ge7b1e8e09a_3_7"/>
          <p:cNvSpPr/>
          <p:nvPr/>
        </p:nvSpPr>
        <p:spPr>
          <a:xfrm>
            <a:off x="5548250" y="2138350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3개월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9" name="Google Shape;999;ge7b1e8e09a_3_7"/>
          <p:cNvGrpSpPr/>
          <p:nvPr/>
        </p:nvGrpSpPr>
        <p:grpSpPr>
          <a:xfrm>
            <a:off x="6279288" y="2138350"/>
            <a:ext cx="1134466" cy="297900"/>
            <a:chOff x="6279525" y="2138350"/>
            <a:chExt cx="1250100" cy="297900"/>
          </a:xfrm>
        </p:grpSpPr>
        <p:sp>
          <p:nvSpPr>
            <p:cNvPr id="1000" name="Google Shape;1000;ge7b1e8e09a_3_7"/>
            <p:cNvSpPr/>
            <p:nvPr/>
          </p:nvSpPr>
          <p:spPr>
            <a:xfrm>
              <a:off x="6279525" y="2138350"/>
              <a:ext cx="1250100" cy="297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1" name="Google Shape;1001;ge7b1e8e09a_3_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273013" y="2183063"/>
              <a:ext cx="208475" cy="208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2" name="Google Shape;1002;ge7b1e8e09a_3_7"/>
          <p:cNvGrpSpPr/>
          <p:nvPr/>
        </p:nvGrpSpPr>
        <p:grpSpPr>
          <a:xfrm>
            <a:off x="7634513" y="2141988"/>
            <a:ext cx="1134466" cy="297900"/>
            <a:chOff x="7947100" y="2138363"/>
            <a:chExt cx="1250100" cy="297900"/>
          </a:xfrm>
        </p:grpSpPr>
        <p:sp>
          <p:nvSpPr>
            <p:cNvPr id="1003" name="Google Shape;1003;ge7b1e8e09a_3_7"/>
            <p:cNvSpPr/>
            <p:nvPr/>
          </p:nvSpPr>
          <p:spPr>
            <a:xfrm>
              <a:off x="7947100" y="2138363"/>
              <a:ext cx="1250100" cy="297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4" name="Google Shape;1004;ge7b1e8e09a_3_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40588" y="2183075"/>
              <a:ext cx="208475" cy="208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5" name="Google Shape;1005;ge7b1e8e09a_3_7"/>
          <p:cNvSpPr txBox="1"/>
          <p:nvPr/>
        </p:nvSpPr>
        <p:spPr>
          <a:xfrm flipH="1">
            <a:off x="7394226" y="2087225"/>
            <a:ext cx="2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6" name="Google Shape;1006;ge7b1e8e09a_3_7"/>
          <p:cNvGraphicFramePr/>
          <p:nvPr/>
        </p:nvGraphicFramePr>
        <p:xfrm>
          <a:off x="1663675" y="315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{B38316D6-F205-4D7B-8352-D19F742040F9}</a:tableStyleId>
              </a:tblPr>
              <a:tblGrid>
                <a:gridCol w="1202200"/>
                <a:gridCol w="1145050"/>
                <a:gridCol w="1145050"/>
                <a:gridCol w="1145050"/>
                <a:gridCol w="1145050"/>
                <a:gridCol w="1145050"/>
                <a:gridCol w="1145050"/>
              </a:tblGrid>
              <a:tr h="42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상품주문번호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송장번호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지역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기본정보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배송현황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배송일자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101101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1113417911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서울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apple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김애플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배송중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101104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1894531277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수원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banana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반하나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배송중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200100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1884613379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제주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orange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오렌지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배송중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210109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7330148778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인천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berry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배애리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배송중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150108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9978120048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서울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hodu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박호두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배송중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7" name="Google Shape;1007;ge7b1e8e09a_3_7"/>
          <p:cNvSpPr txBox="1"/>
          <p:nvPr/>
        </p:nvSpPr>
        <p:spPr>
          <a:xfrm>
            <a:off x="5034738" y="5728975"/>
            <a:ext cx="109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1 2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ge7b1e8e09a_3_7"/>
          <p:cNvSpPr/>
          <p:nvPr/>
        </p:nvSpPr>
        <p:spPr>
          <a:xfrm>
            <a:off x="1905875" y="2106288"/>
            <a:ext cx="1721700" cy="36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ge7b1e8e09a_3_7"/>
          <p:cNvSpPr/>
          <p:nvPr/>
        </p:nvSpPr>
        <p:spPr>
          <a:xfrm>
            <a:off x="2819400" y="2662300"/>
            <a:ext cx="495600" cy="36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ge7b1e8e09a_3_7"/>
          <p:cNvSpPr/>
          <p:nvPr/>
        </p:nvSpPr>
        <p:spPr>
          <a:xfrm>
            <a:off x="3706050" y="2106300"/>
            <a:ext cx="2468700" cy="36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ge7b1e8e09a_3_7"/>
          <p:cNvSpPr/>
          <p:nvPr/>
        </p:nvSpPr>
        <p:spPr>
          <a:xfrm>
            <a:off x="5253050" y="5817400"/>
            <a:ext cx="650400" cy="27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ge7b1e8e09a_3_7"/>
          <p:cNvSpPr/>
          <p:nvPr/>
        </p:nvSpPr>
        <p:spPr>
          <a:xfrm>
            <a:off x="6253225" y="2106300"/>
            <a:ext cx="2515800" cy="36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ge7b1e8e09a_3_7"/>
          <p:cNvSpPr/>
          <p:nvPr/>
        </p:nvSpPr>
        <p:spPr>
          <a:xfrm>
            <a:off x="1912150" y="18982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ge7b1e8e09a_3_7"/>
          <p:cNvSpPr/>
          <p:nvPr/>
        </p:nvSpPr>
        <p:spPr>
          <a:xfrm>
            <a:off x="3740950" y="18982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ge7b1e8e09a_3_7"/>
          <p:cNvSpPr/>
          <p:nvPr/>
        </p:nvSpPr>
        <p:spPr>
          <a:xfrm>
            <a:off x="6255550" y="18982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ge7b1e8e09a_3_7"/>
          <p:cNvSpPr/>
          <p:nvPr/>
        </p:nvSpPr>
        <p:spPr>
          <a:xfrm>
            <a:off x="2819400" y="252167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ge7b1e8e09a_3_7"/>
          <p:cNvSpPr/>
          <p:nvPr/>
        </p:nvSpPr>
        <p:spPr>
          <a:xfrm>
            <a:off x="5253050" y="5613850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ge7b1e8e09a_3_7"/>
          <p:cNvSpPr/>
          <p:nvPr/>
        </p:nvSpPr>
        <p:spPr>
          <a:xfrm flipH="1" rot="-10793883">
            <a:off x="3315003" y="2237540"/>
            <a:ext cx="168600" cy="1068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9" name="Google Shape;1019;ge7b1e8e09a_3_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01450" y="1189750"/>
            <a:ext cx="1148100" cy="707163"/>
          </a:xfrm>
          <a:prstGeom prst="rect">
            <a:avLst/>
          </a:prstGeom>
          <a:noFill/>
          <a:ln cap="flat" cmpd="sng" w="28575">
            <a:solidFill>
              <a:srgbClr val="FF505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20" name="Google Shape;1020;ge7b1e8e09a_3_7"/>
          <p:cNvCxnSpPr/>
          <p:nvPr/>
        </p:nvCxnSpPr>
        <p:spPr>
          <a:xfrm flipH="1" rot="10800000">
            <a:off x="7239000" y="1619450"/>
            <a:ext cx="262500" cy="5781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1" name="Google Shape;1021;ge7b1e8e09a_3_7"/>
          <p:cNvSpPr/>
          <p:nvPr/>
        </p:nvSpPr>
        <p:spPr>
          <a:xfrm>
            <a:off x="8854000" y="2165800"/>
            <a:ext cx="511200" cy="2430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ge7b1e8e09a_3_7"/>
          <p:cNvSpPr/>
          <p:nvPr/>
        </p:nvSpPr>
        <p:spPr>
          <a:xfrm>
            <a:off x="8817775" y="2102650"/>
            <a:ext cx="598800" cy="36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ge7b1e8e09a_3_7"/>
          <p:cNvSpPr/>
          <p:nvPr/>
        </p:nvSpPr>
        <p:spPr>
          <a:xfrm>
            <a:off x="8817775" y="19252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4" name="Google Shape;1024;ge7b1e8e09a_3_7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진서영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ad_product_address.html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2021-07-26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/admin/product/address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2" hMerge="1"/>
                <a:tc rowSpan="12" hMerge="1"/>
                <a:tc rowSpan="12" hMerge="1"/>
                <a:tc rowSpan="12" hMerge="1"/>
                <a:tc rowSpan="1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배송정보 관리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지역별 조회 설정 콤보박스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-강원도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-경기도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-경상남도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-경상북도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-독도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-서울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-울릉도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-전라남도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-전라북도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-충청남도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-충청북도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기간별 조회 설정 버튼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일자별 조회 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배송중인 개수 표시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당 목록 5개초과시 페이지 생성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설정 조건 조회 버튼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아래 목록에 일자별 배송 데이터 출력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6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ge7b42f064c_8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ge7b42f064c_8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ge7b42f064c_8_6"/>
          <p:cNvSpPr/>
          <p:nvPr/>
        </p:nvSpPr>
        <p:spPr>
          <a:xfrm>
            <a:off x="5437625" y="2156150"/>
            <a:ext cx="897900" cy="24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전체      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2" name="Google Shape;1032;ge7b42f064c_8_6"/>
          <p:cNvCxnSpPr/>
          <p:nvPr/>
        </p:nvCxnSpPr>
        <p:spPr>
          <a:xfrm>
            <a:off x="1950600" y="2495475"/>
            <a:ext cx="7260600" cy="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3" name="Google Shape;1033;ge7b42f064c_8_6"/>
          <p:cNvSpPr/>
          <p:nvPr/>
        </p:nvSpPr>
        <p:spPr>
          <a:xfrm>
            <a:off x="6413550" y="2156150"/>
            <a:ext cx="2137800" cy="24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검색어 입력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ge7b42f064c_8_6"/>
          <p:cNvSpPr/>
          <p:nvPr/>
        </p:nvSpPr>
        <p:spPr>
          <a:xfrm>
            <a:off x="8629375" y="2156150"/>
            <a:ext cx="511200" cy="2430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ge7b42f064c_8_6"/>
          <p:cNvSpPr/>
          <p:nvPr/>
        </p:nvSpPr>
        <p:spPr>
          <a:xfrm>
            <a:off x="2049575" y="2156150"/>
            <a:ext cx="897900" cy="24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구분      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ge7b42f064c_8_6"/>
          <p:cNvSpPr/>
          <p:nvPr/>
        </p:nvSpPr>
        <p:spPr>
          <a:xfrm>
            <a:off x="3255925" y="2156150"/>
            <a:ext cx="21378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전체  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처리   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미처리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7" name="Google Shape;1037;ge7b42f064c_8_6"/>
          <p:cNvGraphicFramePr/>
          <p:nvPr/>
        </p:nvGraphicFramePr>
        <p:xfrm>
          <a:off x="1579825" y="260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{B38316D6-F205-4D7B-8352-D19F742040F9}</a:tableStyleId>
              </a:tblPr>
              <a:tblGrid>
                <a:gridCol w="382850"/>
                <a:gridCol w="421900"/>
                <a:gridCol w="554675"/>
                <a:gridCol w="1588950"/>
                <a:gridCol w="2567700"/>
                <a:gridCol w="610225"/>
                <a:gridCol w="1021050"/>
                <a:gridCol w="1105650"/>
              </a:tblGrid>
              <a:tr h="21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Dotum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Dotum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No.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Dotum"/>
                        <a:buNone/>
                      </a:pPr>
                      <a:r>
                        <a:rPr lang="en-US" sz="800" u="sng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상태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Dotum"/>
                        <a:buNone/>
                      </a:pPr>
                      <a:r>
                        <a:rPr lang="en-US" sz="800" u="sng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구분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Dotum"/>
                        <a:buNone/>
                      </a:pPr>
                      <a:r>
                        <a:rPr lang="en-US" sz="800" u="sng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lang="en-US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답변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6000" marL="3600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sng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등록자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6000" marL="3600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sng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등록일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6000" marL="3600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미처리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apple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2021-08-06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미처리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banana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2021-08-06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처리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hodu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2021-08-04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8" name="Google Shape;1038;ge7b42f064c_8_6"/>
          <p:cNvSpPr/>
          <p:nvPr/>
        </p:nvSpPr>
        <p:spPr>
          <a:xfrm>
            <a:off x="9352225" y="5999175"/>
            <a:ext cx="469800" cy="2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ge7b42f064c_8_6"/>
          <p:cNvSpPr txBox="1"/>
          <p:nvPr/>
        </p:nvSpPr>
        <p:spPr>
          <a:xfrm>
            <a:off x="5160175" y="5905125"/>
            <a:ext cx="109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ge7b42f064c_8_6"/>
          <p:cNvSpPr/>
          <p:nvPr/>
        </p:nvSpPr>
        <p:spPr>
          <a:xfrm>
            <a:off x="2004425" y="2108000"/>
            <a:ext cx="988200" cy="33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ge7b42f064c_8_6"/>
          <p:cNvSpPr/>
          <p:nvPr/>
        </p:nvSpPr>
        <p:spPr>
          <a:xfrm>
            <a:off x="3202325" y="2108000"/>
            <a:ext cx="1821000" cy="33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ge7b42f064c_8_6"/>
          <p:cNvSpPr/>
          <p:nvPr/>
        </p:nvSpPr>
        <p:spPr>
          <a:xfrm>
            <a:off x="5397375" y="2108000"/>
            <a:ext cx="965400" cy="33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ge7b42f064c_8_6"/>
          <p:cNvSpPr/>
          <p:nvPr/>
        </p:nvSpPr>
        <p:spPr>
          <a:xfrm>
            <a:off x="6393650" y="2108000"/>
            <a:ext cx="2817600" cy="33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ge7b42f064c_8_6"/>
          <p:cNvSpPr/>
          <p:nvPr/>
        </p:nvSpPr>
        <p:spPr>
          <a:xfrm>
            <a:off x="1647825" y="2604700"/>
            <a:ext cx="247800" cy="335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ge7b42f064c_8_6"/>
          <p:cNvSpPr/>
          <p:nvPr/>
        </p:nvSpPr>
        <p:spPr>
          <a:xfrm>
            <a:off x="2049575" y="2604700"/>
            <a:ext cx="247800" cy="121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ge7b42f064c_8_6"/>
          <p:cNvSpPr/>
          <p:nvPr/>
        </p:nvSpPr>
        <p:spPr>
          <a:xfrm>
            <a:off x="2451325" y="2604700"/>
            <a:ext cx="425100" cy="121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ge7b42f064c_8_6"/>
          <p:cNvSpPr/>
          <p:nvPr/>
        </p:nvSpPr>
        <p:spPr>
          <a:xfrm>
            <a:off x="7194775" y="2604700"/>
            <a:ext cx="425100" cy="121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ge7b42f064c_8_6"/>
          <p:cNvSpPr/>
          <p:nvPr/>
        </p:nvSpPr>
        <p:spPr>
          <a:xfrm>
            <a:off x="9286875" y="5951025"/>
            <a:ext cx="600000" cy="33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ge7b42f064c_8_6"/>
          <p:cNvSpPr/>
          <p:nvPr/>
        </p:nvSpPr>
        <p:spPr>
          <a:xfrm>
            <a:off x="5437625" y="5992300"/>
            <a:ext cx="546300" cy="2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ge7b42f064c_8_6"/>
          <p:cNvSpPr/>
          <p:nvPr/>
        </p:nvSpPr>
        <p:spPr>
          <a:xfrm flipH="1" rot="-10792133">
            <a:off x="2743200" y="2248014"/>
            <a:ext cx="131100" cy="83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ge7b42f064c_8_6"/>
          <p:cNvSpPr/>
          <p:nvPr/>
        </p:nvSpPr>
        <p:spPr>
          <a:xfrm flipH="1" rot="-10792133">
            <a:off x="6142475" y="2248014"/>
            <a:ext cx="131100" cy="83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ge7b42f064c_8_6"/>
          <p:cNvSpPr/>
          <p:nvPr/>
        </p:nvSpPr>
        <p:spPr>
          <a:xfrm>
            <a:off x="2016425" y="18978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ge7b42f064c_8_6"/>
          <p:cNvSpPr/>
          <p:nvPr/>
        </p:nvSpPr>
        <p:spPr>
          <a:xfrm>
            <a:off x="3202325" y="18978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ge7b42f064c_8_6"/>
          <p:cNvSpPr/>
          <p:nvPr/>
        </p:nvSpPr>
        <p:spPr>
          <a:xfrm>
            <a:off x="5397375" y="18978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ge7b42f064c_8_6"/>
          <p:cNvSpPr/>
          <p:nvPr/>
        </p:nvSpPr>
        <p:spPr>
          <a:xfrm>
            <a:off x="6393650" y="18978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ge7b42f064c_8_6"/>
          <p:cNvSpPr/>
          <p:nvPr/>
        </p:nvSpPr>
        <p:spPr>
          <a:xfrm>
            <a:off x="1614675" y="24209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ge7b42f064c_8_6"/>
          <p:cNvSpPr/>
          <p:nvPr/>
        </p:nvSpPr>
        <p:spPr>
          <a:xfrm>
            <a:off x="2016425" y="24209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ge7b42f064c_8_6"/>
          <p:cNvSpPr/>
          <p:nvPr/>
        </p:nvSpPr>
        <p:spPr>
          <a:xfrm>
            <a:off x="2506825" y="24209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ge7b42f064c_8_6"/>
          <p:cNvSpPr/>
          <p:nvPr/>
        </p:nvSpPr>
        <p:spPr>
          <a:xfrm>
            <a:off x="7250275" y="249547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ge7b42f064c_8_6"/>
          <p:cNvSpPr/>
          <p:nvPr/>
        </p:nvSpPr>
        <p:spPr>
          <a:xfrm>
            <a:off x="9286875" y="5789025"/>
            <a:ext cx="425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ge7b42f064c_8_6"/>
          <p:cNvSpPr/>
          <p:nvPr/>
        </p:nvSpPr>
        <p:spPr>
          <a:xfrm>
            <a:off x="5434200" y="57890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ge7b42f064c_8_6"/>
          <p:cNvSpPr/>
          <p:nvPr/>
        </p:nvSpPr>
        <p:spPr>
          <a:xfrm>
            <a:off x="3227175" y="2193500"/>
            <a:ext cx="158400" cy="168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ge7b42f064c_8_6"/>
          <p:cNvSpPr/>
          <p:nvPr/>
        </p:nvSpPr>
        <p:spPr>
          <a:xfrm>
            <a:off x="3781975" y="2193488"/>
            <a:ext cx="158400" cy="1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ge7b42f064c_8_6"/>
          <p:cNvSpPr/>
          <p:nvPr/>
        </p:nvSpPr>
        <p:spPr>
          <a:xfrm>
            <a:off x="4336763" y="2193488"/>
            <a:ext cx="158400" cy="1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5" name="Google Shape;1065;ge7b42f064c_8_6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진서영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ad_inquire_product.html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/admin/inquire/product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4" hMerge="1"/>
                <a:tc rowSpan="14" hMerge="1"/>
                <a:tc rowSpan="14" hMerge="1"/>
                <a:tc rowSpan="14" hMerge="1"/>
                <a:tc rowSpan="14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문의관리 – 상품 문의 내역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상품문의 구분 콤보박스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-구매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-판매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-일반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상태에 따른 라디오박스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검색어 구분 콤보박스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-전체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-제목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-내용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-제목 + 내용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검색어 입력란 및 검색 버튼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글 체크박스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글 등록 순서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처리 상태 표시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등록된 답변 개수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당 글 10개 초과시 페이지 생성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체크된 글(5번) 삭제 버튼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0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Google Shape;1070;ge7b42f064c_8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1" name="Google Shape;1071;ge7b42f064c_8_0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진서영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ad_inquire_customer.html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/admin/inquire/customer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4" hMerge="1"/>
                <a:tc rowSpan="14" hMerge="1"/>
                <a:tc rowSpan="14" hMerge="1"/>
                <a:tc rowSpan="14" hMerge="1"/>
                <a:tc rowSpan="14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고객문의 관리 - 1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고객문의 구분 콤보박스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크롬 이용문의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입찰시스템 문의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계정관련 문의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상태에 따른 라디오박스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검색어 구분 콤보박스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 + 내용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검색어 입력란 및 검색 버튼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글 체크박스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글 등록 순서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처리 상태 표시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등록된 답변 개수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당 글 10개 초과시 페이지 생성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체크된 데이터 항목 삭제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0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072" name="Google Shape;1072;ge7b42f064c_8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3" name="Google Shape;1073;ge7b42f064c_8_0"/>
          <p:cNvCxnSpPr/>
          <p:nvPr/>
        </p:nvCxnSpPr>
        <p:spPr>
          <a:xfrm>
            <a:off x="1950600" y="2495475"/>
            <a:ext cx="7260600" cy="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074" name="Google Shape;1074;ge7b42f064c_8_0"/>
          <p:cNvGraphicFramePr/>
          <p:nvPr/>
        </p:nvGraphicFramePr>
        <p:xfrm>
          <a:off x="1579825" y="260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{B38316D6-F205-4D7B-8352-D19F742040F9}</a:tableStyleId>
              </a:tblPr>
              <a:tblGrid>
                <a:gridCol w="382850"/>
                <a:gridCol w="421900"/>
                <a:gridCol w="554675"/>
                <a:gridCol w="1588950"/>
                <a:gridCol w="2567700"/>
                <a:gridCol w="610225"/>
                <a:gridCol w="1021050"/>
                <a:gridCol w="1105650"/>
              </a:tblGrid>
              <a:tr h="21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No.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sng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상태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sng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구분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sng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lang="en-US" sz="8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답변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6000" marL="3600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sng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등록자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6000" marL="3600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sng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등록일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6000" marL="3600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미처리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입찰시스템 문의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light0</a:t>
                      </a: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Bum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2021-08-06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미처리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입찰시스템 문의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reCastle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2021-08-06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미처리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입찰시스템 문의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oneway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2021-08-05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미처리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크롬 이용 문의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light0Bum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2021-08-04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미처리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계정관련 문의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cow</a:t>
                      </a:r>
                      <a:r>
                        <a:rPr lang="en-US" sz="800" u="none" cap="none" strike="noStrike">
                          <a:solidFill>
                            <a:srgbClr val="202124"/>
                          </a:solidFill>
                          <a:highlight>
                            <a:srgbClr val="F8F9FA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YJ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2021-08-04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미처리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입찰시스템 문의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meeko</a:t>
                      </a:r>
                      <a:endParaRPr sz="800" u="none" cap="none" strike="noStrike">
                        <a:solidFill>
                          <a:srgbClr val="424242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2021-08-02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처리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크롬 이용 문의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oneway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2021-08-02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처리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크롬 이용 문의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reCastle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2021-08-02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처리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크롬 이용 문의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8100" rtl="0" algn="ctr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202124"/>
                          </a:solidFill>
                          <a:highlight>
                            <a:srgbClr val="F8F9FA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purePack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2021-08-01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□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처리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입찰시스템 문의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8100" rtl="0" algn="ctr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202124"/>
                          </a:solidFill>
                          <a:highlight>
                            <a:srgbClr val="F8F9FA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lose</a:t>
                      </a: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2021-08-01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5" name="Google Shape;1075;ge7b42f064c_8_0"/>
          <p:cNvSpPr/>
          <p:nvPr/>
        </p:nvSpPr>
        <p:spPr>
          <a:xfrm>
            <a:off x="9352225" y="5999175"/>
            <a:ext cx="469800" cy="2430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ge7b42f064c_8_0"/>
          <p:cNvSpPr txBox="1"/>
          <p:nvPr/>
        </p:nvSpPr>
        <p:spPr>
          <a:xfrm>
            <a:off x="5160175" y="5905125"/>
            <a:ext cx="109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ge7b42f064c_8_0"/>
          <p:cNvSpPr/>
          <p:nvPr/>
        </p:nvSpPr>
        <p:spPr>
          <a:xfrm>
            <a:off x="1647825" y="2604700"/>
            <a:ext cx="247800" cy="335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ge7b42f064c_8_0"/>
          <p:cNvSpPr/>
          <p:nvPr/>
        </p:nvSpPr>
        <p:spPr>
          <a:xfrm>
            <a:off x="2049575" y="2604700"/>
            <a:ext cx="247800" cy="335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ge7b42f064c_8_0"/>
          <p:cNvSpPr/>
          <p:nvPr/>
        </p:nvSpPr>
        <p:spPr>
          <a:xfrm>
            <a:off x="2451325" y="2604700"/>
            <a:ext cx="425100" cy="335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ge7b42f064c_8_0"/>
          <p:cNvSpPr/>
          <p:nvPr/>
        </p:nvSpPr>
        <p:spPr>
          <a:xfrm>
            <a:off x="7194775" y="2604700"/>
            <a:ext cx="425100" cy="335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ge7b42f064c_8_0"/>
          <p:cNvSpPr/>
          <p:nvPr/>
        </p:nvSpPr>
        <p:spPr>
          <a:xfrm>
            <a:off x="5437625" y="2156150"/>
            <a:ext cx="897900" cy="24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전체      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ge7b42f064c_8_0"/>
          <p:cNvSpPr/>
          <p:nvPr/>
        </p:nvSpPr>
        <p:spPr>
          <a:xfrm>
            <a:off x="6413550" y="2156150"/>
            <a:ext cx="2137800" cy="24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검색어 입력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ge7b42f064c_8_0"/>
          <p:cNvSpPr/>
          <p:nvPr/>
        </p:nvSpPr>
        <p:spPr>
          <a:xfrm>
            <a:off x="8629375" y="2156150"/>
            <a:ext cx="511200" cy="2430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ge7b42f064c_8_0"/>
          <p:cNvSpPr/>
          <p:nvPr/>
        </p:nvSpPr>
        <p:spPr>
          <a:xfrm>
            <a:off x="2049575" y="2156150"/>
            <a:ext cx="897900" cy="24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구분      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ge7b42f064c_8_0"/>
          <p:cNvSpPr/>
          <p:nvPr/>
        </p:nvSpPr>
        <p:spPr>
          <a:xfrm>
            <a:off x="2004425" y="2108000"/>
            <a:ext cx="988200" cy="33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ge7b42f064c_8_0"/>
          <p:cNvSpPr/>
          <p:nvPr/>
        </p:nvSpPr>
        <p:spPr>
          <a:xfrm>
            <a:off x="5397375" y="2108000"/>
            <a:ext cx="965400" cy="33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ge7b42f064c_8_0"/>
          <p:cNvSpPr/>
          <p:nvPr/>
        </p:nvSpPr>
        <p:spPr>
          <a:xfrm>
            <a:off x="6393650" y="2108000"/>
            <a:ext cx="2788200" cy="33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ge7b42f064c_8_0"/>
          <p:cNvSpPr/>
          <p:nvPr/>
        </p:nvSpPr>
        <p:spPr>
          <a:xfrm flipH="1" rot="-10792133">
            <a:off x="2743200" y="2248014"/>
            <a:ext cx="131100" cy="83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ge7b42f064c_8_0"/>
          <p:cNvSpPr/>
          <p:nvPr/>
        </p:nvSpPr>
        <p:spPr>
          <a:xfrm flipH="1" rot="-10792133">
            <a:off x="6142475" y="2248014"/>
            <a:ext cx="131100" cy="83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ge7b42f064c_8_0"/>
          <p:cNvSpPr/>
          <p:nvPr/>
        </p:nvSpPr>
        <p:spPr>
          <a:xfrm>
            <a:off x="2016425" y="18978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ge7b42f064c_8_0"/>
          <p:cNvSpPr/>
          <p:nvPr/>
        </p:nvSpPr>
        <p:spPr>
          <a:xfrm>
            <a:off x="5397375" y="18978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ge7b42f064c_8_0"/>
          <p:cNvSpPr/>
          <p:nvPr/>
        </p:nvSpPr>
        <p:spPr>
          <a:xfrm>
            <a:off x="6393650" y="18978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ge7b42f064c_8_0"/>
          <p:cNvSpPr/>
          <p:nvPr/>
        </p:nvSpPr>
        <p:spPr>
          <a:xfrm>
            <a:off x="1614675" y="24209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ge7b42f064c_8_0"/>
          <p:cNvSpPr/>
          <p:nvPr/>
        </p:nvSpPr>
        <p:spPr>
          <a:xfrm>
            <a:off x="2016425" y="24209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ge7b42f064c_8_0"/>
          <p:cNvSpPr/>
          <p:nvPr/>
        </p:nvSpPr>
        <p:spPr>
          <a:xfrm>
            <a:off x="2506825" y="24209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ge7b42f064c_8_0"/>
          <p:cNvSpPr/>
          <p:nvPr/>
        </p:nvSpPr>
        <p:spPr>
          <a:xfrm>
            <a:off x="7250275" y="249547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ge7b42f064c_8_0"/>
          <p:cNvSpPr/>
          <p:nvPr/>
        </p:nvSpPr>
        <p:spPr>
          <a:xfrm>
            <a:off x="9286875" y="5951025"/>
            <a:ext cx="598800" cy="33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ge7b42f064c_8_0"/>
          <p:cNvSpPr/>
          <p:nvPr/>
        </p:nvSpPr>
        <p:spPr>
          <a:xfrm>
            <a:off x="5437625" y="5992300"/>
            <a:ext cx="546300" cy="2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ge7b42f064c_8_0"/>
          <p:cNvSpPr/>
          <p:nvPr/>
        </p:nvSpPr>
        <p:spPr>
          <a:xfrm>
            <a:off x="9286875" y="5789025"/>
            <a:ext cx="425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ge7b42f064c_8_0"/>
          <p:cNvSpPr/>
          <p:nvPr/>
        </p:nvSpPr>
        <p:spPr>
          <a:xfrm>
            <a:off x="5434200" y="57890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ge7b42f064c_8_0"/>
          <p:cNvSpPr/>
          <p:nvPr/>
        </p:nvSpPr>
        <p:spPr>
          <a:xfrm>
            <a:off x="3255925" y="2156150"/>
            <a:ext cx="21378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전체  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처리   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미처리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ge7b42f064c_8_0"/>
          <p:cNvSpPr/>
          <p:nvPr/>
        </p:nvSpPr>
        <p:spPr>
          <a:xfrm>
            <a:off x="3202325" y="2108000"/>
            <a:ext cx="1821000" cy="33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ge7b42f064c_8_0"/>
          <p:cNvSpPr/>
          <p:nvPr/>
        </p:nvSpPr>
        <p:spPr>
          <a:xfrm>
            <a:off x="3202325" y="18978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ge7b42f064c_8_0"/>
          <p:cNvSpPr/>
          <p:nvPr/>
        </p:nvSpPr>
        <p:spPr>
          <a:xfrm>
            <a:off x="3227175" y="2193500"/>
            <a:ext cx="158400" cy="168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ge7b42f064c_8_0"/>
          <p:cNvSpPr/>
          <p:nvPr/>
        </p:nvSpPr>
        <p:spPr>
          <a:xfrm>
            <a:off x="3781975" y="2193488"/>
            <a:ext cx="158400" cy="1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ge7b42f064c_8_0"/>
          <p:cNvSpPr/>
          <p:nvPr/>
        </p:nvSpPr>
        <p:spPr>
          <a:xfrm>
            <a:off x="4336763" y="2193488"/>
            <a:ext cx="158400" cy="1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1" name="Google Shape;1111;ge7b42f064c_3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ge7b42f064c_3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3" name="Google Shape;1113;ge7b42f064c_3_45"/>
          <p:cNvGraphicFramePr/>
          <p:nvPr/>
        </p:nvGraphicFramePr>
        <p:xfrm>
          <a:off x="1401475" y="21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{B38316D6-F205-4D7B-8352-D19F742040F9}</a:tableStyleId>
              </a:tblPr>
              <a:tblGrid>
                <a:gridCol w="562775"/>
                <a:gridCol w="2236225"/>
                <a:gridCol w="2949125"/>
                <a:gridCol w="1509475"/>
                <a:gridCol w="1351550"/>
              </a:tblGrid>
              <a:tr h="34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sng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상태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sng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구분</a:t>
                      </a:r>
                      <a:endParaRPr sz="800" u="sng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sng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sng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등록자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sng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등록일</a:t>
                      </a:r>
                      <a:endParaRPr sz="800" u="sng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5490"/>
                      </a:srgbClr>
                    </a:solidFill>
                  </a:tcPr>
                </a:tc>
              </a:tr>
              <a:tr h="36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sng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미처리</a:t>
                      </a:r>
                      <a:endParaRPr sz="900" u="sng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계정관련 문의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계정 아이디 변경하고 싶습니다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cow</a:t>
                      </a:r>
                      <a:r>
                        <a:rPr lang="en-US" sz="800" u="none" cap="none" strike="noStrike">
                          <a:solidFill>
                            <a:srgbClr val="202124"/>
                          </a:solidFill>
                          <a:highlight>
                            <a:srgbClr val="F8F9FA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YJ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2021-08-04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700">
                <a:tc gridSpan="5"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계정 아이디를 바꾸고 싶은데 어떻게 해야하나요?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</a:tr>
              <a:tr h="415700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225225">
                <a:tc gridSpan="5" vMerge="1"/>
                <a:tc hMerge="1" vMerge="1"/>
                <a:tc hMerge="1" vMerge="1"/>
                <a:tc hMerge="1" vMerge="1"/>
                <a:tc hMerge="1" vMerge="1"/>
              </a:tr>
            </a:tbl>
          </a:graphicData>
        </a:graphic>
      </p:graphicFrame>
      <p:sp>
        <p:nvSpPr>
          <p:cNvPr id="1114" name="Google Shape;1114;ge7b42f064c_3_45"/>
          <p:cNvSpPr/>
          <p:nvPr/>
        </p:nvSpPr>
        <p:spPr>
          <a:xfrm>
            <a:off x="4946450" y="3978975"/>
            <a:ext cx="337500" cy="2430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ge7b42f064c_3_45"/>
          <p:cNvSpPr/>
          <p:nvPr/>
        </p:nvSpPr>
        <p:spPr>
          <a:xfrm>
            <a:off x="5450450" y="3978950"/>
            <a:ext cx="511200" cy="2430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ge7b42f064c_3_45"/>
          <p:cNvSpPr/>
          <p:nvPr/>
        </p:nvSpPr>
        <p:spPr>
          <a:xfrm>
            <a:off x="6128150" y="3978963"/>
            <a:ext cx="337500" cy="2430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7" name="Google Shape;1117;ge7b42f064c_3_45"/>
          <p:cNvGraphicFramePr/>
          <p:nvPr/>
        </p:nvGraphicFramePr>
        <p:xfrm>
          <a:off x="1401475" y="430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{B38316D6-F205-4D7B-8352-D19F742040F9}</a:tableStyleId>
              </a:tblPr>
              <a:tblGrid>
                <a:gridCol w="562775"/>
                <a:gridCol w="1909975"/>
                <a:gridCol w="1148425"/>
                <a:gridCol w="3636425"/>
                <a:gridCol w="1351550"/>
              </a:tblGrid>
              <a:tr h="39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sng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구분</a:t>
                      </a:r>
                      <a:endParaRPr sz="800" u="sng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</a:t>
                      </a:r>
                      <a:endParaRPr sz="700" u="sng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sng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답변 제목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549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17025">
                <a:tc gridSpan="5"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</a:tr>
              <a:tr h="517025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193900">
                <a:tc gridSpan="5" vMerge="1"/>
                <a:tc hMerge="1" vMerge="1"/>
                <a:tc hMerge="1" vMerge="1"/>
                <a:tc hMerge="1" vMerge="1"/>
                <a:tc hMerge="1" vMerge="1"/>
              </a:tr>
            </a:tbl>
          </a:graphicData>
        </a:graphic>
      </p:graphicFrame>
      <p:sp>
        <p:nvSpPr>
          <p:cNvPr id="1118" name="Google Shape;1118;ge7b42f064c_3_45"/>
          <p:cNvSpPr/>
          <p:nvPr/>
        </p:nvSpPr>
        <p:spPr>
          <a:xfrm>
            <a:off x="9480550" y="5999175"/>
            <a:ext cx="511200" cy="2430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ge7b42f064c_3_45"/>
          <p:cNvSpPr/>
          <p:nvPr/>
        </p:nvSpPr>
        <p:spPr>
          <a:xfrm>
            <a:off x="8821888" y="5999175"/>
            <a:ext cx="511200" cy="2430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ge7b42f064c_3_45"/>
          <p:cNvSpPr/>
          <p:nvPr/>
        </p:nvSpPr>
        <p:spPr>
          <a:xfrm>
            <a:off x="8163225" y="5999175"/>
            <a:ext cx="511200" cy="2430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ge7b42f064c_3_45"/>
          <p:cNvSpPr/>
          <p:nvPr/>
        </p:nvSpPr>
        <p:spPr>
          <a:xfrm>
            <a:off x="1349075" y="4242850"/>
            <a:ext cx="2581200" cy="55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ge7b42f064c_3_45"/>
          <p:cNvSpPr/>
          <p:nvPr/>
        </p:nvSpPr>
        <p:spPr>
          <a:xfrm>
            <a:off x="5400675" y="3927800"/>
            <a:ext cx="605400" cy="33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ge7b42f064c_3_45"/>
          <p:cNvSpPr/>
          <p:nvPr/>
        </p:nvSpPr>
        <p:spPr>
          <a:xfrm>
            <a:off x="4898225" y="3927800"/>
            <a:ext cx="417300" cy="33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ge7b42f064c_3_45"/>
          <p:cNvSpPr/>
          <p:nvPr/>
        </p:nvSpPr>
        <p:spPr>
          <a:xfrm>
            <a:off x="6083076" y="3930800"/>
            <a:ext cx="432900" cy="33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ge7b42f064c_3_45"/>
          <p:cNvSpPr/>
          <p:nvPr/>
        </p:nvSpPr>
        <p:spPr>
          <a:xfrm>
            <a:off x="8134350" y="5951025"/>
            <a:ext cx="571500" cy="33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ge7b42f064c_3_45"/>
          <p:cNvSpPr/>
          <p:nvPr/>
        </p:nvSpPr>
        <p:spPr>
          <a:xfrm>
            <a:off x="8791751" y="5951025"/>
            <a:ext cx="571500" cy="33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ge7b42f064c_3_45"/>
          <p:cNvSpPr/>
          <p:nvPr/>
        </p:nvSpPr>
        <p:spPr>
          <a:xfrm>
            <a:off x="9449200" y="5951025"/>
            <a:ext cx="571500" cy="33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ge7b42f064c_3_45"/>
          <p:cNvSpPr/>
          <p:nvPr/>
        </p:nvSpPr>
        <p:spPr>
          <a:xfrm flipH="1" rot="-10792133">
            <a:off x="3607825" y="4476402"/>
            <a:ext cx="131100" cy="83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ge7b42f064c_3_45"/>
          <p:cNvSpPr/>
          <p:nvPr/>
        </p:nvSpPr>
        <p:spPr>
          <a:xfrm>
            <a:off x="4880712" y="37230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ge7b42f064c_3_45"/>
          <p:cNvSpPr/>
          <p:nvPr/>
        </p:nvSpPr>
        <p:spPr>
          <a:xfrm>
            <a:off x="5400675" y="37230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ge7b42f064c_3_45"/>
          <p:cNvSpPr/>
          <p:nvPr/>
        </p:nvSpPr>
        <p:spPr>
          <a:xfrm>
            <a:off x="6083075" y="37230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ge7b42f064c_3_45"/>
          <p:cNvSpPr/>
          <p:nvPr/>
        </p:nvSpPr>
        <p:spPr>
          <a:xfrm>
            <a:off x="1349075" y="4019438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ge7b42f064c_3_45"/>
          <p:cNvSpPr/>
          <p:nvPr/>
        </p:nvSpPr>
        <p:spPr>
          <a:xfrm>
            <a:off x="8134350" y="57434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ge7b42f064c_3_45"/>
          <p:cNvSpPr/>
          <p:nvPr/>
        </p:nvSpPr>
        <p:spPr>
          <a:xfrm>
            <a:off x="8791750" y="57434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ge7b42f064c_3_45"/>
          <p:cNvSpPr/>
          <p:nvPr/>
        </p:nvSpPr>
        <p:spPr>
          <a:xfrm>
            <a:off x="9449150" y="57434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6" name="Google Shape;1136;ge7b42f064c_3_45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진서영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ad_inquire_customer.html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/admin/inquire/customer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4" hMerge="1"/>
                <a:tc rowSpan="14" hMerge="1"/>
                <a:tc rowSpan="14" hMerge="1"/>
                <a:tc rowSpan="14" hMerge="1"/>
                <a:tc rowSpan="14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고객문의 관리 - 2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이전 페이지 이동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목록으로 페이지 이동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다음 페이지 이동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문의 구분 콤보박스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크롬 이용문의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구매 이용문의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판매 이용문의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계정관련 문의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답변 등록 버튼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답변 수정 버튼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답변 삭제 버튼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34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Google Shape;1141;ge7b42f064c_3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ge7b42f064c_3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3" name="Google Shape;1143;ge7b42f064c_3_39"/>
          <p:cNvGraphicFramePr/>
          <p:nvPr/>
        </p:nvGraphicFramePr>
        <p:xfrm>
          <a:off x="1592925" y="2924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{B38316D6-F205-4D7B-8352-D19F742040F9}</a:tableStyleId>
              </a:tblPr>
              <a:tblGrid>
                <a:gridCol w="1718650"/>
                <a:gridCol w="6515650"/>
              </a:tblGrid>
              <a:tr h="42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아이디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이름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목록 제목글자 제한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페이지당 게시물 수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사용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4" name="Google Shape;1144;ge7b42f064c_3_39"/>
          <p:cNvSpPr/>
          <p:nvPr/>
        </p:nvSpPr>
        <p:spPr>
          <a:xfrm>
            <a:off x="3407475" y="2996650"/>
            <a:ext cx="1848600" cy="277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ge7b42f064c_3_39"/>
          <p:cNvSpPr txBox="1"/>
          <p:nvPr/>
        </p:nvSpPr>
        <p:spPr>
          <a:xfrm>
            <a:off x="5339525" y="2966050"/>
            <a:ext cx="429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[참고]  &lt;a href=”../board/index.html?id=</a:t>
            </a:r>
            <a:r>
              <a:rPr b="0" i="0" lang="en-US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notice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”&gt;공지사항&lt;/a&gt;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ge7b42f064c_3_39"/>
          <p:cNvSpPr/>
          <p:nvPr/>
        </p:nvSpPr>
        <p:spPr>
          <a:xfrm>
            <a:off x="3407475" y="3426950"/>
            <a:ext cx="2254800" cy="277200"/>
          </a:xfrm>
          <a:prstGeom prst="flowChartProcess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이벤트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ge7b42f064c_3_39"/>
          <p:cNvSpPr txBox="1"/>
          <p:nvPr/>
        </p:nvSpPr>
        <p:spPr>
          <a:xfrm>
            <a:off x="5691550" y="3411650"/>
            <a:ext cx="404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+ 게시판 상단에 출력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ge7b42f064c_3_39"/>
          <p:cNvSpPr/>
          <p:nvPr/>
        </p:nvSpPr>
        <p:spPr>
          <a:xfrm>
            <a:off x="3407475" y="3828575"/>
            <a:ext cx="519575" cy="2772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ge7b42f064c_3_39"/>
          <p:cNvSpPr/>
          <p:nvPr/>
        </p:nvSpPr>
        <p:spPr>
          <a:xfrm>
            <a:off x="3407475" y="4257350"/>
            <a:ext cx="519575" cy="2772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ge7b42f064c_3_39"/>
          <p:cNvSpPr txBox="1"/>
          <p:nvPr/>
        </p:nvSpPr>
        <p:spPr>
          <a:xfrm>
            <a:off x="3935050" y="3805800"/>
            <a:ext cx="429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Byte,  </a:t>
            </a:r>
            <a:r>
              <a:rPr b="0" i="0" lang="en-US" sz="11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□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글 줄임기호(...) 사용  </a:t>
            </a:r>
            <a:r>
              <a:rPr b="0" i="0" lang="en-US" sz="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+ 한글 2Byte, 영문 1Byte 처리</a:t>
            </a:r>
            <a:endParaRPr b="0" i="0" sz="8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ge7b42f064c_3_39"/>
          <p:cNvSpPr txBox="1"/>
          <p:nvPr/>
        </p:nvSpPr>
        <p:spPr>
          <a:xfrm>
            <a:off x="3935050" y="4234575"/>
            <a:ext cx="429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개/페이지 </a:t>
            </a:r>
            <a:r>
              <a:rPr b="0" i="0" lang="en-US" sz="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+ 한 페이지당 출력될 게시물 갯수</a:t>
            </a:r>
            <a:endParaRPr b="0" i="0" sz="8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ge7b42f064c_3_39"/>
          <p:cNvSpPr txBox="1"/>
          <p:nvPr/>
        </p:nvSpPr>
        <p:spPr>
          <a:xfrm>
            <a:off x="3531300" y="4663350"/>
            <a:ext cx="525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 </a:t>
            </a:r>
            <a:r>
              <a:rPr b="0" i="0" lang="en-US" sz="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+ 체크해제시 사이트에 해당 게시판/게시글들이 더이상 출력되지 않음 </a:t>
            </a:r>
            <a:r>
              <a:rPr b="0" i="0" lang="en-US" sz="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사용시 -&gt;          미사용시-&gt;</a:t>
            </a:r>
            <a:endParaRPr b="0" i="0" sz="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ge7b42f064c_3_39"/>
          <p:cNvSpPr/>
          <p:nvPr/>
        </p:nvSpPr>
        <p:spPr>
          <a:xfrm>
            <a:off x="3407473" y="4744176"/>
            <a:ext cx="150600" cy="16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ge7b42f064c_3_39"/>
          <p:cNvSpPr/>
          <p:nvPr/>
        </p:nvSpPr>
        <p:spPr>
          <a:xfrm>
            <a:off x="7561773" y="4759801"/>
            <a:ext cx="150600" cy="16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ge7b42f064c_3_39"/>
          <p:cNvSpPr/>
          <p:nvPr/>
        </p:nvSpPr>
        <p:spPr>
          <a:xfrm>
            <a:off x="8312273" y="4759801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ge7b42f064c_3_39"/>
          <p:cNvSpPr/>
          <p:nvPr/>
        </p:nvSpPr>
        <p:spPr>
          <a:xfrm>
            <a:off x="9307625" y="5377575"/>
            <a:ext cx="519600" cy="2772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변경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ge7b42f064c_3_39"/>
          <p:cNvSpPr/>
          <p:nvPr/>
        </p:nvSpPr>
        <p:spPr>
          <a:xfrm>
            <a:off x="9281675" y="5346525"/>
            <a:ext cx="575100" cy="33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ge7b42f064c_3_39"/>
          <p:cNvSpPr/>
          <p:nvPr/>
        </p:nvSpPr>
        <p:spPr>
          <a:xfrm>
            <a:off x="3376275" y="2965600"/>
            <a:ext cx="1914900" cy="33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ge7b42f064c_3_39"/>
          <p:cNvSpPr/>
          <p:nvPr/>
        </p:nvSpPr>
        <p:spPr>
          <a:xfrm>
            <a:off x="3376275" y="3395900"/>
            <a:ext cx="2315400" cy="33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ge7b42f064c_3_39"/>
          <p:cNvSpPr/>
          <p:nvPr/>
        </p:nvSpPr>
        <p:spPr>
          <a:xfrm>
            <a:off x="3383950" y="3813150"/>
            <a:ext cx="591000" cy="33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ge7b42f064c_3_39"/>
          <p:cNvSpPr/>
          <p:nvPr/>
        </p:nvSpPr>
        <p:spPr>
          <a:xfrm>
            <a:off x="3379438" y="4241925"/>
            <a:ext cx="591000" cy="33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ge7b42f064c_3_39"/>
          <p:cNvSpPr/>
          <p:nvPr/>
        </p:nvSpPr>
        <p:spPr>
          <a:xfrm>
            <a:off x="3375525" y="4717375"/>
            <a:ext cx="214500" cy="23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ge7b42f064c_3_39"/>
          <p:cNvSpPr/>
          <p:nvPr/>
        </p:nvSpPr>
        <p:spPr>
          <a:xfrm>
            <a:off x="4389175" y="3881725"/>
            <a:ext cx="195000" cy="20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ge7b42f064c_3_39"/>
          <p:cNvSpPr/>
          <p:nvPr/>
        </p:nvSpPr>
        <p:spPr>
          <a:xfrm>
            <a:off x="3063375" y="2965600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ge7b42f064c_3_39"/>
          <p:cNvSpPr/>
          <p:nvPr/>
        </p:nvSpPr>
        <p:spPr>
          <a:xfrm>
            <a:off x="3064100" y="3395900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ge7b42f064c_3_39"/>
          <p:cNvSpPr/>
          <p:nvPr/>
        </p:nvSpPr>
        <p:spPr>
          <a:xfrm>
            <a:off x="3063375" y="4242550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ge7b42f064c_3_39"/>
          <p:cNvSpPr/>
          <p:nvPr/>
        </p:nvSpPr>
        <p:spPr>
          <a:xfrm>
            <a:off x="3044875" y="3819213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ge7b42f064c_3_39"/>
          <p:cNvSpPr/>
          <p:nvPr/>
        </p:nvSpPr>
        <p:spPr>
          <a:xfrm>
            <a:off x="3044875" y="471737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ge7b42f064c_3_39"/>
          <p:cNvSpPr/>
          <p:nvPr/>
        </p:nvSpPr>
        <p:spPr>
          <a:xfrm>
            <a:off x="4329625" y="411827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ge7b42f064c_3_39"/>
          <p:cNvSpPr/>
          <p:nvPr/>
        </p:nvSpPr>
        <p:spPr>
          <a:xfrm>
            <a:off x="9281675" y="5184525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1" name="Google Shape;1171;ge7b42f064c_3_39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진서영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ad_notice_post.html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2021-07-26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/admin/notice/post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4" hMerge="1"/>
                <a:tc rowSpan="14" hMerge="1"/>
                <a:tc rowSpan="14" hMerge="1"/>
                <a:tc rowSpan="14" hMerge="1"/>
                <a:tc rowSpan="14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이벤트 작성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아이디 설정란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이름 설정란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글 목록 제목글자 제한란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페이지당 게시물 수 설정란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사용 여부 체크란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글 줄임기호 사용 체크란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변경 적용 버튼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게시글 관리 페이지로 이동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748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6" name="Google Shape;1176;ge7db3f804d_3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7" name="Google Shape;1177;ge7db3f804d_3_2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8" name="Google Shape;1178;ge7db3f804d_3_262"/>
          <p:cNvSpPr/>
          <p:nvPr/>
        </p:nvSpPr>
        <p:spPr>
          <a:xfrm>
            <a:off x="2575450" y="2137175"/>
            <a:ext cx="7321800" cy="1571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ge7db3f804d_3_262"/>
          <p:cNvSpPr/>
          <p:nvPr/>
        </p:nvSpPr>
        <p:spPr>
          <a:xfrm>
            <a:off x="4502150" y="2274350"/>
            <a:ext cx="2572800" cy="2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ge7db3f804d_3_262"/>
          <p:cNvSpPr/>
          <p:nvPr/>
        </p:nvSpPr>
        <p:spPr>
          <a:xfrm>
            <a:off x="7226150" y="2274350"/>
            <a:ext cx="730200" cy="25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조회하기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ge7db3f804d_3_262"/>
          <p:cNvSpPr/>
          <p:nvPr/>
        </p:nvSpPr>
        <p:spPr>
          <a:xfrm>
            <a:off x="9197650" y="3352750"/>
            <a:ext cx="538500" cy="27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2" name="Google Shape;1182;ge7db3f804d_3_262"/>
          <p:cNvGraphicFramePr/>
          <p:nvPr/>
        </p:nvGraphicFramePr>
        <p:xfrm>
          <a:off x="1456863" y="415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{B38316D6-F205-4D7B-8352-D19F742040F9}</a:tableStyleId>
              </a:tblPr>
              <a:tblGrid>
                <a:gridCol w="653125"/>
                <a:gridCol w="1290950"/>
                <a:gridCol w="1054275"/>
                <a:gridCol w="1054275"/>
                <a:gridCol w="2206050"/>
                <a:gridCol w="1070050"/>
                <a:gridCol w="1070050"/>
              </a:tblGrid>
              <a:tr h="39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전시상태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등록일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게시중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###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21-07-05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002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게시중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###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21-07-06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게시중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###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21-07-08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004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게시중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###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21-08-21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83" name="Google Shape;1183;ge7db3f804d_3_262"/>
          <p:cNvSpPr/>
          <p:nvPr/>
        </p:nvSpPr>
        <p:spPr>
          <a:xfrm>
            <a:off x="1665588" y="4268269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ge7db3f804d_3_262"/>
          <p:cNvSpPr/>
          <p:nvPr/>
        </p:nvSpPr>
        <p:spPr>
          <a:xfrm>
            <a:off x="1665588" y="4659924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ge7db3f804d_3_262"/>
          <p:cNvSpPr/>
          <p:nvPr/>
        </p:nvSpPr>
        <p:spPr>
          <a:xfrm>
            <a:off x="1665588" y="5051574"/>
            <a:ext cx="150600" cy="16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ge7db3f804d_3_262"/>
          <p:cNvSpPr/>
          <p:nvPr/>
        </p:nvSpPr>
        <p:spPr>
          <a:xfrm>
            <a:off x="1665588" y="5443224"/>
            <a:ext cx="150600" cy="16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ge7db3f804d_3_262"/>
          <p:cNvSpPr/>
          <p:nvPr/>
        </p:nvSpPr>
        <p:spPr>
          <a:xfrm>
            <a:off x="1665588" y="5834874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ge7db3f804d_3_262"/>
          <p:cNvSpPr/>
          <p:nvPr/>
        </p:nvSpPr>
        <p:spPr>
          <a:xfrm>
            <a:off x="8980820" y="4652263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ge7db3f804d_3_262"/>
          <p:cNvSpPr/>
          <p:nvPr/>
        </p:nvSpPr>
        <p:spPr>
          <a:xfrm>
            <a:off x="8980820" y="5051642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ge7db3f804d_3_262"/>
          <p:cNvSpPr/>
          <p:nvPr/>
        </p:nvSpPr>
        <p:spPr>
          <a:xfrm>
            <a:off x="8980820" y="5451017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ge7db3f804d_3_262"/>
          <p:cNvSpPr/>
          <p:nvPr/>
        </p:nvSpPr>
        <p:spPr>
          <a:xfrm>
            <a:off x="8980820" y="5850392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ge7db3f804d_3_262"/>
          <p:cNvSpPr/>
          <p:nvPr/>
        </p:nvSpPr>
        <p:spPr>
          <a:xfrm>
            <a:off x="1456875" y="3803475"/>
            <a:ext cx="805500" cy="25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선택삭제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ge7db3f804d_3_262"/>
          <p:cNvSpPr/>
          <p:nvPr/>
        </p:nvSpPr>
        <p:spPr>
          <a:xfrm>
            <a:off x="5500390" y="3271422"/>
            <a:ext cx="1250100" cy="25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4" name="Google Shape;1194;ge7db3f804d_3_2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2531" y="3283604"/>
            <a:ext cx="208475" cy="2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ge7db3f804d_3_262"/>
          <p:cNvSpPr/>
          <p:nvPr/>
        </p:nvSpPr>
        <p:spPr>
          <a:xfrm>
            <a:off x="7201678" y="3271420"/>
            <a:ext cx="1250100" cy="25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6" name="Google Shape;1196;ge7db3f804d_3_2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03568" y="3283617"/>
            <a:ext cx="208475" cy="2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ge7db3f804d_3_262"/>
          <p:cNvSpPr txBox="1"/>
          <p:nvPr/>
        </p:nvSpPr>
        <p:spPr>
          <a:xfrm flipH="1">
            <a:off x="6767290" y="3191847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ge7db3f804d_3_262"/>
          <p:cNvSpPr/>
          <p:nvPr/>
        </p:nvSpPr>
        <p:spPr>
          <a:xfrm>
            <a:off x="3304550" y="3242997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1주일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ge7db3f804d_3_262"/>
          <p:cNvSpPr/>
          <p:nvPr/>
        </p:nvSpPr>
        <p:spPr>
          <a:xfrm>
            <a:off x="2705750" y="3242997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오늘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ge7db3f804d_3_262"/>
          <p:cNvSpPr/>
          <p:nvPr/>
        </p:nvSpPr>
        <p:spPr>
          <a:xfrm>
            <a:off x="3903350" y="3242997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1개월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ge7db3f804d_3_262"/>
          <p:cNvSpPr/>
          <p:nvPr/>
        </p:nvSpPr>
        <p:spPr>
          <a:xfrm>
            <a:off x="4502150" y="3242997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3개월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ge7db3f804d_3_262"/>
          <p:cNvSpPr/>
          <p:nvPr/>
        </p:nvSpPr>
        <p:spPr>
          <a:xfrm>
            <a:off x="2705750" y="2274338"/>
            <a:ext cx="1645200" cy="25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제목                         ▼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ge7db3f804d_3_262"/>
          <p:cNvSpPr/>
          <p:nvPr/>
        </p:nvSpPr>
        <p:spPr>
          <a:xfrm>
            <a:off x="2705750" y="2758663"/>
            <a:ext cx="1645200" cy="25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                         ▼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ge7db3f804d_3_262"/>
          <p:cNvSpPr/>
          <p:nvPr/>
        </p:nvSpPr>
        <p:spPr>
          <a:xfrm>
            <a:off x="4502150" y="2758663"/>
            <a:ext cx="1645200" cy="25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전시상태                  ▼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5" name="Google Shape;1205;ge7db3f804d_3_262"/>
          <p:cNvGraphicFramePr/>
          <p:nvPr/>
        </p:nvGraphicFramePr>
        <p:xfrm>
          <a:off x="1456875" y="213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{B38316D6-F205-4D7B-8352-D19F742040F9}</a:tableStyleId>
              </a:tblPr>
              <a:tblGrid>
                <a:gridCol w="1118575"/>
              </a:tblGrid>
              <a:tr h="52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10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206" name="Google Shape;1206;ge7db3f804d_3_262"/>
          <p:cNvSpPr txBox="1"/>
          <p:nvPr/>
        </p:nvSpPr>
        <p:spPr>
          <a:xfrm>
            <a:off x="1529500" y="2231300"/>
            <a:ext cx="80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검색어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ge7db3f804d_3_262"/>
          <p:cNvSpPr txBox="1"/>
          <p:nvPr/>
        </p:nvSpPr>
        <p:spPr>
          <a:xfrm>
            <a:off x="1529500" y="2753375"/>
            <a:ext cx="80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상세검색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ge7db3f804d_3_262"/>
          <p:cNvSpPr/>
          <p:nvPr/>
        </p:nvSpPr>
        <p:spPr>
          <a:xfrm>
            <a:off x="1467375" y="2161000"/>
            <a:ext cx="8430000" cy="154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ge7db3f804d_3_262"/>
          <p:cNvSpPr/>
          <p:nvPr/>
        </p:nvSpPr>
        <p:spPr>
          <a:xfrm>
            <a:off x="1467375" y="4151150"/>
            <a:ext cx="8430000" cy="202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ge7db3f804d_3_262"/>
          <p:cNvSpPr/>
          <p:nvPr/>
        </p:nvSpPr>
        <p:spPr>
          <a:xfrm>
            <a:off x="2705750" y="1827175"/>
            <a:ext cx="2961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ge7db3f804d_3_262"/>
          <p:cNvSpPr/>
          <p:nvPr/>
        </p:nvSpPr>
        <p:spPr>
          <a:xfrm>
            <a:off x="2335000" y="3803400"/>
            <a:ext cx="2961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ge7db3f804d_3_262"/>
          <p:cNvSpPr/>
          <p:nvPr/>
        </p:nvSpPr>
        <p:spPr>
          <a:xfrm>
            <a:off x="1457507" y="3794993"/>
            <a:ext cx="805500" cy="252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ge7db3f804d_3_262"/>
          <p:cNvSpPr/>
          <p:nvPr/>
        </p:nvSpPr>
        <p:spPr>
          <a:xfrm>
            <a:off x="9588100" y="3803413"/>
            <a:ext cx="2961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ge7db3f804d_3_262"/>
          <p:cNvSpPr/>
          <p:nvPr/>
        </p:nvSpPr>
        <p:spPr>
          <a:xfrm>
            <a:off x="2703100" y="2264482"/>
            <a:ext cx="5253300" cy="27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ge7db3f804d_3_262"/>
          <p:cNvSpPr/>
          <p:nvPr/>
        </p:nvSpPr>
        <p:spPr>
          <a:xfrm>
            <a:off x="2698100" y="2728185"/>
            <a:ext cx="5791800" cy="86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ge7db3f804d_3_262"/>
          <p:cNvSpPr/>
          <p:nvPr/>
        </p:nvSpPr>
        <p:spPr>
          <a:xfrm>
            <a:off x="8930550" y="4632540"/>
            <a:ext cx="805500" cy="145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ge7db3f804d_3_262"/>
          <p:cNvSpPr/>
          <p:nvPr/>
        </p:nvSpPr>
        <p:spPr>
          <a:xfrm>
            <a:off x="1573675" y="4217528"/>
            <a:ext cx="360300" cy="187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8" name="Google Shape;1218;ge7db3f804d_3_2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12550" y="2274350"/>
            <a:ext cx="1148100" cy="707163"/>
          </a:xfrm>
          <a:prstGeom prst="rect">
            <a:avLst/>
          </a:prstGeom>
          <a:noFill/>
          <a:ln cap="flat" cmpd="sng" w="28575">
            <a:solidFill>
              <a:srgbClr val="FF5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9" name="Google Shape;1219;ge7db3f804d_3_262"/>
          <p:cNvSpPr/>
          <p:nvPr/>
        </p:nvSpPr>
        <p:spPr>
          <a:xfrm>
            <a:off x="2233605" y="2277663"/>
            <a:ext cx="3975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ge7db3f804d_3_262"/>
          <p:cNvSpPr/>
          <p:nvPr/>
        </p:nvSpPr>
        <p:spPr>
          <a:xfrm>
            <a:off x="2233605" y="2758663"/>
            <a:ext cx="3975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ge7db3f804d_3_262"/>
          <p:cNvSpPr/>
          <p:nvPr/>
        </p:nvSpPr>
        <p:spPr>
          <a:xfrm>
            <a:off x="1993830" y="4222513"/>
            <a:ext cx="3975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ge7db3f804d_3_262"/>
          <p:cNvSpPr/>
          <p:nvPr/>
        </p:nvSpPr>
        <p:spPr>
          <a:xfrm>
            <a:off x="8451780" y="4659913"/>
            <a:ext cx="3975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3" name="Google Shape;1223;ge7db3f804d_3_262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이한길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ad_notice_postmange.html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2021-07-26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/admin/notice/postmanage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4" hMerge="1"/>
                <a:tc rowSpan="14" hMerge="1"/>
                <a:tc rowSpan="14" hMerge="1"/>
                <a:tc rowSpan="14" hMerge="1"/>
                <a:tc rowSpan="14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관리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게시글 관리 조건설정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1-1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검색어 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-제목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-사용자ID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-내용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-번호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1-2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상세검색설정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-분류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-전시상태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게시글 범위설정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게시글 목록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2-1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선택체크박스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2-2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글삭제 버튼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선택삭제버튼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5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" name="Google Shape;1228;ge7b42f064c_3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Google Shape;1229;ge7b42f064c_3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0" name="Google Shape;1230;ge7b42f064c_3_20"/>
          <p:cNvGraphicFramePr/>
          <p:nvPr/>
        </p:nvGraphicFramePr>
        <p:xfrm>
          <a:off x="1467325" y="32149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{B38316D6-F205-4D7B-8352-D19F742040F9}</a:tableStyleId>
              </a:tblPr>
              <a:tblGrid>
                <a:gridCol w="758975"/>
                <a:gridCol w="1731575"/>
                <a:gridCol w="1187925"/>
                <a:gridCol w="1187925"/>
                <a:gridCol w="1187925"/>
                <a:gridCol w="1187925"/>
                <a:gridCol w="1187925"/>
              </a:tblGrid>
              <a:tr h="42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기본정보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등급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가입일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방문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탈퇴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42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이한길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다이아몬드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21-08-06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42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진서영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실버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20-07-11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42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이재성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골드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19-11-25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42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소윤정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플레티넘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17-10-21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37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42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박정순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다이아몬드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15-11-07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42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김미정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VIP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10-01-23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31" name="Google Shape;1231;ge7b42f064c_3_20"/>
          <p:cNvSpPr/>
          <p:nvPr/>
        </p:nvSpPr>
        <p:spPr>
          <a:xfrm>
            <a:off x="1759280" y="3365867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ge7b42f064c_3_20"/>
          <p:cNvSpPr/>
          <p:nvPr/>
        </p:nvSpPr>
        <p:spPr>
          <a:xfrm>
            <a:off x="1759280" y="3764991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ge7b42f064c_3_20"/>
          <p:cNvSpPr/>
          <p:nvPr/>
        </p:nvSpPr>
        <p:spPr>
          <a:xfrm>
            <a:off x="1759280" y="4182360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ge7b42f064c_3_20"/>
          <p:cNvSpPr/>
          <p:nvPr/>
        </p:nvSpPr>
        <p:spPr>
          <a:xfrm>
            <a:off x="1759280" y="4626053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ge7b42f064c_3_20"/>
          <p:cNvSpPr/>
          <p:nvPr/>
        </p:nvSpPr>
        <p:spPr>
          <a:xfrm>
            <a:off x="1759280" y="5039559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ge7b42f064c_3_20"/>
          <p:cNvSpPr/>
          <p:nvPr/>
        </p:nvSpPr>
        <p:spPr>
          <a:xfrm>
            <a:off x="1759280" y="5462903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ge7b42f064c_3_20"/>
          <p:cNvSpPr/>
          <p:nvPr/>
        </p:nvSpPr>
        <p:spPr>
          <a:xfrm>
            <a:off x="1759280" y="5886241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ge7b42f064c_3_20"/>
          <p:cNvSpPr/>
          <p:nvPr/>
        </p:nvSpPr>
        <p:spPr>
          <a:xfrm>
            <a:off x="7787141" y="3748997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ge7b42f064c_3_20"/>
          <p:cNvSpPr/>
          <p:nvPr/>
        </p:nvSpPr>
        <p:spPr>
          <a:xfrm>
            <a:off x="7787141" y="4176897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ge7b42f064c_3_20"/>
          <p:cNvSpPr/>
          <p:nvPr/>
        </p:nvSpPr>
        <p:spPr>
          <a:xfrm>
            <a:off x="7787141" y="4604797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ge7b42f064c_3_20"/>
          <p:cNvSpPr/>
          <p:nvPr/>
        </p:nvSpPr>
        <p:spPr>
          <a:xfrm>
            <a:off x="7787141" y="5032697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ge7b42f064c_3_20"/>
          <p:cNvSpPr/>
          <p:nvPr/>
        </p:nvSpPr>
        <p:spPr>
          <a:xfrm>
            <a:off x="7787141" y="5486147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ge7b42f064c_3_20"/>
          <p:cNvSpPr/>
          <p:nvPr/>
        </p:nvSpPr>
        <p:spPr>
          <a:xfrm>
            <a:off x="7787141" y="5888497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ge7b42f064c_3_20"/>
          <p:cNvSpPr/>
          <p:nvPr/>
        </p:nvSpPr>
        <p:spPr>
          <a:xfrm>
            <a:off x="8980845" y="3748985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탈퇴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ge7b42f064c_3_20"/>
          <p:cNvSpPr/>
          <p:nvPr/>
        </p:nvSpPr>
        <p:spPr>
          <a:xfrm>
            <a:off x="8980845" y="4171622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탈퇴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ge7b42f064c_3_20"/>
          <p:cNvSpPr/>
          <p:nvPr/>
        </p:nvSpPr>
        <p:spPr>
          <a:xfrm>
            <a:off x="8980845" y="4594272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탈퇴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ge7b42f064c_3_20"/>
          <p:cNvSpPr/>
          <p:nvPr/>
        </p:nvSpPr>
        <p:spPr>
          <a:xfrm>
            <a:off x="8980845" y="5011660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탈퇴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ge7b42f064c_3_20"/>
          <p:cNvSpPr/>
          <p:nvPr/>
        </p:nvSpPr>
        <p:spPr>
          <a:xfrm>
            <a:off x="8980845" y="5439560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탈퇴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ge7b42f064c_3_20"/>
          <p:cNvSpPr/>
          <p:nvPr/>
        </p:nvSpPr>
        <p:spPr>
          <a:xfrm>
            <a:off x="8980845" y="5867460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탈퇴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ge7b42f064c_3_20"/>
          <p:cNvSpPr/>
          <p:nvPr/>
        </p:nvSpPr>
        <p:spPr>
          <a:xfrm>
            <a:off x="1467375" y="2149866"/>
            <a:ext cx="8430300" cy="473100"/>
          </a:xfrm>
          <a:prstGeom prst="rect">
            <a:avLst/>
          </a:prstGeom>
          <a:solidFill>
            <a:srgbClr val="000000">
              <a:alpha val="2745"/>
            </a:srgbClr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ge7b42f064c_3_20"/>
          <p:cNvSpPr/>
          <p:nvPr/>
        </p:nvSpPr>
        <p:spPr>
          <a:xfrm>
            <a:off x="1467375" y="2625243"/>
            <a:ext cx="8430300" cy="47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ge7b42f064c_3_20"/>
          <p:cNvSpPr/>
          <p:nvPr/>
        </p:nvSpPr>
        <p:spPr>
          <a:xfrm>
            <a:off x="5500390" y="2249025"/>
            <a:ext cx="1250100" cy="25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3" name="Google Shape;1253;ge7b42f064c_3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2531" y="2261207"/>
            <a:ext cx="208475" cy="2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ge7b42f064c_3_20"/>
          <p:cNvSpPr/>
          <p:nvPr/>
        </p:nvSpPr>
        <p:spPr>
          <a:xfrm>
            <a:off x="7201678" y="2249023"/>
            <a:ext cx="1250100" cy="25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5" name="Google Shape;1255;ge7b42f064c_3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03568" y="2261220"/>
            <a:ext cx="208475" cy="2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ge7b42f064c_3_20"/>
          <p:cNvSpPr txBox="1"/>
          <p:nvPr/>
        </p:nvSpPr>
        <p:spPr>
          <a:xfrm flipH="1">
            <a:off x="6767290" y="2169450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ge7b42f064c_3_20"/>
          <p:cNvSpPr/>
          <p:nvPr/>
        </p:nvSpPr>
        <p:spPr>
          <a:xfrm>
            <a:off x="3304550" y="2220600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1주일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ge7b42f064c_3_20"/>
          <p:cNvSpPr/>
          <p:nvPr/>
        </p:nvSpPr>
        <p:spPr>
          <a:xfrm>
            <a:off x="2705750" y="2220600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오늘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ge7b42f064c_3_20"/>
          <p:cNvSpPr/>
          <p:nvPr/>
        </p:nvSpPr>
        <p:spPr>
          <a:xfrm>
            <a:off x="3903350" y="2220600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1개월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ge7b42f064c_3_20"/>
          <p:cNvSpPr/>
          <p:nvPr/>
        </p:nvSpPr>
        <p:spPr>
          <a:xfrm>
            <a:off x="4502150" y="2220600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3개월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ge7b42f064c_3_20"/>
          <p:cNvSpPr/>
          <p:nvPr/>
        </p:nvSpPr>
        <p:spPr>
          <a:xfrm>
            <a:off x="5500400" y="2735499"/>
            <a:ext cx="2427000" cy="2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ge7b42f064c_3_20"/>
          <p:cNvSpPr/>
          <p:nvPr/>
        </p:nvSpPr>
        <p:spPr>
          <a:xfrm>
            <a:off x="8094925" y="2744149"/>
            <a:ext cx="673200" cy="25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ge7b42f064c_3_20"/>
          <p:cNvSpPr/>
          <p:nvPr/>
        </p:nvSpPr>
        <p:spPr>
          <a:xfrm>
            <a:off x="2705750" y="2744900"/>
            <a:ext cx="2427000" cy="25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회원등급                                      ▼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ge7b42f064c_3_20"/>
          <p:cNvSpPr/>
          <p:nvPr/>
        </p:nvSpPr>
        <p:spPr>
          <a:xfrm>
            <a:off x="1487325" y="2162513"/>
            <a:ext cx="8390400" cy="892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ge7b42f064c_3_20"/>
          <p:cNvSpPr/>
          <p:nvPr/>
        </p:nvSpPr>
        <p:spPr>
          <a:xfrm>
            <a:off x="1467375" y="3182780"/>
            <a:ext cx="8430300" cy="299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ge7b42f064c_3_20"/>
          <p:cNvSpPr/>
          <p:nvPr/>
        </p:nvSpPr>
        <p:spPr>
          <a:xfrm>
            <a:off x="2353875" y="1808400"/>
            <a:ext cx="2961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ge7b42f064c_3_20"/>
          <p:cNvSpPr/>
          <p:nvPr/>
        </p:nvSpPr>
        <p:spPr>
          <a:xfrm>
            <a:off x="9516775" y="3275413"/>
            <a:ext cx="2961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ge7b42f064c_3_20"/>
          <p:cNvSpPr/>
          <p:nvPr/>
        </p:nvSpPr>
        <p:spPr>
          <a:xfrm>
            <a:off x="2696300" y="2722240"/>
            <a:ext cx="6858300" cy="29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ge7b42f064c_3_20"/>
          <p:cNvSpPr/>
          <p:nvPr/>
        </p:nvSpPr>
        <p:spPr>
          <a:xfrm>
            <a:off x="2696300" y="2210734"/>
            <a:ext cx="5772000" cy="34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ge7b42f064c_3_20"/>
          <p:cNvSpPr/>
          <p:nvPr/>
        </p:nvSpPr>
        <p:spPr>
          <a:xfrm>
            <a:off x="7727840" y="3705100"/>
            <a:ext cx="1988700" cy="240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ge7b42f064c_3_20"/>
          <p:cNvSpPr/>
          <p:nvPr/>
        </p:nvSpPr>
        <p:spPr>
          <a:xfrm>
            <a:off x="1638057" y="3286025"/>
            <a:ext cx="365100" cy="282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2" name="Google Shape;1272;ge7b42f064c_3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21950" y="1190525"/>
            <a:ext cx="1148100" cy="707163"/>
          </a:xfrm>
          <a:prstGeom prst="rect">
            <a:avLst/>
          </a:prstGeom>
          <a:noFill/>
          <a:ln cap="flat" cmpd="sng" w="28575">
            <a:solidFill>
              <a:srgbClr val="FF5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3" name="Google Shape;1273;ge7b42f064c_3_20"/>
          <p:cNvSpPr/>
          <p:nvPr/>
        </p:nvSpPr>
        <p:spPr>
          <a:xfrm>
            <a:off x="1605655" y="2256038"/>
            <a:ext cx="3975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ge7b42f064c_3_20"/>
          <p:cNvSpPr/>
          <p:nvPr/>
        </p:nvSpPr>
        <p:spPr>
          <a:xfrm>
            <a:off x="2252480" y="2711838"/>
            <a:ext cx="3975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ge7b42f064c_3_20"/>
          <p:cNvSpPr/>
          <p:nvPr/>
        </p:nvSpPr>
        <p:spPr>
          <a:xfrm>
            <a:off x="7251730" y="3719238"/>
            <a:ext cx="3975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ge7b42f064c_3_20"/>
          <p:cNvSpPr/>
          <p:nvPr/>
        </p:nvSpPr>
        <p:spPr>
          <a:xfrm>
            <a:off x="2084655" y="3302688"/>
            <a:ext cx="3975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ge7b42f064c_3_20"/>
          <p:cNvSpPr txBox="1"/>
          <p:nvPr/>
        </p:nvSpPr>
        <p:spPr>
          <a:xfrm>
            <a:off x="1920650" y="2217075"/>
            <a:ext cx="78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조회조건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8" name="Google Shape;1278;ge7b42f064c_3_20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정영범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ad_member_all.html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/admin/member/all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4" hMerge="1"/>
                <a:tc rowSpan="14" hMerge="1"/>
                <a:tc rowSpan="14" hMerge="1"/>
                <a:tc rowSpan="14" hMerge="1"/>
                <a:tc rowSpan="14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회원관리 – 전체회원관리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보기조건 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1-1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 기준 범위설정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1-2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상세조건 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-회원등급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-기본정보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전체회원 목록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2-1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선택체크박스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2-2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수정, 탈퇴 버튼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772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3" name="Google Shape;1283;ge7b42f064c_3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4" name="Google Shape;1284;ge7b42f064c_3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ge7b42f064c_3_2"/>
          <p:cNvSpPr/>
          <p:nvPr/>
        </p:nvSpPr>
        <p:spPr>
          <a:xfrm>
            <a:off x="1467375" y="2149866"/>
            <a:ext cx="8430300" cy="473100"/>
          </a:xfrm>
          <a:prstGeom prst="rect">
            <a:avLst/>
          </a:prstGeom>
          <a:solidFill>
            <a:srgbClr val="000000">
              <a:alpha val="2745"/>
            </a:srgbClr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ge7b42f064c_3_2"/>
          <p:cNvSpPr/>
          <p:nvPr/>
        </p:nvSpPr>
        <p:spPr>
          <a:xfrm>
            <a:off x="1467375" y="2625243"/>
            <a:ext cx="8430300" cy="47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ge7b42f064c_3_2"/>
          <p:cNvSpPr/>
          <p:nvPr/>
        </p:nvSpPr>
        <p:spPr>
          <a:xfrm>
            <a:off x="5500400" y="2735499"/>
            <a:ext cx="2427000" cy="2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ge7b42f064c_3_2"/>
          <p:cNvSpPr/>
          <p:nvPr/>
        </p:nvSpPr>
        <p:spPr>
          <a:xfrm>
            <a:off x="8094925" y="2744149"/>
            <a:ext cx="673200" cy="25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9" name="Google Shape;1289;ge7b42f064c_3_2"/>
          <p:cNvGraphicFramePr/>
          <p:nvPr/>
        </p:nvGraphicFramePr>
        <p:xfrm>
          <a:off x="1467325" y="3205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{B38316D6-F205-4D7B-8352-D19F742040F9}</a:tableStyleId>
              </a:tblPr>
              <a:tblGrid>
                <a:gridCol w="758975"/>
                <a:gridCol w="1731575"/>
                <a:gridCol w="1187925"/>
                <a:gridCol w="1187925"/>
                <a:gridCol w="1187925"/>
                <a:gridCol w="1187925"/>
                <a:gridCol w="1187925"/>
              </a:tblGrid>
              <a:tr h="42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기본정보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등급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가입일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탈퇴신청일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탈퇴이유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42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이한길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다이아몬드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21-08-06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21-08-10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42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진서영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실버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20-07-11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21-08-08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42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이재성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골드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19-11-25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21-08-07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42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소윤정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플레티넘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17-10-21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21-08-06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42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박정순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다이아몬드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15-11-07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21-08-05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42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김미정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VIP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10-01-23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21-08-03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90" name="Google Shape;1290;ge7b42f064c_3_2"/>
          <p:cNvSpPr/>
          <p:nvPr/>
        </p:nvSpPr>
        <p:spPr>
          <a:xfrm>
            <a:off x="1759280" y="3319474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ge7b42f064c_3_2"/>
          <p:cNvSpPr/>
          <p:nvPr/>
        </p:nvSpPr>
        <p:spPr>
          <a:xfrm>
            <a:off x="1759280" y="3747380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ge7b42f064c_3_2"/>
          <p:cNvSpPr/>
          <p:nvPr/>
        </p:nvSpPr>
        <p:spPr>
          <a:xfrm>
            <a:off x="1759280" y="4159936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ge7b42f064c_3_2"/>
          <p:cNvSpPr/>
          <p:nvPr/>
        </p:nvSpPr>
        <p:spPr>
          <a:xfrm>
            <a:off x="1759280" y="4595291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ge7b42f064c_3_2"/>
          <p:cNvSpPr/>
          <p:nvPr/>
        </p:nvSpPr>
        <p:spPr>
          <a:xfrm>
            <a:off x="1759280" y="5019254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ge7b42f064c_3_2"/>
          <p:cNvSpPr/>
          <p:nvPr/>
        </p:nvSpPr>
        <p:spPr>
          <a:xfrm>
            <a:off x="1759280" y="5447810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ge7b42f064c_3_2"/>
          <p:cNvSpPr/>
          <p:nvPr/>
        </p:nvSpPr>
        <p:spPr>
          <a:xfrm>
            <a:off x="1759280" y="5876373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ge7b42f064c_3_2"/>
          <p:cNvSpPr/>
          <p:nvPr/>
        </p:nvSpPr>
        <p:spPr>
          <a:xfrm>
            <a:off x="7795088" y="3728611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탈퇴이유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ge7b42f064c_3_2"/>
          <p:cNvSpPr/>
          <p:nvPr/>
        </p:nvSpPr>
        <p:spPr>
          <a:xfrm>
            <a:off x="7795088" y="4156511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탈퇴이유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ge7b42f064c_3_2"/>
          <p:cNvSpPr/>
          <p:nvPr/>
        </p:nvSpPr>
        <p:spPr>
          <a:xfrm>
            <a:off x="7795088" y="4584411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탈퇴이유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ge7b42f064c_3_2"/>
          <p:cNvSpPr/>
          <p:nvPr/>
        </p:nvSpPr>
        <p:spPr>
          <a:xfrm>
            <a:off x="7795088" y="5012311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탈퇴이유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ge7b42f064c_3_2"/>
          <p:cNvSpPr/>
          <p:nvPr/>
        </p:nvSpPr>
        <p:spPr>
          <a:xfrm>
            <a:off x="7795088" y="5440211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탈퇴이유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ge7b42f064c_3_2"/>
          <p:cNvSpPr/>
          <p:nvPr/>
        </p:nvSpPr>
        <p:spPr>
          <a:xfrm>
            <a:off x="7795088" y="5868111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탈퇴이유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ge7b42f064c_3_2"/>
          <p:cNvSpPr/>
          <p:nvPr/>
        </p:nvSpPr>
        <p:spPr>
          <a:xfrm>
            <a:off x="8980845" y="3749636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ge7b42f064c_3_2"/>
          <p:cNvSpPr/>
          <p:nvPr/>
        </p:nvSpPr>
        <p:spPr>
          <a:xfrm>
            <a:off x="8980845" y="4156511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ge7b42f064c_3_2"/>
          <p:cNvSpPr/>
          <p:nvPr/>
        </p:nvSpPr>
        <p:spPr>
          <a:xfrm>
            <a:off x="8980845" y="4584411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ge7b42f064c_3_2"/>
          <p:cNvSpPr/>
          <p:nvPr/>
        </p:nvSpPr>
        <p:spPr>
          <a:xfrm>
            <a:off x="8980845" y="5012311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ge7b42f064c_3_2"/>
          <p:cNvSpPr/>
          <p:nvPr/>
        </p:nvSpPr>
        <p:spPr>
          <a:xfrm>
            <a:off x="8980845" y="5440211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ge7b42f064c_3_2"/>
          <p:cNvSpPr/>
          <p:nvPr/>
        </p:nvSpPr>
        <p:spPr>
          <a:xfrm>
            <a:off x="8980845" y="5868111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ge7b42f064c_3_2"/>
          <p:cNvSpPr/>
          <p:nvPr/>
        </p:nvSpPr>
        <p:spPr>
          <a:xfrm>
            <a:off x="2705750" y="2745525"/>
            <a:ext cx="2395200" cy="25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회원등급                                     ▼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ge7b42f064c_3_2"/>
          <p:cNvSpPr/>
          <p:nvPr/>
        </p:nvSpPr>
        <p:spPr>
          <a:xfrm>
            <a:off x="5500390" y="2249025"/>
            <a:ext cx="1250100" cy="25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1" name="Google Shape;1311;ge7b42f064c_3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2531" y="2261207"/>
            <a:ext cx="208475" cy="2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2" name="Google Shape;1312;ge7b42f064c_3_2"/>
          <p:cNvSpPr/>
          <p:nvPr/>
        </p:nvSpPr>
        <p:spPr>
          <a:xfrm>
            <a:off x="7201678" y="2249023"/>
            <a:ext cx="1250100" cy="25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3" name="Google Shape;1313;ge7b42f064c_3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03568" y="2261220"/>
            <a:ext cx="208475" cy="2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4" name="Google Shape;1314;ge7b42f064c_3_2"/>
          <p:cNvSpPr txBox="1"/>
          <p:nvPr/>
        </p:nvSpPr>
        <p:spPr>
          <a:xfrm flipH="1">
            <a:off x="6767290" y="2169450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ge7b42f064c_3_2"/>
          <p:cNvSpPr/>
          <p:nvPr/>
        </p:nvSpPr>
        <p:spPr>
          <a:xfrm>
            <a:off x="3304550" y="2220600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1주일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ge7b42f064c_3_2"/>
          <p:cNvSpPr/>
          <p:nvPr/>
        </p:nvSpPr>
        <p:spPr>
          <a:xfrm>
            <a:off x="2705750" y="2220600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오늘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ge7b42f064c_3_2"/>
          <p:cNvSpPr/>
          <p:nvPr/>
        </p:nvSpPr>
        <p:spPr>
          <a:xfrm>
            <a:off x="3903350" y="2220600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1개월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ge7b42f064c_3_2"/>
          <p:cNvSpPr/>
          <p:nvPr/>
        </p:nvSpPr>
        <p:spPr>
          <a:xfrm>
            <a:off x="4502150" y="2220600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3개월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ge7b42f064c_3_2"/>
          <p:cNvSpPr/>
          <p:nvPr/>
        </p:nvSpPr>
        <p:spPr>
          <a:xfrm>
            <a:off x="1467325" y="2162188"/>
            <a:ext cx="8370300" cy="892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ge7b42f064c_3_2"/>
          <p:cNvSpPr/>
          <p:nvPr/>
        </p:nvSpPr>
        <p:spPr>
          <a:xfrm>
            <a:off x="1467375" y="3182780"/>
            <a:ext cx="8430300" cy="299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ge7b42f064c_3_2"/>
          <p:cNvSpPr/>
          <p:nvPr/>
        </p:nvSpPr>
        <p:spPr>
          <a:xfrm>
            <a:off x="2303175" y="1797250"/>
            <a:ext cx="2961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ge7b42f064c_3_2"/>
          <p:cNvSpPr/>
          <p:nvPr/>
        </p:nvSpPr>
        <p:spPr>
          <a:xfrm>
            <a:off x="9516775" y="3275413"/>
            <a:ext cx="2961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ge7b42f064c_3_2"/>
          <p:cNvSpPr/>
          <p:nvPr/>
        </p:nvSpPr>
        <p:spPr>
          <a:xfrm>
            <a:off x="2696300" y="2722873"/>
            <a:ext cx="6071700" cy="252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ge7b42f064c_3_2"/>
          <p:cNvSpPr/>
          <p:nvPr/>
        </p:nvSpPr>
        <p:spPr>
          <a:xfrm>
            <a:off x="2705750" y="2211984"/>
            <a:ext cx="5772000" cy="34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ge7b42f064c_3_2"/>
          <p:cNvSpPr/>
          <p:nvPr/>
        </p:nvSpPr>
        <p:spPr>
          <a:xfrm>
            <a:off x="7727840" y="3705100"/>
            <a:ext cx="1988700" cy="240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ge7b42f064c_3_2"/>
          <p:cNvSpPr/>
          <p:nvPr/>
        </p:nvSpPr>
        <p:spPr>
          <a:xfrm>
            <a:off x="1638074" y="3263800"/>
            <a:ext cx="375000" cy="284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7" name="Google Shape;1327;ge7b42f064c_3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21950" y="1190525"/>
            <a:ext cx="1148100" cy="707163"/>
          </a:xfrm>
          <a:prstGeom prst="rect">
            <a:avLst/>
          </a:prstGeom>
          <a:noFill/>
          <a:ln cap="flat" cmpd="sng" w="28575">
            <a:solidFill>
              <a:srgbClr val="FF5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8" name="Google Shape;1328;ge7b42f064c_3_2"/>
          <p:cNvSpPr/>
          <p:nvPr/>
        </p:nvSpPr>
        <p:spPr>
          <a:xfrm>
            <a:off x="2252466" y="2723008"/>
            <a:ext cx="3975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ge7b42f064c_3_2"/>
          <p:cNvSpPr/>
          <p:nvPr/>
        </p:nvSpPr>
        <p:spPr>
          <a:xfrm>
            <a:off x="2074605" y="3302663"/>
            <a:ext cx="3975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ge7b42f064c_3_2"/>
          <p:cNvSpPr/>
          <p:nvPr/>
        </p:nvSpPr>
        <p:spPr>
          <a:xfrm>
            <a:off x="7264930" y="3712113"/>
            <a:ext cx="3975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ge7b42f064c_3_2"/>
          <p:cNvSpPr/>
          <p:nvPr/>
        </p:nvSpPr>
        <p:spPr>
          <a:xfrm>
            <a:off x="1605655" y="2256038"/>
            <a:ext cx="3975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ge7b42f064c_3_2"/>
          <p:cNvSpPr txBox="1"/>
          <p:nvPr/>
        </p:nvSpPr>
        <p:spPr>
          <a:xfrm>
            <a:off x="1920650" y="2217075"/>
            <a:ext cx="78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조회조건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3" name="Google Shape;1333;ge7b42f064c_3_2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정영범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ad_member_leave.html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/admin/member/leave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4" hMerge="1"/>
                <a:tc rowSpan="14" hMerge="1"/>
                <a:tc rowSpan="14" hMerge="1"/>
                <a:tc rowSpan="14" hMerge="1"/>
                <a:tc rowSpan="14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회원관리 – 탈퇴회원관리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보기조건 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1-1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탈퇴신청 범위설정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1-2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상세조건 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-회원등급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-기본정보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탈퇴회원 목록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2-1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선택체크박스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2-2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탈퇴이유, 삭제 버튼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772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2"/>
          <p:cNvGraphicFramePr/>
          <p:nvPr/>
        </p:nvGraphicFramePr>
        <p:xfrm>
          <a:off x="64167" y="619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{58F8B7C4-DE34-493B-8E0F-D0C831E695B4}</a:tableStyleId>
              </a:tblPr>
              <a:tblGrid>
                <a:gridCol w="1496000"/>
                <a:gridCol w="1167300"/>
                <a:gridCol w="1824675"/>
                <a:gridCol w="1496000"/>
                <a:gridCol w="1803750"/>
                <a:gridCol w="1108550"/>
                <a:gridCol w="1575675"/>
                <a:gridCol w="1575675"/>
              </a:tblGrid>
              <a:tr h="27880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78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정영범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다이어그램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78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 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admin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94" y="342451"/>
            <a:ext cx="1169125" cy="2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0842" y="1032734"/>
            <a:ext cx="10241505" cy="5825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8" name="Google Shape;1338;ge7b42f064c_3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9" name="Google Shape;1339;ge7b42f064c_3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ge7b42f064c_3_51"/>
          <p:cNvSpPr/>
          <p:nvPr/>
        </p:nvSpPr>
        <p:spPr>
          <a:xfrm>
            <a:off x="1456875" y="2387200"/>
            <a:ext cx="1756500" cy="1569600"/>
          </a:xfrm>
          <a:prstGeom prst="rect">
            <a:avLst/>
          </a:prstGeom>
          <a:solidFill>
            <a:srgbClr val="000000">
              <a:alpha val="2745"/>
            </a:srgbClr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ge7b42f064c_3_51"/>
          <p:cNvSpPr txBox="1"/>
          <p:nvPr/>
        </p:nvSpPr>
        <p:spPr>
          <a:xfrm>
            <a:off x="1456878" y="2446991"/>
            <a:ext cx="73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등록조건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ge7b42f064c_3_51"/>
          <p:cNvSpPr/>
          <p:nvPr/>
        </p:nvSpPr>
        <p:spPr>
          <a:xfrm>
            <a:off x="3213325" y="2387150"/>
            <a:ext cx="6710100" cy="15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ge7b42f064c_3_51"/>
          <p:cNvSpPr/>
          <p:nvPr/>
        </p:nvSpPr>
        <p:spPr>
          <a:xfrm>
            <a:off x="3300000" y="2902301"/>
            <a:ext cx="6535500" cy="9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ge7b42f064c_3_51"/>
          <p:cNvSpPr/>
          <p:nvPr/>
        </p:nvSpPr>
        <p:spPr>
          <a:xfrm>
            <a:off x="1456875" y="4153775"/>
            <a:ext cx="1756500" cy="1569600"/>
          </a:xfrm>
          <a:prstGeom prst="rect">
            <a:avLst/>
          </a:prstGeom>
          <a:solidFill>
            <a:srgbClr val="000000">
              <a:alpha val="2745"/>
            </a:srgbClr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ge7b42f064c_3_51"/>
          <p:cNvSpPr/>
          <p:nvPr/>
        </p:nvSpPr>
        <p:spPr>
          <a:xfrm>
            <a:off x="3213325" y="4153777"/>
            <a:ext cx="6710100" cy="15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ge7b42f064c_3_51"/>
          <p:cNvSpPr txBox="1"/>
          <p:nvPr/>
        </p:nvSpPr>
        <p:spPr>
          <a:xfrm>
            <a:off x="1456878" y="4153766"/>
            <a:ext cx="73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제한사유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ge7b42f064c_3_51"/>
          <p:cNvSpPr/>
          <p:nvPr/>
        </p:nvSpPr>
        <p:spPr>
          <a:xfrm>
            <a:off x="3300625" y="4508672"/>
            <a:ext cx="6535500" cy="108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ge7b42f064c_3_51"/>
          <p:cNvSpPr/>
          <p:nvPr/>
        </p:nvSpPr>
        <p:spPr>
          <a:xfrm>
            <a:off x="3364500" y="4256699"/>
            <a:ext cx="150600" cy="13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ge7b42f064c_3_51"/>
          <p:cNvSpPr txBox="1"/>
          <p:nvPr/>
        </p:nvSpPr>
        <p:spPr>
          <a:xfrm>
            <a:off x="3466252" y="4164742"/>
            <a:ext cx="159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 의사 없는 반복구매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ge7b42f064c_3_51"/>
          <p:cNvSpPr/>
          <p:nvPr/>
        </p:nvSpPr>
        <p:spPr>
          <a:xfrm>
            <a:off x="5022641" y="4256699"/>
            <a:ext cx="150600" cy="13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ge7b42f064c_3_51"/>
          <p:cNvSpPr txBox="1"/>
          <p:nvPr/>
        </p:nvSpPr>
        <p:spPr>
          <a:xfrm>
            <a:off x="5124391" y="4164751"/>
            <a:ext cx="68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언어폭력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ge7b42f064c_3_51"/>
          <p:cNvSpPr/>
          <p:nvPr/>
        </p:nvSpPr>
        <p:spPr>
          <a:xfrm>
            <a:off x="5876862" y="4256713"/>
            <a:ext cx="150600" cy="13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ge7b42f064c_3_51"/>
          <p:cNvSpPr txBox="1"/>
          <p:nvPr/>
        </p:nvSpPr>
        <p:spPr>
          <a:xfrm>
            <a:off x="5978607" y="4164749"/>
            <a:ext cx="80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영업방해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ge7b42f064c_3_51"/>
          <p:cNvSpPr/>
          <p:nvPr/>
        </p:nvSpPr>
        <p:spPr>
          <a:xfrm>
            <a:off x="6731058" y="4256723"/>
            <a:ext cx="150600" cy="13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ge7b42f064c_3_51"/>
          <p:cNvSpPr txBox="1"/>
          <p:nvPr/>
        </p:nvSpPr>
        <p:spPr>
          <a:xfrm>
            <a:off x="6832804" y="4164759"/>
            <a:ext cx="80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ge7b42f064c_3_51"/>
          <p:cNvSpPr/>
          <p:nvPr/>
        </p:nvSpPr>
        <p:spPr>
          <a:xfrm>
            <a:off x="5503650" y="5935850"/>
            <a:ext cx="523800" cy="29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ge7b42f064c_3_51"/>
          <p:cNvSpPr/>
          <p:nvPr/>
        </p:nvSpPr>
        <p:spPr>
          <a:xfrm>
            <a:off x="3293725" y="2490050"/>
            <a:ext cx="1659000" cy="25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                         ▼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ge7b42f064c_3_51"/>
          <p:cNvSpPr/>
          <p:nvPr/>
        </p:nvSpPr>
        <p:spPr>
          <a:xfrm>
            <a:off x="1467375" y="2387200"/>
            <a:ext cx="8456100" cy="156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ge7b42f064c_3_51"/>
          <p:cNvSpPr/>
          <p:nvPr/>
        </p:nvSpPr>
        <p:spPr>
          <a:xfrm>
            <a:off x="1467375" y="4153775"/>
            <a:ext cx="8456100" cy="151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ge7b42f064c_3_51"/>
          <p:cNvSpPr/>
          <p:nvPr/>
        </p:nvSpPr>
        <p:spPr>
          <a:xfrm>
            <a:off x="1467375" y="2071875"/>
            <a:ext cx="2961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ge7b42f064c_3_51"/>
          <p:cNvSpPr/>
          <p:nvPr/>
        </p:nvSpPr>
        <p:spPr>
          <a:xfrm>
            <a:off x="9547525" y="4199988"/>
            <a:ext cx="2961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ge7b42f064c_3_51"/>
          <p:cNvSpPr/>
          <p:nvPr/>
        </p:nvSpPr>
        <p:spPr>
          <a:xfrm>
            <a:off x="3300625" y="4200000"/>
            <a:ext cx="3932400" cy="252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ge7b42f064c_3_51"/>
          <p:cNvSpPr/>
          <p:nvPr/>
        </p:nvSpPr>
        <p:spPr>
          <a:xfrm>
            <a:off x="3266175" y="2447000"/>
            <a:ext cx="1756500" cy="32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ge7b42f064c_3_51"/>
          <p:cNvSpPr/>
          <p:nvPr/>
        </p:nvSpPr>
        <p:spPr>
          <a:xfrm>
            <a:off x="2815600" y="2482250"/>
            <a:ext cx="3975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ge7b42f064c_3_51"/>
          <p:cNvSpPr/>
          <p:nvPr/>
        </p:nvSpPr>
        <p:spPr>
          <a:xfrm>
            <a:off x="2815625" y="4256725"/>
            <a:ext cx="3975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ge7b42f064c_3_51"/>
          <p:cNvSpPr/>
          <p:nvPr/>
        </p:nvSpPr>
        <p:spPr>
          <a:xfrm>
            <a:off x="5068075" y="5868750"/>
            <a:ext cx="3975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ge7b42f064c_3_51"/>
          <p:cNvSpPr/>
          <p:nvPr/>
        </p:nvSpPr>
        <p:spPr>
          <a:xfrm>
            <a:off x="5502200" y="5920350"/>
            <a:ext cx="523800" cy="32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8" name="Google Shape;1368;ge7b42f064c_3_51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정영범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ad_member_leave.html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/admin/member/leave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4" hMerge="1"/>
                <a:tc rowSpan="14" hMerge="1"/>
                <a:tc rowSpan="14" hMerge="1"/>
                <a:tc rowSpan="14" hMerge="1"/>
                <a:tc rowSpan="14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회원관리 – 탈퇴회원관리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등록조건 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1-2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등록조건 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-구매자ID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-상품주문번호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제한사유 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2-1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제한사유 선택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블랙리스트 목록으로 이동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772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3" name="Google Shape;1373;ge7b1e8e09a_6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4" name="Google Shape;1374;ge7b1e8e09a_6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ge7b1e8e09a_6_25"/>
          <p:cNvSpPr/>
          <p:nvPr/>
        </p:nvSpPr>
        <p:spPr>
          <a:xfrm>
            <a:off x="1456863" y="2184395"/>
            <a:ext cx="8380800" cy="488400"/>
          </a:xfrm>
          <a:prstGeom prst="rect">
            <a:avLst/>
          </a:prstGeom>
          <a:solidFill>
            <a:srgbClr val="000000">
              <a:alpha val="2745"/>
            </a:srgbClr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ge7b1e8e09a_6_25"/>
          <p:cNvSpPr txBox="1"/>
          <p:nvPr/>
        </p:nvSpPr>
        <p:spPr>
          <a:xfrm>
            <a:off x="1532128" y="2259241"/>
            <a:ext cx="73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조회조건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ge7b1e8e09a_6_25"/>
          <p:cNvSpPr/>
          <p:nvPr/>
        </p:nvSpPr>
        <p:spPr>
          <a:xfrm>
            <a:off x="1490173" y="3327912"/>
            <a:ext cx="918600" cy="581700"/>
          </a:xfrm>
          <a:prstGeom prst="rect">
            <a:avLst/>
          </a:prstGeom>
          <a:solidFill>
            <a:srgbClr val="000000">
              <a:alpha val="2745"/>
            </a:srgbClr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ge7b1e8e09a_6_25"/>
          <p:cNvSpPr/>
          <p:nvPr/>
        </p:nvSpPr>
        <p:spPr>
          <a:xfrm>
            <a:off x="1490175" y="3001872"/>
            <a:ext cx="1322100" cy="25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선택건 해제하기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ge7b1e8e09a_6_25"/>
          <p:cNvSpPr/>
          <p:nvPr/>
        </p:nvSpPr>
        <p:spPr>
          <a:xfrm>
            <a:off x="4207775" y="2287500"/>
            <a:ext cx="2583600" cy="2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ge7b1e8e09a_6_25"/>
          <p:cNvSpPr/>
          <p:nvPr/>
        </p:nvSpPr>
        <p:spPr>
          <a:xfrm>
            <a:off x="6945175" y="2287500"/>
            <a:ext cx="830400" cy="25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조회하기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ge7b1e8e09a_6_25"/>
          <p:cNvSpPr/>
          <p:nvPr/>
        </p:nvSpPr>
        <p:spPr>
          <a:xfrm>
            <a:off x="2408773" y="3327925"/>
            <a:ext cx="1848900" cy="581700"/>
          </a:xfrm>
          <a:prstGeom prst="rect">
            <a:avLst/>
          </a:prstGeom>
          <a:solidFill>
            <a:srgbClr val="000000">
              <a:alpha val="2745"/>
            </a:srgbClr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구매자ID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ge7b1e8e09a_6_25"/>
          <p:cNvSpPr/>
          <p:nvPr/>
        </p:nvSpPr>
        <p:spPr>
          <a:xfrm>
            <a:off x="4257673" y="3327925"/>
            <a:ext cx="1848900" cy="581700"/>
          </a:xfrm>
          <a:prstGeom prst="rect">
            <a:avLst/>
          </a:prstGeom>
          <a:solidFill>
            <a:srgbClr val="000000">
              <a:alpha val="2745"/>
            </a:srgbClr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상품주문번호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ge7b1e8e09a_6_25"/>
          <p:cNvSpPr/>
          <p:nvPr/>
        </p:nvSpPr>
        <p:spPr>
          <a:xfrm>
            <a:off x="6106573" y="3327925"/>
            <a:ext cx="1848900" cy="581700"/>
          </a:xfrm>
          <a:prstGeom prst="rect">
            <a:avLst/>
          </a:prstGeom>
          <a:solidFill>
            <a:srgbClr val="000000">
              <a:alpha val="2745"/>
            </a:srgbClr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등록일자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ge7b1e8e09a_6_25"/>
          <p:cNvSpPr/>
          <p:nvPr/>
        </p:nvSpPr>
        <p:spPr>
          <a:xfrm>
            <a:off x="7955473" y="3327925"/>
            <a:ext cx="1848900" cy="581700"/>
          </a:xfrm>
          <a:prstGeom prst="rect">
            <a:avLst/>
          </a:prstGeom>
          <a:solidFill>
            <a:srgbClr val="000000">
              <a:alpha val="2745"/>
            </a:srgbClr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등록사유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ge7b1e8e09a_6_25"/>
          <p:cNvSpPr/>
          <p:nvPr/>
        </p:nvSpPr>
        <p:spPr>
          <a:xfrm>
            <a:off x="1843423" y="3538225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6" name="Google Shape;1386;ge7b1e8e09a_6_25"/>
          <p:cNvGraphicFramePr/>
          <p:nvPr/>
        </p:nvGraphicFramePr>
        <p:xfrm>
          <a:off x="1490175" y="39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{B38316D6-F205-4D7B-8352-D19F742040F9}</a:tableStyleId>
              </a:tblPr>
              <a:tblGrid>
                <a:gridCol w="918600"/>
                <a:gridCol w="1848900"/>
                <a:gridCol w="1848900"/>
                <a:gridCol w="1848900"/>
                <a:gridCol w="1848950"/>
              </a:tblGrid>
              <a:tr h="41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apple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21-08-06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구매 후 환불 반복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41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banana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002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21-08-06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악의적 댓글 작성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41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melon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003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21-08-06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구매 후 환불 반복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41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orange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004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21-08-06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구매 후 환불 반복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41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cheey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005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21-08-06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악의적 댓글 작성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87" name="Google Shape;1387;ge7b1e8e09a_6_25"/>
          <p:cNvSpPr/>
          <p:nvPr/>
        </p:nvSpPr>
        <p:spPr>
          <a:xfrm>
            <a:off x="1843423" y="4033950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ge7b1e8e09a_6_25"/>
          <p:cNvSpPr/>
          <p:nvPr/>
        </p:nvSpPr>
        <p:spPr>
          <a:xfrm>
            <a:off x="1843423" y="4457826"/>
            <a:ext cx="150600" cy="161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ge7b1e8e09a_6_25"/>
          <p:cNvSpPr/>
          <p:nvPr/>
        </p:nvSpPr>
        <p:spPr>
          <a:xfrm>
            <a:off x="1843423" y="4881701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ge7b1e8e09a_6_25"/>
          <p:cNvSpPr/>
          <p:nvPr/>
        </p:nvSpPr>
        <p:spPr>
          <a:xfrm>
            <a:off x="1843423" y="5305576"/>
            <a:ext cx="150600" cy="16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ge7b1e8e09a_6_25"/>
          <p:cNvSpPr/>
          <p:nvPr/>
        </p:nvSpPr>
        <p:spPr>
          <a:xfrm>
            <a:off x="1843423" y="5729451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ge7b1e8e09a_6_25"/>
          <p:cNvSpPr/>
          <p:nvPr/>
        </p:nvSpPr>
        <p:spPr>
          <a:xfrm>
            <a:off x="2408775" y="2287500"/>
            <a:ext cx="1645200" cy="25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                         ▼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ge7b1e8e09a_6_25"/>
          <p:cNvSpPr/>
          <p:nvPr/>
        </p:nvSpPr>
        <p:spPr>
          <a:xfrm>
            <a:off x="1490200" y="3327925"/>
            <a:ext cx="8314200" cy="267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ge7b1e8e09a_6_25"/>
          <p:cNvSpPr/>
          <p:nvPr/>
        </p:nvSpPr>
        <p:spPr>
          <a:xfrm>
            <a:off x="1488182" y="3001875"/>
            <a:ext cx="1322100" cy="252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ge7b1e8e09a_6_25"/>
          <p:cNvSpPr/>
          <p:nvPr/>
        </p:nvSpPr>
        <p:spPr>
          <a:xfrm>
            <a:off x="2309051" y="2184400"/>
            <a:ext cx="5565300" cy="488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ge7b1e8e09a_6_25"/>
          <p:cNvSpPr/>
          <p:nvPr/>
        </p:nvSpPr>
        <p:spPr>
          <a:xfrm>
            <a:off x="1697258" y="3483275"/>
            <a:ext cx="424200" cy="2466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ge7b1e8e09a_6_25"/>
          <p:cNvSpPr/>
          <p:nvPr/>
        </p:nvSpPr>
        <p:spPr>
          <a:xfrm>
            <a:off x="1958875" y="2094125"/>
            <a:ext cx="2961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ge7b1e8e09a_6_25"/>
          <p:cNvSpPr/>
          <p:nvPr/>
        </p:nvSpPr>
        <p:spPr>
          <a:xfrm>
            <a:off x="1490200" y="2673613"/>
            <a:ext cx="2961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ge7b1e8e09a_6_25"/>
          <p:cNvSpPr/>
          <p:nvPr/>
        </p:nvSpPr>
        <p:spPr>
          <a:xfrm>
            <a:off x="2189525" y="3455750"/>
            <a:ext cx="296100" cy="25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0" name="Google Shape;1400;ge7b1e8e09a_6_25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정영범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ad_member_leave.html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/admin/member/leave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4" hMerge="1"/>
                <a:tc rowSpan="14" hMerge="1"/>
                <a:tc rowSpan="14" hMerge="1"/>
                <a:tc rowSpan="14" hMerge="1"/>
                <a:tc rowSpan="14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회원관리 – 탈퇴회원관리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조회조건 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-구매자ID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 상품주문 번호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선택해제버튼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선택체크박스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772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ge7e5385836_1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" name="Google Shape;68;ge7e5385836_1_61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진서영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login.html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/login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6" hMerge="1"/>
                <a:tc rowSpan="16" hMerge="1"/>
                <a:tc rowSpan="16" hMerge="1"/>
                <a:tc rowSpan="16" hMerge="1"/>
                <a:tc rowSpan="16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페이지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입력란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입력란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(입력시 *표시)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성공시 : 메인페이지로 이동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실패시 : alert로 로그인실패 표시 및 history.back()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5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69" name="Google Shape;69;ge7e5385836_1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e7e5385836_1_61"/>
          <p:cNvSpPr/>
          <p:nvPr/>
        </p:nvSpPr>
        <p:spPr>
          <a:xfrm>
            <a:off x="3170850" y="3329125"/>
            <a:ext cx="3737400" cy="379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e7e5385836_1_61"/>
          <p:cNvSpPr/>
          <p:nvPr/>
        </p:nvSpPr>
        <p:spPr>
          <a:xfrm>
            <a:off x="3169063" y="3914950"/>
            <a:ext cx="3737400" cy="379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e7e5385836_1_61"/>
          <p:cNvSpPr/>
          <p:nvPr/>
        </p:nvSpPr>
        <p:spPr>
          <a:xfrm>
            <a:off x="3169075" y="4500775"/>
            <a:ext cx="3737400" cy="5166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e7e5385836_1_61"/>
          <p:cNvSpPr/>
          <p:nvPr/>
        </p:nvSpPr>
        <p:spPr>
          <a:xfrm>
            <a:off x="2905648" y="3341093"/>
            <a:ext cx="265200" cy="175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e7e5385836_1_61"/>
          <p:cNvSpPr/>
          <p:nvPr/>
        </p:nvSpPr>
        <p:spPr>
          <a:xfrm>
            <a:off x="2905648" y="3914943"/>
            <a:ext cx="265200" cy="175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e7e5385836_1_61"/>
          <p:cNvSpPr/>
          <p:nvPr/>
        </p:nvSpPr>
        <p:spPr>
          <a:xfrm>
            <a:off x="2905648" y="4500768"/>
            <a:ext cx="265200" cy="175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e7e5385836_1_61"/>
          <p:cNvSpPr/>
          <p:nvPr/>
        </p:nvSpPr>
        <p:spPr>
          <a:xfrm>
            <a:off x="3653725" y="5053775"/>
            <a:ext cx="3068100" cy="17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ge7ef6efcf0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" name="Google Shape;82;ge7ef6efcf0_0_90"/>
          <p:cNvGraphicFramePr/>
          <p:nvPr/>
        </p:nvGraphicFramePr>
        <p:xfrm>
          <a:off x="0" y="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정영범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login.html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/admin/order/search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4" hMerge="1"/>
                <a:tc rowSpan="14" hMerge="1"/>
                <a:tc rowSpan="14" hMerge="1"/>
                <a:tc rowSpan="14" hMerge="1"/>
                <a:tc rowSpan="14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DASH BOARD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금일 사이트 총 사용자 수,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금일 등록된 상품 수,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금일 판매된 상품 수,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금일 등록된 게시글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금일 배송현황 개수 표시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 클릭시 배송현황 관리 페이지로 이동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금일 거래내역 개수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사이트 방문자 수 해당 기간별 표시 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총 등록된 상품 개수,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총 등록게시글 개수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내역 표시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 클릭시 게시글 관리 페이지로 이동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 문의 내역 표시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 클릭시 상품문의 관리 페이지로 이동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6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83" name="Google Shape;83;ge7ef6efcf0_0_90"/>
          <p:cNvSpPr txBox="1"/>
          <p:nvPr/>
        </p:nvSpPr>
        <p:spPr>
          <a:xfrm>
            <a:off x="1360625" y="1711750"/>
            <a:ext cx="17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 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e7ef6efcf0_0_90"/>
          <p:cNvSpPr/>
          <p:nvPr/>
        </p:nvSpPr>
        <p:spPr>
          <a:xfrm>
            <a:off x="1459375" y="2726425"/>
            <a:ext cx="3138000" cy="173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e7ef6efcf0_0_90"/>
          <p:cNvSpPr/>
          <p:nvPr/>
        </p:nvSpPr>
        <p:spPr>
          <a:xfrm>
            <a:off x="4880350" y="3138225"/>
            <a:ext cx="5055000" cy="142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7ef6efcf0_0_90"/>
          <p:cNvSpPr/>
          <p:nvPr/>
        </p:nvSpPr>
        <p:spPr>
          <a:xfrm>
            <a:off x="2161625" y="2074125"/>
            <a:ext cx="1086300" cy="54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사용자 수 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1250명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e7ef6efcf0_0_90"/>
          <p:cNvSpPr/>
          <p:nvPr/>
        </p:nvSpPr>
        <p:spPr>
          <a:xfrm>
            <a:off x="1481325" y="2073975"/>
            <a:ext cx="680400" cy="54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e7ef6efcf0_0_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2913" y="21194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e7ef6efcf0_0_90"/>
          <p:cNvSpPr/>
          <p:nvPr/>
        </p:nvSpPr>
        <p:spPr>
          <a:xfrm>
            <a:off x="4382575" y="2074200"/>
            <a:ext cx="1086300" cy="54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등록된 상품 :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10개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e7ef6efcf0_0_90"/>
          <p:cNvSpPr/>
          <p:nvPr/>
        </p:nvSpPr>
        <p:spPr>
          <a:xfrm>
            <a:off x="3702275" y="2074050"/>
            <a:ext cx="680400" cy="54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e7ef6efcf0_0_90"/>
          <p:cNvSpPr/>
          <p:nvPr/>
        </p:nvSpPr>
        <p:spPr>
          <a:xfrm>
            <a:off x="8824475" y="2073925"/>
            <a:ext cx="1086300" cy="54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등록된 게시글 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10개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e7ef6efcf0_0_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3863" y="2119338"/>
            <a:ext cx="457200" cy="4572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ge7ef6efcf0_0_90"/>
          <p:cNvSpPr/>
          <p:nvPr/>
        </p:nvSpPr>
        <p:spPr>
          <a:xfrm>
            <a:off x="8144175" y="2073775"/>
            <a:ext cx="680400" cy="54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e7ef6efcf0_0_90"/>
          <p:cNvSpPr/>
          <p:nvPr/>
        </p:nvSpPr>
        <p:spPr>
          <a:xfrm>
            <a:off x="6603525" y="2073750"/>
            <a:ext cx="1086300" cy="54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판매된 상품  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20개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e7ef6efcf0_0_90"/>
          <p:cNvSpPr/>
          <p:nvPr/>
        </p:nvSpPr>
        <p:spPr>
          <a:xfrm>
            <a:off x="5923225" y="2073600"/>
            <a:ext cx="680400" cy="54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e7ef6efcf0_0_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34825" y="2119938"/>
            <a:ext cx="457200" cy="4572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ge7ef6efcf0_0_9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55763" y="211995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e7ef6efcf0_0_90"/>
          <p:cNvSpPr/>
          <p:nvPr/>
        </p:nvSpPr>
        <p:spPr>
          <a:xfrm>
            <a:off x="1459375" y="5671900"/>
            <a:ext cx="1514100" cy="104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100</a:t>
            </a: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Yesterday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200</a:t>
            </a: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Week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2000</a:t>
            </a: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e7ef6efcf0_0_90"/>
          <p:cNvSpPr/>
          <p:nvPr/>
        </p:nvSpPr>
        <p:spPr>
          <a:xfrm>
            <a:off x="3083225" y="5671900"/>
            <a:ext cx="1514100" cy="104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등록된 상품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500</a:t>
            </a: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등록게시글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820</a:t>
            </a: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7ef6efcf0_0_90"/>
          <p:cNvSpPr/>
          <p:nvPr/>
        </p:nvSpPr>
        <p:spPr>
          <a:xfrm>
            <a:off x="1459375" y="4543250"/>
            <a:ext cx="3138000" cy="104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금일 거래 내역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7ef6efcf0_0_90"/>
          <p:cNvSpPr/>
          <p:nvPr/>
        </p:nvSpPr>
        <p:spPr>
          <a:xfrm>
            <a:off x="4880350" y="2743200"/>
            <a:ext cx="5055000" cy="40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7ef6efcf0_0_90"/>
          <p:cNvSpPr/>
          <p:nvPr/>
        </p:nvSpPr>
        <p:spPr>
          <a:xfrm>
            <a:off x="4880350" y="5200000"/>
            <a:ext cx="5055000" cy="142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e7ef6efcf0_0_90"/>
          <p:cNvSpPr/>
          <p:nvPr/>
        </p:nvSpPr>
        <p:spPr>
          <a:xfrm>
            <a:off x="4880350" y="4797281"/>
            <a:ext cx="5028144" cy="402707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상품문의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e7ef6efcf0_0_9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87138" y="2794288"/>
            <a:ext cx="298025" cy="2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e7ef6efcf0_0_9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87138" y="4850875"/>
            <a:ext cx="298025" cy="2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e7ef6efcf0_0_90"/>
          <p:cNvSpPr txBox="1"/>
          <p:nvPr/>
        </p:nvSpPr>
        <p:spPr>
          <a:xfrm>
            <a:off x="4906311" y="3142899"/>
            <a:ext cx="500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공지사항입니다.	                                                                                          2021-08-08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e7ef6efcf0_0_90"/>
          <p:cNvSpPr txBox="1"/>
          <p:nvPr/>
        </p:nvSpPr>
        <p:spPr>
          <a:xfrm>
            <a:off x="4906750" y="3477950"/>
            <a:ext cx="500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공지사항입니다.	                                                                                          2021-08-08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e7ef6efcf0_0_90"/>
          <p:cNvSpPr txBox="1"/>
          <p:nvPr/>
        </p:nvSpPr>
        <p:spPr>
          <a:xfrm>
            <a:off x="4906294" y="3827788"/>
            <a:ext cx="500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공지사항입니다.                                                                                            2021-08-08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e7ef6efcf0_0_90"/>
          <p:cNvSpPr txBox="1"/>
          <p:nvPr/>
        </p:nvSpPr>
        <p:spPr>
          <a:xfrm>
            <a:off x="4890010" y="5216154"/>
            <a:ext cx="505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상품문의입니다.                                                                                            2021-08-08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e7ef6efcf0_0_90"/>
          <p:cNvSpPr txBox="1"/>
          <p:nvPr/>
        </p:nvSpPr>
        <p:spPr>
          <a:xfrm>
            <a:off x="4890010" y="5531210"/>
            <a:ext cx="505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상품문의입니다.                                                                                            2021-08-08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e7ef6efcf0_0_90"/>
          <p:cNvSpPr txBox="1"/>
          <p:nvPr/>
        </p:nvSpPr>
        <p:spPr>
          <a:xfrm>
            <a:off x="4890010" y="5859146"/>
            <a:ext cx="505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상품문의입니다.                                                                                            2021-08-08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e7ef6efcf0_0_90"/>
          <p:cNvSpPr txBox="1"/>
          <p:nvPr/>
        </p:nvSpPr>
        <p:spPr>
          <a:xfrm>
            <a:off x="1536175" y="2759058"/>
            <a:ext cx="27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배송현황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e7ef6efcf0_0_90"/>
          <p:cNvSpPr txBox="1"/>
          <p:nvPr/>
        </p:nvSpPr>
        <p:spPr>
          <a:xfrm>
            <a:off x="1578352" y="3244995"/>
            <a:ext cx="2908800" cy="353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 준비	                                       10개                              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e7ef6efcf0_0_90"/>
          <p:cNvSpPr txBox="1"/>
          <p:nvPr/>
        </p:nvSpPr>
        <p:spPr>
          <a:xfrm>
            <a:off x="1574638" y="3643372"/>
            <a:ext cx="298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 중	                                       30개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e7ef6efcf0_0_90"/>
          <p:cNvSpPr txBox="1"/>
          <p:nvPr/>
        </p:nvSpPr>
        <p:spPr>
          <a:xfrm>
            <a:off x="1574638" y="4062436"/>
            <a:ext cx="298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 완료	                                     100개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ge7ef6efcf0_0_90"/>
          <p:cNvCxnSpPr/>
          <p:nvPr/>
        </p:nvCxnSpPr>
        <p:spPr>
          <a:xfrm>
            <a:off x="1592925" y="3107400"/>
            <a:ext cx="2785200" cy="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ge7ef6efcf0_0_90"/>
          <p:cNvCxnSpPr/>
          <p:nvPr/>
        </p:nvCxnSpPr>
        <p:spPr>
          <a:xfrm>
            <a:off x="3066838" y="2085613"/>
            <a:ext cx="2785200" cy="9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ge7ef6efcf0_0_90"/>
          <p:cNvCxnSpPr/>
          <p:nvPr/>
        </p:nvCxnSpPr>
        <p:spPr>
          <a:xfrm>
            <a:off x="1600394" y="3605147"/>
            <a:ext cx="2785200" cy="9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ge7ef6efcf0_0_90"/>
          <p:cNvCxnSpPr/>
          <p:nvPr/>
        </p:nvCxnSpPr>
        <p:spPr>
          <a:xfrm>
            <a:off x="1646427" y="4388831"/>
            <a:ext cx="2785200" cy="9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e7ef6efcf0_0_90"/>
          <p:cNvSpPr txBox="1"/>
          <p:nvPr/>
        </p:nvSpPr>
        <p:spPr>
          <a:xfrm>
            <a:off x="1525848" y="4951150"/>
            <a:ext cx="29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	                                           10개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e7ef6efcf0_0_90"/>
          <p:cNvSpPr txBox="1"/>
          <p:nvPr/>
        </p:nvSpPr>
        <p:spPr>
          <a:xfrm>
            <a:off x="1525848" y="5269668"/>
            <a:ext cx="29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	                                           10개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ge7ef6efcf0_0_90"/>
          <p:cNvCxnSpPr/>
          <p:nvPr/>
        </p:nvCxnSpPr>
        <p:spPr>
          <a:xfrm>
            <a:off x="1603898" y="5268279"/>
            <a:ext cx="2785200" cy="9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ge7ef6efcf0_0_90"/>
          <p:cNvCxnSpPr/>
          <p:nvPr/>
        </p:nvCxnSpPr>
        <p:spPr>
          <a:xfrm>
            <a:off x="1539325" y="4937625"/>
            <a:ext cx="2785200" cy="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ge7ef6efcf0_0_90"/>
          <p:cNvSpPr/>
          <p:nvPr/>
        </p:nvSpPr>
        <p:spPr>
          <a:xfrm>
            <a:off x="4210213" y="4602632"/>
            <a:ext cx="288900" cy="228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e7ef6efcf0_0_90"/>
          <p:cNvSpPr/>
          <p:nvPr/>
        </p:nvSpPr>
        <p:spPr>
          <a:xfrm>
            <a:off x="1481325" y="2044800"/>
            <a:ext cx="8478600" cy="596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e7ef6efcf0_0_90"/>
          <p:cNvSpPr/>
          <p:nvPr/>
        </p:nvSpPr>
        <p:spPr>
          <a:xfrm>
            <a:off x="1458475" y="2738850"/>
            <a:ext cx="3138000" cy="17316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e7ef6efcf0_0_90"/>
          <p:cNvSpPr/>
          <p:nvPr/>
        </p:nvSpPr>
        <p:spPr>
          <a:xfrm>
            <a:off x="1459375" y="4543250"/>
            <a:ext cx="3138000" cy="1043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e7ef6efcf0_0_90"/>
          <p:cNvSpPr/>
          <p:nvPr/>
        </p:nvSpPr>
        <p:spPr>
          <a:xfrm>
            <a:off x="1459375" y="5672075"/>
            <a:ext cx="1514100" cy="1043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e7ef6efcf0_0_90"/>
          <p:cNvSpPr/>
          <p:nvPr/>
        </p:nvSpPr>
        <p:spPr>
          <a:xfrm>
            <a:off x="3083225" y="5672075"/>
            <a:ext cx="1514100" cy="1043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e7ef6efcf0_0_90"/>
          <p:cNvSpPr/>
          <p:nvPr/>
        </p:nvSpPr>
        <p:spPr>
          <a:xfrm>
            <a:off x="4879900" y="2762525"/>
            <a:ext cx="5055000" cy="1851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e7ef6efcf0_0_90"/>
          <p:cNvSpPr/>
          <p:nvPr/>
        </p:nvSpPr>
        <p:spPr>
          <a:xfrm>
            <a:off x="2440552" y="2855188"/>
            <a:ext cx="265200" cy="175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e7ef6efcf0_0_90"/>
          <p:cNvSpPr/>
          <p:nvPr/>
        </p:nvSpPr>
        <p:spPr>
          <a:xfrm>
            <a:off x="4879900" y="4850900"/>
            <a:ext cx="5055000" cy="1851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e7ef6efcf0_0_90"/>
          <p:cNvSpPr/>
          <p:nvPr/>
        </p:nvSpPr>
        <p:spPr>
          <a:xfrm>
            <a:off x="1970538" y="5773707"/>
            <a:ext cx="288900" cy="228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7ef6efcf0_0_90"/>
          <p:cNvSpPr/>
          <p:nvPr/>
        </p:nvSpPr>
        <p:spPr>
          <a:xfrm>
            <a:off x="4597388" y="5773707"/>
            <a:ext cx="288900" cy="228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e7ef6efcf0_0_90"/>
          <p:cNvSpPr/>
          <p:nvPr/>
        </p:nvSpPr>
        <p:spPr>
          <a:xfrm>
            <a:off x="9127938" y="2867407"/>
            <a:ext cx="288900" cy="228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e7ef6efcf0_0_90"/>
          <p:cNvSpPr/>
          <p:nvPr/>
        </p:nvSpPr>
        <p:spPr>
          <a:xfrm>
            <a:off x="9223163" y="4885907"/>
            <a:ext cx="288900" cy="228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e7ef6efcf0_0_90"/>
          <p:cNvSpPr/>
          <p:nvPr/>
        </p:nvSpPr>
        <p:spPr>
          <a:xfrm>
            <a:off x="2498123" y="1754880"/>
            <a:ext cx="265200" cy="175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e7ef6efcf0_0_9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71075" y="2806531"/>
            <a:ext cx="298025" cy="2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e7ef6efcf0_0_9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ge7ef6efcf0_0_90"/>
          <p:cNvCxnSpPr/>
          <p:nvPr/>
        </p:nvCxnSpPr>
        <p:spPr>
          <a:xfrm>
            <a:off x="1634887" y="3987656"/>
            <a:ext cx="2785200" cy="9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e7e5385836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e7e5385836_3_0"/>
          <p:cNvSpPr/>
          <p:nvPr/>
        </p:nvSpPr>
        <p:spPr>
          <a:xfrm>
            <a:off x="1892610" y="4016685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e7e5385836_3_0"/>
          <p:cNvSpPr/>
          <p:nvPr/>
        </p:nvSpPr>
        <p:spPr>
          <a:xfrm>
            <a:off x="13622395" y="-3024191"/>
            <a:ext cx="4897500" cy="22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8" name="Google Shape;148;ge7e5385836_3_0"/>
          <p:cNvSpPr/>
          <p:nvPr/>
        </p:nvSpPr>
        <p:spPr>
          <a:xfrm>
            <a:off x="14261880" y="-1104283"/>
            <a:ext cx="4548000" cy="22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9" name="Google Shape;149;ge7e5385836_3_0"/>
          <p:cNvSpPr/>
          <p:nvPr/>
        </p:nvSpPr>
        <p:spPr>
          <a:xfrm>
            <a:off x="13758641" y="-354983"/>
            <a:ext cx="144600" cy="144600"/>
          </a:xfrm>
          <a:prstGeom prst="roundRect">
            <a:avLst>
              <a:gd fmla="val 16667" name="adj"/>
            </a:avLst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e7e5385836_3_0"/>
          <p:cNvSpPr/>
          <p:nvPr/>
        </p:nvSpPr>
        <p:spPr>
          <a:xfrm>
            <a:off x="13993591" y="-604220"/>
            <a:ext cx="144600" cy="144600"/>
          </a:xfrm>
          <a:prstGeom prst="roundRect">
            <a:avLst>
              <a:gd fmla="val 16667" name="adj"/>
            </a:avLst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e7e5385836_3_0"/>
          <p:cNvSpPr/>
          <p:nvPr/>
        </p:nvSpPr>
        <p:spPr>
          <a:xfrm>
            <a:off x="14261880" y="-1434483"/>
            <a:ext cx="4897500" cy="22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2" name="Google Shape;152;ge7e5385836_3_0"/>
          <p:cNvSpPr/>
          <p:nvPr/>
        </p:nvSpPr>
        <p:spPr>
          <a:xfrm>
            <a:off x="14261880" y="-731220"/>
            <a:ext cx="4897500" cy="22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3" name="Google Shape;153;ge7e5385836_3_0"/>
          <p:cNvSpPr/>
          <p:nvPr/>
        </p:nvSpPr>
        <p:spPr>
          <a:xfrm>
            <a:off x="18654491" y="-81933"/>
            <a:ext cx="431700" cy="2319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미리보기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e7e5385836_3_0"/>
          <p:cNvSpPr/>
          <p:nvPr/>
        </p:nvSpPr>
        <p:spPr>
          <a:xfrm>
            <a:off x="2954766" y="2489749"/>
            <a:ext cx="767400" cy="18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         ▼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e7e5385836_3_0"/>
          <p:cNvSpPr/>
          <p:nvPr/>
        </p:nvSpPr>
        <p:spPr>
          <a:xfrm>
            <a:off x="2952247" y="3171412"/>
            <a:ext cx="969300" cy="19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                ▼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7e5385836_3_0"/>
          <p:cNvSpPr/>
          <p:nvPr/>
        </p:nvSpPr>
        <p:spPr>
          <a:xfrm>
            <a:off x="1889288" y="2082532"/>
            <a:ext cx="288900" cy="228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e7e5385836_3_0"/>
          <p:cNvSpPr/>
          <p:nvPr/>
        </p:nvSpPr>
        <p:spPr>
          <a:xfrm>
            <a:off x="1892600" y="2395375"/>
            <a:ext cx="6896100" cy="1184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ge7e5385836_3_0"/>
          <p:cNvCxnSpPr/>
          <p:nvPr/>
        </p:nvCxnSpPr>
        <p:spPr>
          <a:xfrm flipH="1" rot="10800000">
            <a:off x="2576901" y="4386010"/>
            <a:ext cx="6036300" cy="120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59" name="Google Shape;159;ge7e5385836_3_0"/>
          <p:cNvGraphicFramePr/>
          <p:nvPr/>
        </p:nvGraphicFramePr>
        <p:xfrm>
          <a:off x="1983454" y="45714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{B38316D6-F205-4D7B-8352-D19F742040F9}</a:tableStyleId>
              </a:tblPr>
              <a:tblGrid>
                <a:gridCol w="525975"/>
                <a:gridCol w="1057750"/>
                <a:gridCol w="941150"/>
                <a:gridCol w="841625"/>
                <a:gridCol w="841625"/>
                <a:gridCol w="841625"/>
                <a:gridCol w="841625"/>
                <a:gridCol w="841625"/>
              </a:tblGrid>
              <a:tr h="24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상품주문번호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주문번호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주문일시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주문상태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클레임상태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상품번호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상품명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  <a:tr h="123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0020210806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0020210807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0020210809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08060010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08060020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08090030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배송완료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배송중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배송중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결제완료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결제완료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결제완료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k01002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K01003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k01004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Adidas Yeezy 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IAB Studio x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IAB Studio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0" name="Google Shape;160;ge7e5385836_3_0"/>
          <p:cNvSpPr/>
          <p:nvPr/>
        </p:nvSpPr>
        <p:spPr>
          <a:xfrm>
            <a:off x="4220443" y="3119983"/>
            <a:ext cx="282300" cy="159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e7e5385836_3_0"/>
          <p:cNvSpPr/>
          <p:nvPr/>
        </p:nvSpPr>
        <p:spPr>
          <a:xfrm>
            <a:off x="1828751" y="3935521"/>
            <a:ext cx="7336500" cy="23226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ge7e5385836_3_0"/>
          <p:cNvGrpSpPr/>
          <p:nvPr/>
        </p:nvGrpSpPr>
        <p:grpSpPr>
          <a:xfrm>
            <a:off x="2954766" y="2718091"/>
            <a:ext cx="2395200" cy="297900"/>
            <a:chOff x="3192550" y="2753067"/>
            <a:chExt cx="2395200" cy="297900"/>
          </a:xfrm>
        </p:grpSpPr>
        <p:sp>
          <p:nvSpPr>
            <p:cNvPr id="163" name="Google Shape;163;ge7e5385836_3_0"/>
            <p:cNvSpPr/>
            <p:nvPr/>
          </p:nvSpPr>
          <p:spPr>
            <a:xfrm>
              <a:off x="3791350" y="2753067"/>
              <a:ext cx="598800" cy="297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1주일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e7e5385836_3_0"/>
            <p:cNvSpPr/>
            <p:nvPr/>
          </p:nvSpPr>
          <p:spPr>
            <a:xfrm>
              <a:off x="3192550" y="2753067"/>
              <a:ext cx="598800" cy="297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오늘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e7e5385836_3_0"/>
            <p:cNvSpPr/>
            <p:nvPr/>
          </p:nvSpPr>
          <p:spPr>
            <a:xfrm>
              <a:off x="4390150" y="2753067"/>
              <a:ext cx="598800" cy="297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1개월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e7e5385836_3_0"/>
            <p:cNvSpPr/>
            <p:nvPr/>
          </p:nvSpPr>
          <p:spPr>
            <a:xfrm>
              <a:off x="4988950" y="2753067"/>
              <a:ext cx="598800" cy="297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3개월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67" name="Google Shape;167;ge7e5385836_3_0"/>
          <p:cNvGraphicFramePr/>
          <p:nvPr/>
        </p:nvGraphicFramePr>
        <p:xfrm>
          <a:off x="1926374" y="23953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916700"/>
                <a:gridCol w="5885975"/>
              </a:tblGrid>
              <a:tr h="6721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Gulim"/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조회기간</a:t>
                      </a:r>
                      <a:endParaRPr b="1"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6800" marB="468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0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Gulim"/>
                        <a:buNone/>
                      </a:pPr>
                      <a:r>
                        <a:rPr b="1" lang="en-US" sz="1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상세조건</a:t>
                      </a:r>
                      <a:endParaRPr b="1" sz="1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6800" marB="468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68" name="Google Shape;168;ge7e5385836_3_0"/>
          <p:cNvGrpSpPr/>
          <p:nvPr/>
        </p:nvGrpSpPr>
        <p:grpSpPr>
          <a:xfrm>
            <a:off x="5463310" y="2667016"/>
            <a:ext cx="3034772" cy="1255460"/>
            <a:chOff x="5463310" y="2667016"/>
            <a:chExt cx="3034772" cy="1255460"/>
          </a:xfrm>
        </p:grpSpPr>
        <p:pic>
          <p:nvPicPr>
            <p:cNvPr id="169" name="Google Shape;169;ge7e5385836_3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83632" y="3112851"/>
              <a:ext cx="1314450" cy="809625"/>
            </a:xfrm>
            <a:prstGeom prst="rect">
              <a:avLst/>
            </a:prstGeom>
            <a:noFill/>
            <a:ln cap="flat" cmpd="sng" w="28575">
              <a:solidFill>
                <a:srgbClr val="FF5050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170" name="Google Shape;170;ge7e5385836_3_0"/>
            <p:cNvCxnSpPr/>
            <p:nvPr/>
          </p:nvCxnSpPr>
          <p:spPr>
            <a:xfrm>
              <a:off x="6603162" y="2981804"/>
              <a:ext cx="570900" cy="1380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71" name="Google Shape;171;ge7e5385836_3_0"/>
            <p:cNvSpPr/>
            <p:nvPr/>
          </p:nvSpPr>
          <p:spPr>
            <a:xfrm>
              <a:off x="6500575" y="3096411"/>
              <a:ext cx="314100" cy="1620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" name="Google Shape;172;ge7e5385836_3_0"/>
            <p:cNvGrpSpPr/>
            <p:nvPr/>
          </p:nvGrpSpPr>
          <p:grpSpPr>
            <a:xfrm>
              <a:off x="5463310" y="2708091"/>
              <a:ext cx="1250100" cy="297900"/>
              <a:chOff x="6279525" y="2138350"/>
              <a:chExt cx="1250100" cy="297900"/>
            </a:xfrm>
          </p:grpSpPr>
          <p:sp>
            <p:nvSpPr>
              <p:cNvPr id="173" name="Google Shape;173;ge7e5385836_3_0"/>
              <p:cNvSpPr/>
              <p:nvPr/>
            </p:nvSpPr>
            <p:spPr>
              <a:xfrm>
                <a:off x="6279525" y="2138350"/>
                <a:ext cx="1250100" cy="297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2021-08-06 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4" name="Google Shape;174;ge7e5385836_3_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273013" y="2183063"/>
                <a:ext cx="208475" cy="2084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5" name="Google Shape;175;ge7e5385836_3_0"/>
            <p:cNvGrpSpPr/>
            <p:nvPr/>
          </p:nvGrpSpPr>
          <p:grpSpPr>
            <a:xfrm>
              <a:off x="7130885" y="2708104"/>
              <a:ext cx="1250100" cy="297900"/>
              <a:chOff x="7947100" y="2138363"/>
              <a:chExt cx="1250100" cy="297900"/>
            </a:xfrm>
          </p:grpSpPr>
          <p:sp>
            <p:nvSpPr>
              <p:cNvPr id="176" name="Google Shape;176;ge7e5385836_3_0"/>
              <p:cNvSpPr/>
              <p:nvPr/>
            </p:nvSpPr>
            <p:spPr>
              <a:xfrm>
                <a:off x="7947100" y="2138363"/>
                <a:ext cx="1250100" cy="297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2021-08-06 </a:t>
                </a: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7" name="Google Shape;177;ge7e5385836_3_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940588" y="2183075"/>
                <a:ext cx="208475" cy="2084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8" name="Google Shape;178;ge7e5385836_3_0"/>
            <p:cNvSpPr txBox="1"/>
            <p:nvPr/>
          </p:nvSpPr>
          <p:spPr>
            <a:xfrm flipH="1">
              <a:off x="6740635" y="2667016"/>
              <a:ext cx="41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ge7e5385836_3_0"/>
          <p:cNvSpPr/>
          <p:nvPr/>
        </p:nvSpPr>
        <p:spPr>
          <a:xfrm>
            <a:off x="6408947" y="2678896"/>
            <a:ext cx="356700" cy="34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ge7e5385836_3_0"/>
          <p:cNvGraphicFramePr/>
          <p:nvPr/>
        </p:nvGraphicFramePr>
        <p:xfrm>
          <a:off x="10425906" y="112620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689300"/>
                <a:gridCol w="1185200"/>
                <a:gridCol w="942425"/>
                <a:gridCol w="1051175"/>
                <a:gridCol w="958700"/>
                <a:gridCol w="884800"/>
                <a:gridCol w="1091100"/>
              </a:tblGrid>
              <a:tr h="22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선택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상품주문번호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주문번호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주문일시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클레임상태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상품번호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상품명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56175"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56175"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56175"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181" name="Google Shape;181;ge7e5385836_3_0"/>
          <p:cNvGrpSpPr/>
          <p:nvPr/>
        </p:nvGrpSpPr>
        <p:grpSpPr>
          <a:xfrm>
            <a:off x="2260863" y="3986573"/>
            <a:ext cx="1498800" cy="369300"/>
            <a:chOff x="9551312" y="7469236"/>
            <a:chExt cx="1498800" cy="369300"/>
          </a:xfrm>
        </p:grpSpPr>
        <p:sp>
          <p:nvSpPr>
            <p:cNvPr id="182" name="Google Shape;182;ge7e5385836_3_0"/>
            <p:cNvSpPr txBox="1"/>
            <p:nvPr/>
          </p:nvSpPr>
          <p:spPr>
            <a:xfrm>
              <a:off x="9551312" y="7469236"/>
              <a:ext cx="149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목록 (총 3개)</a:t>
              </a:r>
              <a:endParaRPr b="1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3" name="Google Shape;183;ge7e5385836_3_0"/>
            <p:cNvSpPr/>
            <p:nvPr/>
          </p:nvSpPr>
          <p:spPr>
            <a:xfrm flipH="1" rot="10800000">
              <a:off x="9551312" y="7564952"/>
              <a:ext cx="1083600" cy="177600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e7e5385836_3_0"/>
          <p:cNvSpPr/>
          <p:nvPr/>
        </p:nvSpPr>
        <p:spPr>
          <a:xfrm>
            <a:off x="17541819" y="7564862"/>
            <a:ext cx="405000" cy="149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ge7e5385836_3_0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정영범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ad_order_search.html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/admin/order/search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1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1" hMerge="1"/>
                <a:tc rowSpan="11" hMerge="1"/>
                <a:tc rowSpan="11" hMerge="1"/>
                <a:tc rowSpan="11" hMerge="1"/>
                <a:tc rowSpan="11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주문 관리–주문통합검색 - 1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주문조회 조건 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-결제일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-발주확인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-발송처리일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상세조건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-전체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-수취인명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-구매자명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-구매자연락처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-구매자ID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-주문번호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-상품주문번호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-상품번호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-송장번호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검색 상세조건 목록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검색 결과 목록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달력 상세 보기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07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86" name="Google Shape;186;ge7e5385836_3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e7e5385836_3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ge7e5385836_3_49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정영범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ad_order_paycheck.html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/admin/order/paycheck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5" hMerge="1"/>
                <a:tc rowSpan="15" hMerge="1"/>
                <a:tc rowSpan="15" hMerge="1"/>
                <a:tc rowSpan="15" hMerge="1"/>
                <a:tc rowSpan="15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주문 관리 – 주문통합검색-1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미결제 확인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내역 갯수 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-10개씩 보기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-50개씩 보기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-100개씩 보기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미결제 건수를 나타내 줌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3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93" name="Google Shape;193;ge7e5385836_3_49"/>
          <p:cNvSpPr/>
          <p:nvPr/>
        </p:nvSpPr>
        <p:spPr>
          <a:xfrm>
            <a:off x="1505998" y="2162843"/>
            <a:ext cx="265200" cy="175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7e5385836_3_49"/>
          <p:cNvSpPr/>
          <p:nvPr/>
        </p:nvSpPr>
        <p:spPr>
          <a:xfrm>
            <a:off x="1813813" y="2238739"/>
            <a:ext cx="7829700" cy="3891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5" name="Google Shape;195;ge7e5385836_3_49"/>
          <p:cNvGraphicFramePr/>
          <p:nvPr/>
        </p:nvGraphicFramePr>
        <p:xfrm>
          <a:off x="2095535" y="28608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{B38316D6-F205-4D7B-8352-D19F742040F9}</a:tableStyleId>
              </a:tblPr>
              <a:tblGrid>
                <a:gridCol w="812050"/>
                <a:gridCol w="884150"/>
                <a:gridCol w="1008000"/>
                <a:gridCol w="901400"/>
                <a:gridCol w="901400"/>
                <a:gridCol w="746525"/>
                <a:gridCol w="1056275"/>
                <a:gridCol w="901400"/>
              </a:tblGrid>
              <a:tr h="2624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상품주문번호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주문번호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주문일시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구매자명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구매자ID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수취인명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결제/입금기한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상품명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  <a:tr h="238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0020210806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0020210807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0020210809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08060010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08060020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08090030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이재성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정영범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이한길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Jaseong12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Bumijoa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hangils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이재성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정영범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이한길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무통장입금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무통장입금/예정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입금완료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Adidas Yeezy Foam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IAB Studio Pigment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Nike Dunk Low Retro Black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6" name="Google Shape;196;ge7e5385836_3_49"/>
          <p:cNvSpPr/>
          <p:nvPr/>
        </p:nvSpPr>
        <p:spPr>
          <a:xfrm>
            <a:off x="7030659" y="2365309"/>
            <a:ext cx="2370300" cy="4257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e7e5385836_3_49"/>
          <p:cNvSpPr/>
          <p:nvPr/>
        </p:nvSpPr>
        <p:spPr>
          <a:xfrm>
            <a:off x="6720522" y="2384459"/>
            <a:ext cx="265200" cy="175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8" name="Google Shape;198;ge7e5385836_3_49"/>
          <p:cNvGraphicFramePr/>
          <p:nvPr/>
        </p:nvGraphicFramePr>
        <p:xfrm>
          <a:off x="11224730" y="-22379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{B38316D6-F205-4D7B-8352-D19F742040F9}</a:tableStyleId>
              </a:tblPr>
              <a:tblGrid>
                <a:gridCol w="525975"/>
                <a:gridCol w="1057750"/>
                <a:gridCol w="941150"/>
                <a:gridCol w="841625"/>
                <a:gridCol w="841625"/>
                <a:gridCol w="841625"/>
                <a:gridCol w="841625"/>
                <a:gridCol w="841625"/>
              </a:tblGrid>
              <a:tr h="24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상품주문번호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주문번호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주문일시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주문상태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클레임상태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상품번호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상품명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  <a:tr h="123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0020210806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0020210807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0020210809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08060010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08060020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08090030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배송완료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배송중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배송중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결제완료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결제완료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결제완료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k01002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K01003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k01004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Adidas Yeezy 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IAB Studio x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IAB Studio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9" name="Google Shape;199;ge7e5385836_3_49"/>
          <p:cNvSpPr/>
          <p:nvPr/>
        </p:nvSpPr>
        <p:spPr>
          <a:xfrm>
            <a:off x="7166651" y="2437584"/>
            <a:ext cx="2140200" cy="29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100개씩 보기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▼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ge7e5385836_3_49"/>
          <p:cNvSpPr/>
          <p:nvPr/>
        </p:nvSpPr>
        <p:spPr>
          <a:xfrm>
            <a:off x="2078112" y="2437584"/>
            <a:ext cx="1137600" cy="232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 (총 3개)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e7e5385836_3_49"/>
          <p:cNvSpPr/>
          <p:nvPr/>
        </p:nvSpPr>
        <p:spPr>
          <a:xfrm>
            <a:off x="2026000" y="2371575"/>
            <a:ext cx="1266300" cy="3597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e7e5385836_3_49"/>
          <p:cNvSpPr/>
          <p:nvPr/>
        </p:nvSpPr>
        <p:spPr>
          <a:xfrm>
            <a:off x="3347672" y="2560259"/>
            <a:ext cx="265200" cy="175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e7e5385836_3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e7e5385836_3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ge7e5385836_3_63"/>
          <p:cNvGraphicFramePr/>
          <p:nvPr/>
        </p:nvGraphicFramePr>
        <p:xfrm>
          <a:off x="2016981" y="2349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921150"/>
                <a:gridCol w="5914575"/>
              </a:tblGrid>
              <a:tr h="4303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조회기간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2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상세조건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2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주문상태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2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배송지연여부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0" name="Google Shape;210;ge7e5385836_3_63"/>
          <p:cNvGraphicFramePr/>
          <p:nvPr/>
        </p:nvGraphicFramePr>
        <p:xfrm>
          <a:off x="3839325" y="24381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{B38316D6-F205-4D7B-8352-D19F742040F9}</a:tableStyleId>
              </a:tblPr>
              <a:tblGrid>
                <a:gridCol w="450050"/>
                <a:gridCol w="450050"/>
                <a:gridCol w="450050"/>
                <a:gridCol w="450050"/>
              </a:tblGrid>
              <a:tr h="14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오늘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1주일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1개월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3개월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1" name="Google Shape;211;ge7e5385836_3_63"/>
          <p:cNvSpPr/>
          <p:nvPr/>
        </p:nvSpPr>
        <p:spPr>
          <a:xfrm>
            <a:off x="2992692" y="2456192"/>
            <a:ext cx="767400" cy="18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결제일    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7e5385836_3_63"/>
          <p:cNvSpPr/>
          <p:nvPr/>
        </p:nvSpPr>
        <p:spPr>
          <a:xfrm>
            <a:off x="2992692" y="2836550"/>
            <a:ext cx="767400" cy="18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     ▼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e7e5385836_3_63"/>
          <p:cNvSpPr/>
          <p:nvPr/>
        </p:nvSpPr>
        <p:spPr>
          <a:xfrm>
            <a:off x="2992692" y="3142028"/>
            <a:ext cx="767400" cy="18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     ▼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e7e5385836_3_63"/>
          <p:cNvSpPr/>
          <p:nvPr/>
        </p:nvSpPr>
        <p:spPr>
          <a:xfrm>
            <a:off x="3018255" y="3464618"/>
            <a:ext cx="1415700" cy="17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                              ▼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e7e5385836_3_63"/>
          <p:cNvSpPr/>
          <p:nvPr/>
        </p:nvSpPr>
        <p:spPr>
          <a:xfrm>
            <a:off x="7722374" y="3142028"/>
            <a:ext cx="767400" cy="18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     ▼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e7e5385836_3_63"/>
          <p:cNvSpPr/>
          <p:nvPr/>
        </p:nvSpPr>
        <p:spPr>
          <a:xfrm>
            <a:off x="7722374" y="3469851"/>
            <a:ext cx="767400" cy="18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     ▼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7e5385836_3_63"/>
          <p:cNvSpPr/>
          <p:nvPr/>
        </p:nvSpPr>
        <p:spPr>
          <a:xfrm>
            <a:off x="6656280" y="3163575"/>
            <a:ext cx="741900" cy="16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배송 방법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7e5385836_3_63"/>
          <p:cNvSpPr/>
          <p:nvPr/>
        </p:nvSpPr>
        <p:spPr>
          <a:xfrm>
            <a:off x="6656280" y="3492307"/>
            <a:ext cx="741900" cy="16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 위치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9" name="Google Shape;219;ge7e5385836_3_63"/>
          <p:cNvGraphicFramePr/>
          <p:nvPr/>
        </p:nvGraphicFramePr>
        <p:xfrm>
          <a:off x="2165095" y="5055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{58F8B7C4-DE34-493B-8E0F-D0C831E695B4}</a:tableStyleId>
              </a:tblPr>
              <a:tblGrid>
                <a:gridCol w="507375"/>
                <a:gridCol w="1020300"/>
                <a:gridCol w="917100"/>
                <a:gridCol w="802600"/>
                <a:gridCol w="811850"/>
                <a:gridCol w="811850"/>
                <a:gridCol w="811850"/>
                <a:gridCol w="811850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상품주문번호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주문번호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주문일시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주문상태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클레임상태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상품번호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상품명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0020210806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0020210807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0020210809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08060010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08060020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08090030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배송완료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배송중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배송중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결제완료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결제완료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결제완료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k01002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K01003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k01004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Adidas Yeezy Foam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0" name="Google Shape;220;ge7e5385836_3_63"/>
          <p:cNvGraphicFramePr/>
          <p:nvPr/>
        </p:nvGraphicFramePr>
        <p:xfrm>
          <a:off x="2165082" y="47750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{B38316D6-F205-4D7B-8352-D19F742040F9}</a:tableStyleId>
              </a:tblPr>
              <a:tblGrid>
                <a:gridCol w="780350"/>
                <a:gridCol w="609425"/>
                <a:gridCol w="951250"/>
                <a:gridCol w="780350"/>
              </a:tblGrid>
              <a:tr h="20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발주확인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발송처리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발송처리지연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판매취소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1" name="Google Shape;221;ge7e5385836_3_63"/>
          <p:cNvSpPr/>
          <p:nvPr/>
        </p:nvSpPr>
        <p:spPr>
          <a:xfrm>
            <a:off x="1829572" y="2362627"/>
            <a:ext cx="7165800" cy="3831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e7e5385836_3_63"/>
          <p:cNvSpPr/>
          <p:nvPr/>
        </p:nvSpPr>
        <p:spPr>
          <a:xfrm>
            <a:off x="1844642" y="2095989"/>
            <a:ext cx="265200" cy="175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e7e5385836_3_63"/>
          <p:cNvSpPr/>
          <p:nvPr/>
        </p:nvSpPr>
        <p:spPr>
          <a:xfrm>
            <a:off x="1852997" y="2813175"/>
            <a:ext cx="7165800" cy="9273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e7e5385836_3_63"/>
          <p:cNvSpPr/>
          <p:nvPr/>
        </p:nvSpPr>
        <p:spPr>
          <a:xfrm>
            <a:off x="1865825" y="4322175"/>
            <a:ext cx="7190100" cy="17673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e7e5385836_3_63"/>
          <p:cNvSpPr/>
          <p:nvPr/>
        </p:nvSpPr>
        <p:spPr>
          <a:xfrm>
            <a:off x="2142444" y="4727851"/>
            <a:ext cx="3221700" cy="2985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e7e5385836_3_63"/>
          <p:cNvSpPr/>
          <p:nvPr/>
        </p:nvSpPr>
        <p:spPr>
          <a:xfrm>
            <a:off x="1832244" y="4077713"/>
            <a:ext cx="310200" cy="204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e7e5385836_3_63"/>
          <p:cNvSpPr/>
          <p:nvPr/>
        </p:nvSpPr>
        <p:spPr>
          <a:xfrm>
            <a:off x="1852997" y="4727851"/>
            <a:ext cx="265200" cy="213300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ge7e5385836_3_63"/>
          <p:cNvCxnSpPr/>
          <p:nvPr/>
        </p:nvCxnSpPr>
        <p:spPr>
          <a:xfrm flipH="1">
            <a:off x="6712167" y="2771984"/>
            <a:ext cx="141900" cy="3297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" name="Google Shape;229;ge7e5385836_3_63"/>
          <p:cNvSpPr/>
          <p:nvPr/>
        </p:nvSpPr>
        <p:spPr>
          <a:xfrm>
            <a:off x="5718758" y="2102889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ge7e5385836_3_63"/>
          <p:cNvGrpSpPr/>
          <p:nvPr/>
        </p:nvGrpSpPr>
        <p:grpSpPr>
          <a:xfrm>
            <a:off x="5375633" y="2367380"/>
            <a:ext cx="3260800" cy="1353389"/>
            <a:chOff x="5375633" y="2367380"/>
            <a:chExt cx="3260800" cy="1353389"/>
          </a:xfrm>
        </p:grpSpPr>
        <p:pic>
          <p:nvPicPr>
            <p:cNvPr id="231" name="Google Shape;231;ge7e5385836_3_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75633" y="2911144"/>
              <a:ext cx="1314450" cy="809625"/>
            </a:xfrm>
            <a:prstGeom prst="rect">
              <a:avLst/>
            </a:prstGeom>
            <a:noFill/>
            <a:ln cap="flat" cmpd="sng" w="28575">
              <a:solidFill>
                <a:srgbClr val="FF5050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232" name="Google Shape;232;ge7e5385836_3_63"/>
            <p:cNvGrpSpPr/>
            <p:nvPr/>
          </p:nvGrpSpPr>
          <p:grpSpPr>
            <a:xfrm>
              <a:off x="5718758" y="2408455"/>
              <a:ext cx="1250100" cy="297900"/>
              <a:chOff x="6279525" y="2138350"/>
              <a:chExt cx="1250100" cy="297900"/>
            </a:xfrm>
          </p:grpSpPr>
          <p:sp>
            <p:nvSpPr>
              <p:cNvPr id="233" name="Google Shape;233;ge7e5385836_3_63"/>
              <p:cNvSpPr/>
              <p:nvPr/>
            </p:nvSpPr>
            <p:spPr>
              <a:xfrm>
                <a:off x="6279525" y="2138350"/>
                <a:ext cx="1250100" cy="297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2021-08-06 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4" name="Google Shape;234;ge7e5385836_3_6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273013" y="2183063"/>
                <a:ext cx="208475" cy="2084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5" name="Google Shape;235;ge7e5385836_3_63"/>
            <p:cNvGrpSpPr/>
            <p:nvPr/>
          </p:nvGrpSpPr>
          <p:grpSpPr>
            <a:xfrm>
              <a:off x="7386333" y="2408468"/>
              <a:ext cx="1250100" cy="297900"/>
              <a:chOff x="7947100" y="2138363"/>
              <a:chExt cx="1250100" cy="297900"/>
            </a:xfrm>
          </p:grpSpPr>
          <p:sp>
            <p:nvSpPr>
              <p:cNvPr id="236" name="Google Shape;236;ge7e5385836_3_63"/>
              <p:cNvSpPr/>
              <p:nvPr/>
            </p:nvSpPr>
            <p:spPr>
              <a:xfrm>
                <a:off x="7947100" y="2138363"/>
                <a:ext cx="1250100" cy="297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2021-08-06 </a:t>
                </a: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7" name="Google Shape;237;ge7e5385836_3_6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940588" y="2183075"/>
                <a:ext cx="208475" cy="2084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8" name="Google Shape;238;ge7e5385836_3_63"/>
            <p:cNvSpPr txBox="1"/>
            <p:nvPr/>
          </p:nvSpPr>
          <p:spPr>
            <a:xfrm flipH="1">
              <a:off x="6996083" y="2367380"/>
              <a:ext cx="41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ge7e5385836_3_63"/>
          <p:cNvSpPr/>
          <p:nvPr/>
        </p:nvSpPr>
        <p:spPr>
          <a:xfrm>
            <a:off x="4849959" y="3899783"/>
            <a:ext cx="868800" cy="2631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7e5385836_3_63"/>
          <p:cNvSpPr/>
          <p:nvPr/>
        </p:nvSpPr>
        <p:spPr>
          <a:xfrm>
            <a:off x="2165082" y="4422521"/>
            <a:ext cx="1137600" cy="232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 (총 3개)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7e5385836_3_63"/>
          <p:cNvSpPr/>
          <p:nvPr/>
        </p:nvSpPr>
        <p:spPr>
          <a:xfrm>
            <a:off x="5462166" y="4422521"/>
            <a:ext cx="1504500" cy="21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최근주문건부터    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▼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e7e5385836_3_63"/>
          <p:cNvSpPr/>
          <p:nvPr/>
        </p:nvSpPr>
        <p:spPr>
          <a:xfrm>
            <a:off x="7131920" y="4442229"/>
            <a:ext cx="1504500" cy="21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100개씩 보기    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▼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e7e5385836_3_63"/>
          <p:cNvSpPr/>
          <p:nvPr/>
        </p:nvSpPr>
        <p:spPr>
          <a:xfrm>
            <a:off x="5333569" y="4190700"/>
            <a:ext cx="310200" cy="204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e7e5385836_3_63"/>
          <p:cNvSpPr/>
          <p:nvPr/>
        </p:nvSpPr>
        <p:spPr>
          <a:xfrm>
            <a:off x="6966669" y="4186700"/>
            <a:ext cx="310200" cy="204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e7e5385836_3_63"/>
          <p:cNvSpPr/>
          <p:nvPr/>
        </p:nvSpPr>
        <p:spPr>
          <a:xfrm>
            <a:off x="1822144" y="2836538"/>
            <a:ext cx="310200" cy="204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e7e5385836_3_63"/>
          <p:cNvSpPr/>
          <p:nvPr/>
        </p:nvSpPr>
        <p:spPr>
          <a:xfrm>
            <a:off x="4506094" y="3877613"/>
            <a:ext cx="310200" cy="204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7" name="Google Shape;247;ge7e5385836_3_63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정영범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ad_order_paycheck.html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/admin/order/paycheck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0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0" hMerge="1"/>
                <a:tc rowSpan="10" hMerge="1"/>
                <a:tc rowSpan="10" hMerge="1"/>
                <a:tc rowSpan="10" hMerge="1"/>
                <a:tc rowSpan="10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주문 확인/발송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조회 기간 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상세조건 설정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-수취인명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-구매자명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-구매자 연락처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-구매자ID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-주문번호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-상품번호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주문상태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 배송대기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-배송중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-배송완료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발송 지연여부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-처리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-미처리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주문 확인 목록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주문 상태 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조회기간 날짜 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검색 버튼 클릭시 아래 목록에 데이터 출력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-최근주문건부터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-오래된 주문건 부터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675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내역 갯수 설정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-10개씩 보기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-50개씩 보기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-100개씩 보기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8" name="Google Shape;248;ge7e5385836_3_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Google Shape;253;ge7e5385836_3_105"/>
          <p:cNvGraphicFramePr/>
          <p:nvPr/>
        </p:nvGraphicFramePr>
        <p:xfrm>
          <a:off x="1" y="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{CB6C875F-100D-414C-8AF1-FDD91349FFD2}</a:tableStyleId>
              </a:tblPr>
              <a:tblGrid>
                <a:gridCol w="1401475"/>
                <a:gridCol w="1304275"/>
                <a:gridCol w="2316900"/>
                <a:gridCol w="1385275"/>
                <a:gridCol w="2081975"/>
                <a:gridCol w="1585625"/>
                <a:gridCol w="382900"/>
                <a:gridCol w="1733625"/>
              </a:tblGrid>
              <a:tr h="3633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리셀 쇼핑몰 웹사이트 구축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KREAM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           전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2.0.0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정영범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ad_order_delivery.html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     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2021-08-03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/admin/order/delivery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페   이   지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rowSpan="10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0" hMerge="1"/>
                <a:tc rowSpan="10" hMerge="1"/>
                <a:tc rowSpan="10" hMerge="1"/>
                <a:tc rowSpan="10" hMerge="1"/>
                <a:tc rowSpan="10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>
                        <a:alpha val="62352"/>
                      </a:srgbClr>
                    </a:solidFill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주문 관리–배송현황 관리 - 1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배송현황 조회 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상세조건 설정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-수취인명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-구매자명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-구매자 연락처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-구매자ID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-주문번호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-상품번호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주문상태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-배송대기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-배송중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-배송완료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조회기간 날짜 설정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배송현황 목록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내역 갯수 설정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-10개씩 보기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-50개씩 보기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-100개씩 보기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 설정에 따른 배송현황 데이터 출력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425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4" name="Google Shape;254;ge7e5385836_3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0525"/>
            <a:ext cx="10075526" cy="566748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e7e5385836_3_105"/>
          <p:cNvSpPr/>
          <p:nvPr/>
        </p:nvSpPr>
        <p:spPr>
          <a:xfrm>
            <a:off x="1401475" y="2580707"/>
            <a:ext cx="8398800" cy="1143000"/>
          </a:xfrm>
          <a:prstGeom prst="rect">
            <a:avLst/>
          </a:prstGeom>
          <a:solidFill>
            <a:srgbClr val="000000">
              <a:alpha val="2745"/>
            </a:srgbClr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e7e5385836_3_105"/>
          <p:cNvSpPr txBox="1"/>
          <p:nvPr/>
        </p:nvSpPr>
        <p:spPr>
          <a:xfrm>
            <a:off x="1476728" y="2655541"/>
            <a:ext cx="73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조회기간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e7e5385836_3_105"/>
          <p:cNvSpPr txBox="1"/>
          <p:nvPr/>
        </p:nvSpPr>
        <p:spPr>
          <a:xfrm>
            <a:off x="3752396" y="2058268"/>
            <a:ext cx="79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배송중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건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e7e5385836_3_105"/>
          <p:cNvSpPr txBox="1"/>
          <p:nvPr/>
        </p:nvSpPr>
        <p:spPr>
          <a:xfrm>
            <a:off x="1386215" y="2087400"/>
            <a:ext cx="202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배송중, 배송완료 주문건을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 해주세요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e7e5385836_3_105"/>
          <p:cNvSpPr/>
          <p:nvPr/>
        </p:nvSpPr>
        <p:spPr>
          <a:xfrm>
            <a:off x="3747775" y="3069913"/>
            <a:ext cx="2547600" cy="19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e7e5385836_3_105"/>
          <p:cNvSpPr txBox="1"/>
          <p:nvPr/>
        </p:nvSpPr>
        <p:spPr>
          <a:xfrm>
            <a:off x="1476728" y="3005879"/>
            <a:ext cx="73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상세조건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ge7e5385836_3_105"/>
          <p:cNvGrpSpPr/>
          <p:nvPr/>
        </p:nvGrpSpPr>
        <p:grpSpPr>
          <a:xfrm>
            <a:off x="2393313" y="2996535"/>
            <a:ext cx="1168064" cy="357400"/>
            <a:chOff x="2448713" y="2630898"/>
            <a:chExt cx="1168064" cy="357400"/>
          </a:xfrm>
        </p:grpSpPr>
        <p:sp>
          <p:nvSpPr>
            <p:cNvPr id="262" name="Google Shape;262;ge7e5385836_3_105"/>
            <p:cNvSpPr/>
            <p:nvPr/>
          </p:nvSpPr>
          <p:spPr>
            <a:xfrm>
              <a:off x="2457003" y="2710915"/>
              <a:ext cx="1095300" cy="177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3" name="Google Shape;263;ge7e5385836_3_10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59377" y="2630898"/>
              <a:ext cx="357400" cy="35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ge7e5385836_3_105"/>
            <p:cNvSpPr txBox="1"/>
            <p:nvPr/>
          </p:nvSpPr>
          <p:spPr>
            <a:xfrm>
              <a:off x="2448713" y="2648050"/>
              <a:ext cx="730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전체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ge7e5385836_3_105"/>
          <p:cNvSpPr txBox="1"/>
          <p:nvPr/>
        </p:nvSpPr>
        <p:spPr>
          <a:xfrm>
            <a:off x="5160396" y="2058268"/>
            <a:ext cx="79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배송완료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건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ge7e5385836_3_105"/>
          <p:cNvGrpSpPr/>
          <p:nvPr/>
        </p:nvGrpSpPr>
        <p:grpSpPr>
          <a:xfrm>
            <a:off x="2393313" y="3342811"/>
            <a:ext cx="1168064" cy="357400"/>
            <a:chOff x="2448713" y="2630898"/>
            <a:chExt cx="1168064" cy="357400"/>
          </a:xfrm>
        </p:grpSpPr>
        <p:sp>
          <p:nvSpPr>
            <p:cNvPr id="267" name="Google Shape;267;ge7e5385836_3_105"/>
            <p:cNvSpPr/>
            <p:nvPr/>
          </p:nvSpPr>
          <p:spPr>
            <a:xfrm>
              <a:off x="2457003" y="2710915"/>
              <a:ext cx="1095300" cy="177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e7e5385836_3_105"/>
            <p:cNvSpPr txBox="1"/>
            <p:nvPr/>
          </p:nvSpPr>
          <p:spPr>
            <a:xfrm>
              <a:off x="2448713" y="2648050"/>
              <a:ext cx="730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전체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9" name="Google Shape;269;ge7e5385836_3_10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59377" y="2630898"/>
              <a:ext cx="357400" cy="357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0" name="Google Shape;270;ge7e5385836_3_105"/>
          <p:cNvSpPr txBox="1"/>
          <p:nvPr/>
        </p:nvSpPr>
        <p:spPr>
          <a:xfrm>
            <a:off x="1476728" y="3351315"/>
            <a:ext cx="73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주문상태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e7e5385836_3_105"/>
          <p:cNvSpPr txBox="1"/>
          <p:nvPr/>
        </p:nvSpPr>
        <p:spPr>
          <a:xfrm>
            <a:off x="1354625" y="3826100"/>
            <a:ext cx="9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2" name="Google Shape;272;ge7e5385836_3_105"/>
          <p:cNvGraphicFramePr/>
          <p:nvPr/>
        </p:nvGraphicFramePr>
        <p:xfrm>
          <a:off x="1401475" y="41544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{B38316D6-F205-4D7B-8352-D19F742040F9}</a:tableStyleId>
              </a:tblPr>
              <a:tblGrid>
                <a:gridCol w="588000"/>
                <a:gridCol w="976350"/>
                <a:gridCol w="976350"/>
                <a:gridCol w="976350"/>
                <a:gridCol w="976350"/>
                <a:gridCol w="976350"/>
                <a:gridCol w="976350"/>
                <a:gridCol w="976350"/>
                <a:gridCol w="976350"/>
              </a:tblGrid>
              <a:tr h="40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상품주문번호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주문번호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주문상태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발송처리일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배송방법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택배사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송장번호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배송추적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0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0001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주문확인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###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택배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한진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###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002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0002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배송준비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###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택배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우체국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###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003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0003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배송중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21-08-04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직접방문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한진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###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004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0004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배송완료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21-08-03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택배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우체국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###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73" name="Google Shape;273;ge7e5385836_3_105"/>
          <p:cNvGrpSpPr/>
          <p:nvPr/>
        </p:nvGrpSpPr>
        <p:grpSpPr>
          <a:xfrm>
            <a:off x="7636625" y="3832053"/>
            <a:ext cx="1168065" cy="357400"/>
            <a:chOff x="2448712" y="2630898"/>
            <a:chExt cx="1168065" cy="357400"/>
          </a:xfrm>
        </p:grpSpPr>
        <p:sp>
          <p:nvSpPr>
            <p:cNvPr id="274" name="Google Shape;274;ge7e5385836_3_105"/>
            <p:cNvSpPr/>
            <p:nvPr/>
          </p:nvSpPr>
          <p:spPr>
            <a:xfrm>
              <a:off x="2457003" y="2710915"/>
              <a:ext cx="1095300" cy="177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5" name="Google Shape;275;ge7e5385836_3_10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59377" y="2630898"/>
              <a:ext cx="357400" cy="35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ge7e5385836_3_105"/>
            <p:cNvSpPr txBox="1"/>
            <p:nvPr/>
          </p:nvSpPr>
          <p:spPr>
            <a:xfrm>
              <a:off x="2448712" y="2648045"/>
              <a:ext cx="974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100개씩 보기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ge7e5385836_3_105"/>
          <p:cNvSpPr/>
          <p:nvPr/>
        </p:nvSpPr>
        <p:spPr>
          <a:xfrm>
            <a:off x="8804688" y="3921950"/>
            <a:ext cx="9744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조회항목 설정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e7e5385836_3_105"/>
          <p:cNvSpPr/>
          <p:nvPr/>
        </p:nvSpPr>
        <p:spPr>
          <a:xfrm>
            <a:off x="1622530" y="4277225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e7e5385836_3_105"/>
          <p:cNvSpPr/>
          <p:nvPr/>
        </p:nvSpPr>
        <p:spPr>
          <a:xfrm>
            <a:off x="1622530" y="4671568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e7e5385836_3_105"/>
          <p:cNvSpPr/>
          <p:nvPr/>
        </p:nvSpPr>
        <p:spPr>
          <a:xfrm>
            <a:off x="1622530" y="5065918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e7e5385836_3_105"/>
          <p:cNvSpPr/>
          <p:nvPr/>
        </p:nvSpPr>
        <p:spPr>
          <a:xfrm>
            <a:off x="1622530" y="5470787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e7e5385836_3_105"/>
          <p:cNvSpPr/>
          <p:nvPr/>
        </p:nvSpPr>
        <p:spPr>
          <a:xfrm>
            <a:off x="1622530" y="5875637"/>
            <a:ext cx="150600" cy="16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e7e5385836_3_105"/>
          <p:cNvSpPr/>
          <p:nvPr/>
        </p:nvSpPr>
        <p:spPr>
          <a:xfrm>
            <a:off x="8980845" y="4676529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배송추적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e7e5385836_3_105"/>
          <p:cNvSpPr/>
          <p:nvPr/>
        </p:nvSpPr>
        <p:spPr>
          <a:xfrm>
            <a:off x="8980845" y="5057667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배송추적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e7e5385836_3_105"/>
          <p:cNvSpPr/>
          <p:nvPr/>
        </p:nvSpPr>
        <p:spPr>
          <a:xfrm>
            <a:off x="8980845" y="5462517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배송추적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e7e5385836_3_105"/>
          <p:cNvSpPr/>
          <p:nvPr/>
        </p:nvSpPr>
        <p:spPr>
          <a:xfrm>
            <a:off x="8980845" y="5867367"/>
            <a:ext cx="673200" cy="1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배송추적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e7e5385836_3_105"/>
          <p:cNvSpPr/>
          <p:nvPr/>
        </p:nvSpPr>
        <p:spPr>
          <a:xfrm>
            <a:off x="8884024" y="3350324"/>
            <a:ext cx="868800" cy="2631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e7e5385836_3_105"/>
          <p:cNvSpPr/>
          <p:nvPr/>
        </p:nvSpPr>
        <p:spPr>
          <a:xfrm>
            <a:off x="3947462" y="-1550993"/>
            <a:ext cx="417600" cy="4413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e7e5385836_3_105"/>
          <p:cNvSpPr/>
          <p:nvPr/>
        </p:nvSpPr>
        <p:spPr>
          <a:xfrm>
            <a:off x="8973105" y="-1532748"/>
            <a:ext cx="405300" cy="441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ge7e5385836_3_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3825" y="-1466498"/>
            <a:ext cx="252575" cy="252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ge7e5385836_3_105"/>
          <p:cNvGrpSpPr/>
          <p:nvPr/>
        </p:nvGrpSpPr>
        <p:grpSpPr>
          <a:xfrm>
            <a:off x="3320122" y="2116463"/>
            <a:ext cx="457200" cy="459245"/>
            <a:chOff x="5547486" y="-1532736"/>
            <a:chExt cx="457200" cy="459245"/>
          </a:xfrm>
        </p:grpSpPr>
        <p:sp>
          <p:nvSpPr>
            <p:cNvPr id="292" name="Google Shape;292;ge7e5385836_3_105"/>
            <p:cNvSpPr/>
            <p:nvPr/>
          </p:nvSpPr>
          <p:spPr>
            <a:xfrm>
              <a:off x="5576405" y="-1532736"/>
              <a:ext cx="417600" cy="4413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3" name="Google Shape;293;ge7e5385836_3_10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547486" y="-1530691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4" name="Google Shape;294;ge7e5385836_3_10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22907" y="-1185797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e7e5385836_3_105"/>
          <p:cNvSpPr txBox="1"/>
          <p:nvPr/>
        </p:nvSpPr>
        <p:spPr>
          <a:xfrm>
            <a:off x="4360930" y="-1604586"/>
            <a:ext cx="111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반품 요청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0건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ge7e5385836_3_105"/>
          <p:cNvSpPr/>
          <p:nvPr/>
        </p:nvSpPr>
        <p:spPr>
          <a:xfrm flipH="1">
            <a:off x="1348607" y="2588325"/>
            <a:ext cx="314100" cy="175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e7e5385836_3_105"/>
          <p:cNvSpPr txBox="1"/>
          <p:nvPr/>
        </p:nvSpPr>
        <p:spPr>
          <a:xfrm>
            <a:off x="9369505" y="-1604586"/>
            <a:ext cx="111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반품 완료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0건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8" name="Google Shape;298;ge7e5385836_3_10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49469" y="-1438372"/>
            <a:ext cx="252575" cy="252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ge7e5385836_3_105"/>
          <p:cNvGrpSpPr/>
          <p:nvPr/>
        </p:nvGrpSpPr>
        <p:grpSpPr>
          <a:xfrm>
            <a:off x="4895555" y="-1705386"/>
            <a:ext cx="94550" cy="96662"/>
            <a:chOff x="1306" y="4020"/>
            <a:chExt cx="90" cy="91"/>
          </a:xfrm>
        </p:grpSpPr>
        <p:sp>
          <p:nvSpPr>
            <p:cNvPr id="300" name="Google Shape;300;ge7e5385836_3_105"/>
            <p:cNvSpPr txBox="1"/>
            <p:nvPr/>
          </p:nvSpPr>
          <p:spPr>
            <a:xfrm>
              <a:off x="1306" y="4020"/>
              <a:ext cx="0" cy="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sng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cxnSp>
          <p:nvCxnSpPr>
            <p:cNvPr id="301" name="Google Shape;301;ge7e5385836_3_105"/>
            <p:cNvCxnSpPr/>
            <p:nvPr/>
          </p:nvCxnSpPr>
          <p:spPr>
            <a:xfrm>
              <a:off x="1306" y="4065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ge7e5385836_3_105"/>
            <p:cNvCxnSpPr/>
            <p:nvPr/>
          </p:nvCxnSpPr>
          <p:spPr>
            <a:xfrm>
              <a:off x="1351" y="4065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ge7e5385836_3_105"/>
            <p:cNvCxnSpPr/>
            <p:nvPr/>
          </p:nvCxnSpPr>
          <p:spPr>
            <a:xfrm>
              <a:off x="1396" y="4065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ge7e5385836_3_105"/>
            <p:cNvCxnSpPr/>
            <p:nvPr/>
          </p:nvCxnSpPr>
          <p:spPr>
            <a:xfrm>
              <a:off x="1306" y="4111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05" name="Google Shape;305;ge7e5385836_3_105"/>
          <p:cNvGrpSpPr/>
          <p:nvPr/>
        </p:nvGrpSpPr>
        <p:grpSpPr>
          <a:xfrm>
            <a:off x="5047955" y="-1552986"/>
            <a:ext cx="94550" cy="96662"/>
            <a:chOff x="1306" y="4020"/>
            <a:chExt cx="90" cy="91"/>
          </a:xfrm>
        </p:grpSpPr>
        <p:sp>
          <p:nvSpPr>
            <p:cNvPr id="306" name="Google Shape;306;ge7e5385836_3_105"/>
            <p:cNvSpPr txBox="1"/>
            <p:nvPr/>
          </p:nvSpPr>
          <p:spPr>
            <a:xfrm>
              <a:off x="1306" y="4020"/>
              <a:ext cx="0" cy="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sng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cxnSp>
          <p:nvCxnSpPr>
            <p:cNvPr id="307" name="Google Shape;307;ge7e5385836_3_105"/>
            <p:cNvCxnSpPr/>
            <p:nvPr/>
          </p:nvCxnSpPr>
          <p:spPr>
            <a:xfrm>
              <a:off x="1306" y="4065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ge7e5385836_3_105"/>
            <p:cNvCxnSpPr/>
            <p:nvPr/>
          </p:nvCxnSpPr>
          <p:spPr>
            <a:xfrm>
              <a:off x="1351" y="4065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ge7e5385836_3_105"/>
            <p:cNvCxnSpPr/>
            <p:nvPr/>
          </p:nvCxnSpPr>
          <p:spPr>
            <a:xfrm>
              <a:off x="1396" y="4065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ge7e5385836_3_105"/>
            <p:cNvCxnSpPr/>
            <p:nvPr/>
          </p:nvCxnSpPr>
          <p:spPr>
            <a:xfrm>
              <a:off x="1306" y="4111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11" name="Google Shape;311;ge7e5385836_3_105"/>
          <p:cNvGrpSpPr/>
          <p:nvPr/>
        </p:nvGrpSpPr>
        <p:grpSpPr>
          <a:xfrm>
            <a:off x="7129167" y="-1705386"/>
            <a:ext cx="94550" cy="96662"/>
            <a:chOff x="1306" y="4020"/>
            <a:chExt cx="90" cy="91"/>
          </a:xfrm>
        </p:grpSpPr>
        <p:sp>
          <p:nvSpPr>
            <p:cNvPr id="312" name="Google Shape;312;ge7e5385836_3_105"/>
            <p:cNvSpPr txBox="1"/>
            <p:nvPr/>
          </p:nvSpPr>
          <p:spPr>
            <a:xfrm>
              <a:off x="1306" y="4020"/>
              <a:ext cx="0" cy="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sng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cxnSp>
          <p:nvCxnSpPr>
            <p:cNvPr id="313" name="Google Shape;313;ge7e5385836_3_105"/>
            <p:cNvCxnSpPr/>
            <p:nvPr/>
          </p:nvCxnSpPr>
          <p:spPr>
            <a:xfrm>
              <a:off x="1306" y="4065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ge7e5385836_3_105"/>
            <p:cNvCxnSpPr/>
            <p:nvPr/>
          </p:nvCxnSpPr>
          <p:spPr>
            <a:xfrm>
              <a:off x="1351" y="4065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ge7e5385836_3_105"/>
            <p:cNvCxnSpPr/>
            <p:nvPr/>
          </p:nvCxnSpPr>
          <p:spPr>
            <a:xfrm>
              <a:off x="1396" y="4065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ge7e5385836_3_105"/>
            <p:cNvCxnSpPr/>
            <p:nvPr/>
          </p:nvCxnSpPr>
          <p:spPr>
            <a:xfrm>
              <a:off x="1306" y="4111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17" name="Google Shape;317;ge7e5385836_3_105"/>
          <p:cNvSpPr/>
          <p:nvPr/>
        </p:nvSpPr>
        <p:spPr>
          <a:xfrm flipH="1" rot="10800000">
            <a:off x="4419855" y="-1329911"/>
            <a:ext cx="351300" cy="225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e7e5385836_3_105"/>
          <p:cNvSpPr/>
          <p:nvPr/>
        </p:nvSpPr>
        <p:spPr>
          <a:xfrm>
            <a:off x="4818617" y="-1291236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ge7e5385836_3_105"/>
          <p:cNvGrpSpPr/>
          <p:nvPr/>
        </p:nvGrpSpPr>
        <p:grpSpPr>
          <a:xfrm>
            <a:off x="4744927" y="2087400"/>
            <a:ext cx="417600" cy="441300"/>
            <a:chOff x="7207780" y="-1532736"/>
            <a:chExt cx="417600" cy="441300"/>
          </a:xfrm>
        </p:grpSpPr>
        <p:sp>
          <p:nvSpPr>
            <p:cNvPr id="320" name="Google Shape;320;ge7e5385836_3_105"/>
            <p:cNvSpPr/>
            <p:nvPr/>
          </p:nvSpPr>
          <p:spPr>
            <a:xfrm>
              <a:off x="7207780" y="-1532736"/>
              <a:ext cx="417600" cy="4413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1" name="Google Shape;321;ge7e5385836_3_10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231752" y="-1495545"/>
              <a:ext cx="374129" cy="38690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2" name="Google Shape;322;ge7e5385836_3_105"/>
          <p:cNvCxnSpPr/>
          <p:nvPr/>
        </p:nvCxnSpPr>
        <p:spPr>
          <a:xfrm>
            <a:off x="3540443" y="2937399"/>
            <a:ext cx="333300" cy="4410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3" name="Google Shape;323;ge7e5385836_3_105"/>
          <p:cNvSpPr/>
          <p:nvPr/>
        </p:nvSpPr>
        <p:spPr>
          <a:xfrm>
            <a:off x="3761992" y="2979367"/>
            <a:ext cx="314100" cy="162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ge7e5385836_3_105"/>
          <p:cNvGrpSpPr/>
          <p:nvPr/>
        </p:nvGrpSpPr>
        <p:grpSpPr>
          <a:xfrm>
            <a:off x="2400591" y="2691337"/>
            <a:ext cx="1250100" cy="226983"/>
            <a:chOff x="6279525" y="2166001"/>
            <a:chExt cx="1250100" cy="226983"/>
          </a:xfrm>
        </p:grpSpPr>
        <p:sp>
          <p:nvSpPr>
            <p:cNvPr id="325" name="Google Shape;325;ge7e5385836_3_105"/>
            <p:cNvSpPr/>
            <p:nvPr/>
          </p:nvSpPr>
          <p:spPr>
            <a:xfrm>
              <a:off x="6279525" y="2167984"/>
              <a:ext cx="1250100" cy="225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2021-08-06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6" name="Google Shape;326;ge7e5385836_3_10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63193" y="2166001"/>
              <a:ext cx="208475" cy="208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" name="Google Shape;327;ge7e5385836_3_105"/>
          <p:cNvGrpSpPr/>
          <p:nvPr/>
        </p:nvGrpSpPr>
        <p:grpSpPr>
          <a:xfrm>
            <a:off x="4068166" y="2687227"/>
            <a:ext cx="1250100" cy="231106"/>
            <a:chOff x="7947100" y="2161891"/>
            <a:chExt cx="1250100" cy="231106"/>
          </a:xfrm>
        </p:grpSpPr>
        <p:sp>
          <p:nvSpPr>
            <p:cNvPr id="328" name="Google Shape;328;ge7e5385836_3_105"/>
            <p:cNvSpPr/>
            <p:nvPr/>
          </p:nvSpPr>
          <p:spPr>
            <a:xfrm>
              <a:off x="7947100" y="2167997"/>
              <a:ext cx="1250100" cy="225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2021-08-06 </a:t>
              </a: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9" name="Google Shape;329;ge7e5385836_3_10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935092" y="2161891"/>
              <a:ext cx="208475" cy="208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0" name="Google Shape;330;ge7e5385836_3_105"/>
          <p:cNvSpPr txBox="1"/>
          <p:nvPr/>
        </p:nvSpPr>
        <p:spPr>
          <a:xfrm flipH="1">
            <a:off x="3677916" y="2622611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e7e5385836_3_105"/>
          <p:cNvSpPr/>
          <p:nvPr/>
        </p:nvSpPr>
        <p:spPr>
          <a:xfrm>
            <a:off x="3346228" y="2634491"/>
            <a:ext cx="356700" cy="34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e7e5385836_3_105"/>
          <p:cNvSpPr/>
          <p:nvPr/>
        </p:nvSpPr>
        <p:spPr>
          <a:xfrm>
            <a:off x="6110750" y="2675950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1주일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e7e5385836_3_105"/>
          <p:cNvSpPr/>
          <p:nvPr/>
        </p:nvSpPr>
        <p:spPr>
          <a:xfrm>
            <a:off x="5511950" y="2675950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오늘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e7e5385836_3_105"/>
          <p:cNvSpPr/>
          <p:nvPr/>
        </p:nvSpPr>
        <p:spPr>
          <a:xfrm>
            <a:off x="6709550" y="2675950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1개월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e7e5385836_3_105"/>
          <p:cNvSpPr/>
          <p:nvPr/>
        </p:nvSpPr>
        <p:spPr>
          <a:xfrm>
            <a:off x="7308350" y="2675950"/>
            <a:ext cx="598800" cy="29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3개월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e7e5385836_3_105"/>
          <p:cNvSpPr/>
          <p:nvPr/>
        </p:nvSpPr>
        <p:spPr>
          <a:xfrm>
            <a:off x="1364100" y="2580750"/>
            <a:ext cx="8549400" cy="1143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e7e5385836_3_105"/>
          <p:cNvSpPr/>
          <p:nvPr/>
        </p:nvSpPr>
        <p:spPr>
          <a:xfrm>
            <a:off x="1364100" y="3832050"/>
            <a:ext cx="8549400" cy="2431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ge7e5385836_3_10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938280" y="3351205"/>
            <a:ext cx="1314450" cy="809625"/>
          </a:xfrm>
          <a:prstGeom prst="rect">
            <a:avLst/>
          </a:prstGeom>
          <a:noFill/>
          <a:ln cap="flat" cmpd="sng" w="28575">
            <a:solidFill>
              <a:srgbClr val="FF5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9" name="Google Shape;339;ge7e5385836_3_105"/>
          <p:cNvSpPr/>
          <p:nvPr/>
        </p:nvSpPr>
        <p:spPr>
          <a:xfrm>
            <a:off x="1773117" y="3851214"/>
            <a:ext cx="265200" cy="175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e7e5385836_3_105"/>
          <p:cNvSpPr/>
          <p:nvPr/>
        </p:nvSpPr>
        <p:spPr>
          <a:xfrm>
            <a:off x="8580094" y="3263413"/>
            <a:ext cx="310200" cy="204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e7e5385836_3_105"/>
          <p:cNvSpPr/>
          <p:nvPr/>
        </p:nvSpPr>
        <p:spPr>
          <a:xfrm>
            <a:off x="8580094" y="3263413"/>
            <a:ext cx="310200" cy="204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ge7e5385836_3_10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0234" y="408100"/>
            <a:ext cx="1169125" cy="2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E5EFF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2021-07-26T08:46:55Z</dcterms:created>
  <dc:creator>황 나희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2021-07-26T00:00:00Z</vt:filetime>
  </property>
  <property fmtid="{D5CDD505-2E9C-101B-9397-08002B2CF9AE}" pid="5" name="_MarkAsFinal">
    <vt:bool>true</vt:bool>
  </property>
</Properties>
</file>