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8"/>
  </p:notesMasterIdLst>
  <p:sldIdLst>
    <p:sldId id="668" r:id="rId5"/>
    <p:sldId id="1359" r:id="rId6"/>
    <p:sldId id="13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DAF0"/>
    <a:srgbClr val="000099"/>
    <a:srgbClr val="0000FF"/>
    <a:srgbClr val="8AB868"/>
    <a:srgbClr val="FA740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>
        <p:scale>
          <a:sx n="66" d="100"/>
          <a:sy n="66" d="100"/>
        </p:scale>
        <p:origin x="60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427382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/>
          <a:lstStyle>
            <a:lvl1pPr>
              <a:defRPr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20641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48FC0-F6F4-0250-2947-7AAA130A0FE3}"/>
              </a:ext>
            </a:extLst>
          </p:cNvPr>
          <p:cNvSpPr/>
          <p:nvPr userDrawn="1"/>
        </p:nvSpPr>
        <p:spPr>
          <a:xfrm>
            <a:off x="-6350" y="790868"/>
            <a:ext cx="12198350" cy="81412"/>
          </a:xfrm>
          <a:prstGeom prst="rect">
            <a:avLst/>
          </a:prstGeom>
          <a:gradFill>
            <a:gsLst>
              <a:gs pos="95000">
                <a:schemeClr val="bg1">
                  <a:lumMod val="50000"/>
                </a:schemeClr>
              </a:gs>
              <a:gs pos="17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B3D6-5EF1-0477-1E65-FFB573E67655}"/>
              </a:ext>
            </a:extLst>
          </p:cNvPr>
          <p:cNvSpPr txBox="1"/>
          <p:nvPr userDrawn="1"/>
        </p:nvSpPr>
        <p:spPr>
          <a:xfrm>
            <a:off x="9037279" y="438957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인하공전 컴퓨터정보공학과</a:t>
            </a:r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3854371" y="3339000"/>
            <a:ext cx="8337630" cy="90000"/>
          </a:xfrm>
          <a:prstGeom prst="rect">
            <a:avLst/>
          </a:prstGeom>
          <a:gradFill flip="none" rotWithShape="1">
            <a:gsLst>
              <a:gs pos="20175">
                <a:schemeClr val="accent1">
                  <a:lumMod val="60000"/>
                  <a:lumOff val="40000"/>
                </a:schemeClr>
              </a:gs>
              <a:gs pos="0">
                <a:srgbClr val="000099"/>
              </a:gs>
              <a:gs pos="33000">
                <a:schemeClr val="accent1">
                  <a:lumMod val="40000"/>
                  <a:lumOff val="60000"/>
                </a:schemeClr>
              </a:gs>
              <a:gs pos="45000">
                <a:schemeClr val="accent1">
                  <a:lumMod val="20000"/>
                  <a:lumOff val="80000"/>
                </a:schemeClr>
              </a:gs>
              <a:gs pos="64000">
                <a:schemeClr val="bg1">
                  <a:lumMod val="95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1764AE-2B9C-E708-07BD-AE387A3918DB}"/>
              </a:ext>
            </a:extLst>
          </p:cNvPr>
          <p:cNvSpPr/>
          <p:nvPr/>
        </p:nvSpPr>
        <p:spPr>
          <a:xfrm>
            <a:off x="7828384" y="3593030"/>
            <a:ext cx="4363616" cy="90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71000">
                <a:schemeClr val="bg1">
                  <a:lumMod val="95000"/>
                </a:schemeClr>
              </a:gs>
              <a:gs pos="51000">
                <a:schemeClr val="accent3">
                  <a:lumMod val="20000"/>
                  <a:lumOff val="80000"/>
                </a:schemeClr>
              </a:gs>
              <a:gs pos="38000">
                <a:schemeClr val="tx2">
                  <a:lumMod val="20000"/>
                  <a:lumOff val="80000"/>
                </a:schemeClr>
              </a:gs>
              <a:gs pos="83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BA132E6-3169-DC31-D823-62ADA3963D9E}"/>
              </a:ext>
            </a:extLst>
          </p:cNvPr>
          <p:cNvSpPr txBox="1">
            <a:spLocks/>
          </p:cNvSpPr>
          <p:nvPr/>
        </p:nvSpPr>
        <p:spPr>
          <a:xfrm>
            <a:off x="632114" y="1586752"/>
            <a:ext cx="10515600" cy="39626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5800" dirty="0"/>
              <a:t>인공지능</a:t>
            </a:r>
            <a:endParaRPr lang="en-US" altLang="ko-KR" sz="5800" dirty="0"/>
          </a:p>
          <a:p>
            <a:pPr algn="ctr"/>
            <a:r>
              <a:rPr lang="en-US" altLang="ko-KR" sz="3900" dirty="0">
                <a:solidFill>
                  <a:schemeClr val="bg2">
                    <a:lumMod val="50000"/>
                  </a:schemeClr>
                </a:solidFill>
              </a:rPr>
              <a:t>-Artificial Intelligence</a:t>
            </a:r>
          </a:p>
          <a:p>
            <a:pPr algn="ctr"/>
            <a:endParaRPr lang="en-US" altLang="ko-KR" sz="6600" dirty="0"/>
          </a:p>
          <a:p>
            <a:pPr algn="ctr"/>
            <a:r>
              <a:rPr lang="ko-KR" altLang="en-US" sz="6600" dirty="0"/>
              <a:t> </a:t>
            </a:r>
            <a:br>
              <a:rPr lang="en-US" altLang="ko-KR" sz="6600" dirty="0"/>
            </a:b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2025</a:t>
            </a:r>
          </a:p>
          <a:p>
            <a:pPr algn="ctr"/>
            <a:endParaRPr lang="en-US" altLang="ko-KR" sz="3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미니 프로젝트</a:t>
            </a:r>
          </a:p>
        </p:txBody>
      </p:sp>
    </p:spTree>
    <p:extLst>
      <p:ext uri="{BB962C8B-B14F-4D97-AF65-F5344CB8AC3E}">
        <p14:creationId xmlns:p14="http://schemas.microsoft.com/office/powerpoint/2010/main" val="291519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5F979-A876-2C39-6FCE-BEB1229B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성능 예측</a:t>
            </a:r>
            <a:r>
              <a:rPr lang="en-US" altLang="ko-KR" dirty="0"/>
              <a:t>(ERP </a:t>
            </a:r>
            <a:r>
              <a:rPr lang="ko-KR" altLang="en-US" dirty="0"/>
              <a:t>회귀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72DE0-6BDB-CCD8-F300-EC31239E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문제 정의</a:t>
            </a:r>
            <a:endParaRPr lang="en-US" altLang="ko-KR" sz="1800" dirty="0"/>
          </a:p>
          <a:p>
            <a:pPr lvl="1"/>
            <a:r>
              <a:rPr lang="ko-KR" altLang="en-US" sz="1600" dirty="0"/>
              <a:t>정형 데이터 회귀</a:t>
            </a:r>
            <a:endParaRPr lang="en-US" altLang="ko-KR" sz="1600" dirty="0"/>
          </a:p>
          <a:p>
            <a:pPr lvl="1"/>
            <a:r>
              <a:rPr lang="ko-KR" altLang="en-US" sz="1600" dirty="0"/>
              <a:t>입력 변수</a:t>
            </a:r>
            <a:r>
              <a:rPr lang="en-US" altLang="ko-KR" sz="1600" dirty="0"/>
              <a:t> : </a:t>
            </a:r>
            <a:r>
              <a:rPr lang="de-DE" altLang="ko-KR" sz="1600" dirty="0"/>
              <a:t>MYCT, MMIN, MMAX, CACH, CHMIN, CHMAX</a:t>
            </a:r>
          </a:p>
          <a:p>
            <a:pPr lvl="1"/>
            <a:r>
              <a:rPr lang="ko-KR" altLang="en-US" sz="1600" dirty="0"/>
              <a:t>출력 변수 </a:t>
            </a:r>
            <a:r>
              <a:rPr lang="en-US" altLang="ko-KR" sz="1600" dirty="0"/>
              <a:t>: PRP</a:t>
            </a:r>
          </a:p>
          <a:p>
            <a:r>
              <a:rPr lang="ko-KR" altLang="en-US" sz="1800" dirty="0"/>
              <a:t>데이터 설명</a:t>
            </a:r>
            <a:endParaRPr lang="en-US" altLang="ko-KR" sz="1800" dirty="0"/>
          </a:p>
          <a:p>
            <a:pPr lvl="1"/>
            <a:r>
              <a:rPr lang="ko-KR" altLang="en-US" sz="1600" dirty="0"/>
              <a:t>데이터 개수</a:t>
            </a:r>
            <a:r>
              <a:rPr lang="en-US" altLang="ko-KR" sz="1600" dirty="0"/>
              <a:t>: </a:t>
            </a:r>
            <a:r>
              <a:rPr lang="ko-KR" altLang="en-US" sz="1600" dirty="0"/>
              <a:t> 총 </a:t>
            </a:r>
            <a:r>
              <a:rPr lang="en-US" altLang="ko-KR" sz="1600" dirty="0"/>
              <a:t>209</a:t>
            </a:r>
            <a:r>
              <a:rPr lang="ko-KR" altLang="en-US" sz="1600" dirty="0"/>
              <a:t>개 샘플</a:t>
            </a:r>
            <a:endParaRPr lang="en-US" altLang="ko-KR" sz="1600" dirty="0"/>
          </a:p>
          <a:p>
            <a:pPr lvl="1"/>
            <a:r>
              <a:rPr lang="ko-KR" altLang="en-US" sz="1600" dirty="0"/>
              <a:t>속성</a:t>
            </a:r>
            <a:r>
              <a:rPr lang="en-US" altLang="ko-KR" sz="1600" dirty="0"/>
              <a:t>: 6</a:t>
            </a:r>
            <a:r>
              <a:rPr lang="ko-KR" altLang="en-US" sz="1600" dirty="0"/>
              <a:t>개의 입력변수</a:t>
            </a:r>
            <a:r>
              <a:rPr lang="en-US" altLang="ko-KR" sz="1600" dirty="0"/>
              <a:t>, 1</a:t>
            </a:r>
            <a:r>
              <a:rPr lang="ko-KR" altLang="en-US" sz="1600" dirty="0"/>
              <a:t>개의 출력변수</a:t>
            </a:r>
            <a:endParaRPr lang="en-US" altLang="ko-KR" sz="1600" dirty="0"/>
          </a:p>
          <a:p>
            <a:pPr lvl="1"/>
            <a:r>
              <a:rPr lang="en-US" altLang="ko-KR" sz="1600" dirty="0"/>
              <a:t>80% </a:t>
            </a:r>
            <a:r>
              <a:rPr lang="ko-KR" altLang="en-US" sz="1600" dirty="0"/>
              <a:t>학습</a:t>
            </a:r>
            <a:r>
              <a:rPr lang="en-US" altLang="ko-KR" sz="1600" dirty="0"/>
              <a:t>, 20% </a:t>
            </a:r>
            <a:r>
              <a:rPr lang="ko-KR" altLang="en-US" sz="1600" dirty="0"/>
              <a:t>테스트</a:t>
            </a:r>
            <a:endParaRPr lang="en-US" altLang="ko-KR" sz="1600" dirty="0"/>
          </a:p>
          <a:p>
            <a:pPr lvl="1"/>
            <a:r>
              <a:rPr lang="ko-KR" altLang="en-US" sz="1600" dirty="0"/>
              <a:t>학습 데이터 내 </a:t>
            </a:r>
            <a:r>
              <a:rPr lang="en-US" altLang="ko-KR" sz="1600" dirty="0"/>
              <a:t>25%</a:t>
            </a:r>
          </a:p>
          <a:p>
            <a:pPr lvl="1"/>
            <a:r>
              <a:rPr lang="ko-KR" altLang="en-US" sz="1800" dirty="0" err="1"/>
              <a:t>전처리</a:t>
            </a:r>
            <a:r>
              <a:rPr lang="ko-KR" altLang="en-US" sz="1800" dirty="0"/>
              <a:t> 과정 </a:t>
            </a:r>
            <a:endParaRPr lang="en-US" altLang="ko-KR" sz="1800" dirty="0"/>
          </a:p>
          <a:p>
            <a:pPr lvl="2"/>
            <a:r>
              <a:rPr lang="ko-KR" altLang="en-US" sz="1600" dirty="0"/>
              <a:t>불필요한 컬럼 제거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vendor,model</a:t>
            </a:r>
            <a:r>
              <a:rPr lang="en-US" altLang="ko-KR" sz="1600" dirty="0"/>
              <a:t>, ERP</a:t>
            </a:r>
          </a:p>
          <a:p>
            <a:pPr lvl="2"/>
            <a:r>
              <a:rPr lang="en-US" altLang="ko-KR" sz="1600" dirty="0" err="1"/>
              <a:t>MinMaxScaler</a:t>
            </a:r>
            <a:r>
              <a:rPr lang="en-US" altLang="ko-KR" sz="1600" dirty="0"/>
              <a:t> </a:t>
            </a:r>
            <a:r>
              <a:rPr lang="ko-KR" altLang="en-US" sz="1600" dirty="0"/>
              <a:t>사용하여 </a:t>
            </a:r>
            <a:r>
              <a:rPr lang="en-US" altLang="ko-KR" sz="1600" dirty="0"/>
              <a:t>0~1 </a:t>
            </a:r>
            <a:r>
              <a:rPr lang="ko-KR" altLang="en-US" sz="1600" dirty="0"/>
              <a:t>범위로 정규화 수행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0980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3CA0F-6C07-DE54-38F2-FBADF805C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E67C-1472-D651-B28A-99253C03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  </a:t>
            </a:r>
            <a:r>
              <a:rPr lang="ko-KR" altLang="en-US" dirty="0"/>
              <a:t>주제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template</a:t>
            </a:r>
            <a:r>
              <a:rPr lang="ko-KR" altLang="en-US" dirty="0"/>
              <a:t>                                     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C8354-70E1-7202-1157-150BC14DC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19" y="939691"/>
            <a:ext cx="11983362" cy="5342407"/>
          </a:xfrm>
        </p:spPr>
        <p:txBody>
          <a:bodyPr/>
          <a:lstStyle/>
          <a:p>
            <a:r>
              <a:rPr lang="ko-KR" altLang="en-US" dirty="0"/>
              <a:t>최종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Earlystopping</a:t>
            </a:r>
            <a:r>
              <a:rPr lang="en-US" altLang="ko-KR" dirty="0"/>
              <a:t> : </a:t>
            </a:r>
            <a:r>
              <a:rPr lang="en-US" altLang="ko-KR" sz="2000" b="0" dirty="0" err="1"/>
              <a:t>val_loss</a:t>
            </a:r>
            <a:r>
              <a:rPr lang="ko-KR" altLang="en-US" sz="2000" b="0" dirty="0"/>
              <a:t>가 </a:t>
            </a:r>
            <a:r>
              <a:rPr lang="en-US" altLang="ko-KR" sz="2000" b="0" dirty="0"/>
              <a:t>20</a:t>
            </a:r>
            <a:r>
              <a:rPr lang="ko-KR" altLang="en-US" sz="2000" b="0" dirty="0"/>
              <a:t>외 연속 개선되지 않으면 학습 중단</a:t>
            </a:r>
            <a:endParaRPr lang="en-US" altLang="ko-KR" sz="2000" b="0" dirty="0"/>
          </a:p>
          <a:p>
            <a:r>
              <a:rPr lang="ko-KR" altLang="en-US" dirty="0"/>
              <a:t>최종 성능 </a:t>
            </a:r>
            <a:endParaRPr lang="en-US" altLang="ko-KR" dirty="0"/>
          </a:p>
          <a:p>
            <a:pPr lvl="1"/>
            <a:r>
              <a:rPr lang="en-US" altLang="ko-KR" dirty="0"/>
              <a:t>Test 1</a:t>
            </a:r>
            <a:r>
              <a:rPr lang="ko-KR" altLang="en-US" dirty="0"/>
              <a:t>의 </a:t>
            </a:r>
            <a:r>
              <a:rPr lang="en-US" altLang="ko-KR" dirty="0"/>
              <a:t>MSE</a:t>
            </a:r>
            <a:r>
              <a:rPr lang="ko-KR" altLang="en-US" dirty="0"/>
              <a:t>가 가장 낮다 따라서 </a:t>
            </a:r>
            <a:r>
              <a:rPr lang="en-US" altLang="ko-KR" dirty="0"/>
              <a:t>Test 1</a:t>
            </a:r>
            <a:r>
              <a:rPr lang="ko-KR" altLang="en-US" dirty="0"/>
              <a:t>의 구조가 가장 적합하다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72AD9D-72FA-CCFB-0D65-396AB0BAB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32627"/>
              </p:ext>
            </p:extLst>
          </p:nvPr>
        </p:nvGraphicFramePr>
        <p:xfrm>
          <a:off x="462750" y="1581427"/>
          <a:ext cx="6954050" cy="1876601"/>
        </p:xfrm>
        <a:graphic>
          <a:graphicData uri="http://schemas.openxmlformats.org/drawingml/2006/table">
            <a:tbl>
              <a:tblPr/>
              <a:tblGrid>
                <a:gridCol w="1224625">
                  <a:extLst>
                    <a:ext uri="{9D8B030D-6E8A-4147-A177-3AD203B41FA5}">
                      <a16:colId xmlns:a16="http://schemas.microsoft.com/office/drawing/2014/main" val="374317879"/>
                    </a:ext>
                  </a:extLst>
                </a:gridCol>
                <a:gridCol w="998675">
                  <a:extLst>
                    <a:ext uri="{9D8B030D-6E8A-4147-A177-3AD203B41FA5}">
                      <a16:colId xmlns:a16="http://schemas.microsoft.com/office/drawing/2014/main" val="256049094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434475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0186997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413828309"/>
                    </a:ext>
                  </a:extLst>
                </a:gridCol>
                <a:gridCol w="820511">
                  <a:extLst>
                    <a:ext uri="{9D8B030D-6E8A-4147-A177-3AD203B41FA5}">
                      <a16:colId xmlns:a16="http://schemas.microsoft.com/office/drawing/2014/main" val="667780976"/>
                    </a:ext>
                  </a:extLst>
                </a:gridCol>
                <a:gridCol w="1233714">
                  <a:extLst>
                    <a:ext uri="{9D8B030D-6E8A-4147-A177-3AD203B41FA5}">
                      <a16:colId xmlns:a16="http://schemas.microsoft.com/office/drawing/2014/main" val="3263999999"/>
                    </a:ext>
                  </a:extLst>
                </a:gridCol>
              </a:tblGrid>
              <a:tr h="443076">
                <a:tc>
                  <a:txBody>
                    <a:bodyPr/>
                    <a:lstStyle/>
                    <a:p>
                      <a:pPr algn="ctr" fontAlgn="t" latinLnBrk="0"/>
                      <a:endParaRPr lang="ko-KR" altLang="en-US" sz="1100" b="0" dirty="0">
                        <a:effectLst/>
                      </a:endParaRPr>
                    </a:p>
                  </a:txBody>
                  <a:tcPr marL="60694" marR="60694" marT="60694" marB="60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100" b="0" dirty="0" err="1">
                          <a:effectLst/>
                        </a:rPr>
                        <a:t>은닉층</a:t>
                      </a:r>
                      <a:r>
                        <a:rPr lang="ko-KR" altLang="en-US" sz="1100" b="0" dirty="0">
                          <a:effectLst/>
                        </a:rPr>
                        <a:t> 구조 </a:t>
                      </a:r>
                      <a:r>
                        <a:rPr lang="en-US" altLang="ko-KR" sz="1100" b="0" dirty="0">
                          <a:effectLst/>
                        </a:rPr>
                        <a:t>(</a:t>
                      </a:r>
                      <a:r>
                        <a:rPr lang="ko-KR" altLang="en-US" sz="1100" b="0" dirty="0">
                          <a:effectLst/>
                        </a:rPr>
                        <a:t>뉴런 수</a:t>
                      </a:r>
                      <a:r>
                        <a:rPr lang="en-US" altLang="ko-KR" sz="1100" b="0" dirty="0">
                          <a:effectLst/>
                        </a:rPr>
                        <a:t>)</a:t>
                      </a:r>
                    </a:p>
                  </a:txBody>
                  <a:tcPr marL="60694" marR="60694" marT="60694" marB="60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100" b="0" dirty="0">
                          <a:effectLst/>
                        </a:rPr>
                        <a:t>배치 크기</a:t>
                      </a:r>
                    </a:p>
                  </a:txBody>
                  <a:tcPr marL="60694" marR="60694" marT="60694" marB="60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100" b="0" dirty="0">
                          <a:effectLst/>
                        </a:rPr>
                        <a:t>활성화 함수</a:t>
                      </a:r>
                    </a:p>
                  </a:txBody>
                  <a:tcPr marL="60694" marR="60694" marT="60694" marB="60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100" b="0" dirty="0" err="1">
                          <a:effectLst/>
                        </a:rPr>
                        <a:t>옵티마이저</a:t>
                      </a:r>
                      <a:endParaRPr lang="ko-KR" altLang="en-US" sz="1100" b="0" dirty="0">
                        <a:effectLst/>
                      </a:endParaRPr>
                    </a:p>
                  </a:txBody>
                  <a:tcPr marL="60694" marR="60694" marT="60694" marB="60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100" b="0" dirty="0">
                          <a:effectLst/>
                        </a:rPr>
                        <a:t>손실 함수</a:t>
                      </a:r>
                    </a:p>
                  </a:txBody>
                  <a:tcPr marL="60694" marR="60694" marT="60694" marB="60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100" b="0" dirty="0">
                          <a:effectLst/>
                        </a:rPr>
                        <a:t>테스트 값</a:t>
                      </a:r>
                    </a:p>
                  </a:txBody>
                  <a:tcPr marL="60694" marR="60694" marT="60694" marB="60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171772"/>
                  </a:ext>
                </a:extLst>
              </a:tr>
              <a:tr h="473311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100" dirty="0">
                          <a:effectLst/>
                        </a:rPr>
                        <a:t>Test</a:t>
                      </a:r>
                      <a:r>
                        <a:rPr lang="ko-KR" altLang="en-US" sz="1100" dirty="0">
                          <a:effectLst/>
                        </a:rPr>
                        <a:t> </a:t>
                      </a:r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100" dirty="0">
                          <a:effectLst/>
                        </a:rPr>
                        <a:t>20 - 40 - 40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100" dirty="0">
                          <a:effectLst/>
                        </a:rPr>
                        <a:t>32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dirty="0">
                          <a:effectLst/>
                        </a:rPr>
                        <a:t>ReLU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dirty="0">
                          <a:effectLst/>
                        </a:rPr>
                        <a:t>Adam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dirty="0">
                          <a:effectLst/>
                        </a:rPr>
                        <a:t>MSE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dirty="0">
                          <a:effectLst/>
                        </a:rPr>
                        <a:t>3823.314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90126"/>
                  </a:ext>
                </a:extLst>
              </a:tr>
              <a:tr h="473311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100" dirty="0">
                          <a:effectLst/>
                        </a:rPr>
                        <a:t>Test</a:t>
                      </a:r>
                      <a:r>
                        <a:rPr lang="ko-KR" altLang="en-US" sz="1100" dirty="0">
                          <a:effectLst/>
                        </a:rPr>
                        <a:t> </a:t>
                      </a:r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100" dirty="0">
                          <a:effectLst/>
                        </a:rPr>
                        <a:t>30 - 60 - 30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100" dirty="0">
                          <a:effectLst/>
                        </a:rPr>
                        <a:t>50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dirty="0">
                          <a:effectLst/>
                        </a:rPr>
                        <a:t>ReLU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dirty="0">
                          <a:effectLst/>
                        </a:rPr>
                        <a:t>Adam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MSE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4241.4448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937753"/>
                  </a:ext>
                </a:extLst>
              </a:tr>
              <a:tr h="473311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100" dirty="0">
                          <a:effectLst/>
                        </a:rPr>
                        <a:t>Test</a:t>
                      </a:r>
                      <a:r>
                        <a:rPr lang="ko-KR" altLang="en-US" sz="1100" dirty="0">
                          <a:effectLst/>
                        </a:rPr>
                        <a:t> </a:t>
                      </a:r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100" dirty="0">
                          <a:effectLst/>
                        </a:rPr>
                        <a:t>40 - 40 - 20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100" dirty="0">
                          <a:effectLst/>
                        </a:rPr>
                        <a:t>64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dirty="0">
                          <a:effectLst/>
                        </a:rPr>
                        <a:t>ReLU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dirty="0">
                          <a:effectLst/>
                        </a:rPr>
                        <a:t>Adam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MSE</a:t>
                      </a: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4663.5635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0694" marR="60694" marT="36417" marB="3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03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86459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D8169E-24A0-4D43-A686-0BE92F93E254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16274</TotalTime>
  <Words>173</Words>
  <Application>Microsoft Office PowerPoint</Application>
  <PresentationFormat>와이드스크린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Wingdings</vt:lpstr>
      <vt:lpstr>디자인 사용자 지정</vt:lpstr>
      <vt:lpstr>PowerPoint 프레젠테이션</vt:lpstr>
      <vt:lpstr>컴퓨터 성능 예측(ERP 회귀)</vt:lpstr>
      <vt:lpstr>Template  주제 ) template                                              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박준엽[컴퓨터정보공학과]</cp:lastModifiedBy>
  <cp:revision>954</cp:revision>
  <dcterms:created xsi:type="dcterms:W3CDTF">2019-03-14T00:45:06Z</dcterms:created>
  <dcterms:modified xsi:type="dcterms:W3CDTF">2025-06-07T09:31:24Z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