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57" r:id="rId4"/>
    <p:sldId id="258" r:id="rId5"/>
    <p:sldId id="259" r:id="rId6"/>
    <p:sldId id="265" r:id="rId7"/>
    <p:sldId id="268" r:id="rId8"/>
    <p:sldId id="261" r:id="rId9"/>
    <p:sldId id="262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48F"/>
    <a:srgbClr val="463C26"/>
    <a:srgbClr val="291F0B"/>
    <a:srgbClr val="D59C29"/>
    <a:srgbClr val="D7A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6C2460-DF90-4445-AE1A-CAB83B924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E2F0B30-CDF0-407F-9B4B-7ACC0E6D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4764500-D9C9-44FD-AA3B-8D4FF42F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17DA0C-B3E5-4442-A124-56D42386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46C2C4-CEE3-4CB5-9A9E-58B3219A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5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7096E2-E563-48AD-9359-BA98AE7B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3AAF11B-3F16-4F8A-9DD2-E14B1CED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7FB6AEC-0EDE-4F64-BAC7-C3DEC351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F185C8-D6C0-42FA-B771-14748D67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AEFE06B-704B-443F-91CA-8628DB59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6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1AD230B-BC31-4DFC-8CAD-ED2798077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2293FDA-DBEB-4825-B513-513462B8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7EB4A48-3733-4815-BF65-64FE78A8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0F58C1-86DD-47FD-B9EC-0E1A6515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9C4AFD6-48E3-4A97-B4A5-FADECAA0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4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9343DEF-43B8-4BDC-9181-F6684740591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59C2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3759868-3729-45DD-955C-E1D20A4A94A9}"/>
              </a:ext>
            </a:extLst>
          </p:cNvPr>
          <p:cNvSpPr/>
          <p:nvPr userDrawn="1"/>
        </p:nvSpPr>
        <p:spPr>
          <a:xfrm>
            <a:off x="0" y="773723"/>
            <a:ext cx="12192000" cy="5310554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4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A098B6-00BE-4708-BD62-0829254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5E89948-B43C-4202-9EE6-0133879A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E8C9DA9-6B34-4C0C-8A27-9DEB7B08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98CC215-725D-47ED-BD48-10BB4F46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375733-0D32-415E-858C-439CB9FD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6B0233-8897-4A9E-B684-B789F227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2466BAA-A2F6-4097-AF93-C288B2BA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6A125FA-A3B4-4C3E-8927-22BAC26C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8BFEE10-A25D-4A4F-A717-4DBBCCC4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3BD1888-21F1-4F29-A488-636F5FDF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61A7BEC-B3FD-4959-BF7F-CE7E46CE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AE0293-5CF8-433B-8435-A7506CAE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2A8E4A-3AC3-4DF0-B8E4-AC924801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1FE1CA0-541B-4CDB-ACE4-F62001776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8133B7B-51D0-494A-AC4B-D9732E66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ED96AA3-EB01-438E-B909-703A89770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6E89567-199C-4BBE-AC62-48FD1AD0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69E54B2-9E06-4548-A644-C42E4698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8A43EFE-A127-476B-AD38-0B705ADF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5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E49EC1-76B3-4A14-89F1-BD10F8B3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F7DCC8B-0601-467E-9065-7CF29F1D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64C1D50-7FBC-48CF-B23A-9F872002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C7814A0-334A-4A2F-80E0-24B085DC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6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7086CA4-D1FF-4595-8A49-C8FBD33B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D81A3B6-8CBE-4CBC-AD3A-29941926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8FC9B33-6AFA-442A-A1DD-7A84F81F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33A215-C277-4751-B85C-935AD86E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3C1B7CD-F63F-47DA-9E3B-CB9D45FA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D72FE64-2A88-4503-B5CD-ED15D498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24ACCCA-E57E-496B-A802-DD9ED649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BA00FD0-0011-4FD3-B36D-82C1312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1658830-ED5D-46CE-BAE2-E8FA05BF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3C3A8D-2A64-4838-932D-2BFB73EC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60A8929-B7BD-4F91-98ED-1915A1C72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BDC53CC-D698-4F84-AE5E-38F22357C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8243671-E945-47F2-9612-9795EC1D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AAA96A0-A4BD-490F-86CC-6940C269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6941854-CD83-4ED7-BBFE-8679CBD3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D0D3706-3EC1-436F-8794-AA49D118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3B0CE23-0913-40B8-8E71-5746E621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4C9FE8B-295F-4959-AC56-9C85BE8F0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4E6B-F790-4E92-9E4C-02CF952511A8}" type="datetimeFigureOut">
              <a:rPr lang="ko-KR" altLang="en-US" smtClean="0"/>
              <a:t>2017. 12. 17.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ADCB8C4-9AD0-4594-93C2-DCD2D0D8E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B08D62-5E89-4BE7-B2C2-54606E34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B4BA-EF23-4F3C-AD53-53A8F9E3B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1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A1C4241-79BC-41AF-AA3E-45B587B9BA98}"/>
              </a:ext>
            </a:extLst>
          </p:cNvPr>
          <p:cNvSpPr txBox="1"/>
          <p:nvPr/>
        </p:nvSpPr>
        <p:spPr>
          <a:xfrm>
            <a:off x="10360242" y="4030463"/>
            <a:ext cx="1908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&lt;&lt;   4</a:t>
            </a:r>
            <a:r>
              <a:rPr lang="ko-KR" altLang="en-US" sz="2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조   </a:t>
            </a:r>
            <a:r>
              <a:rPr lang="en-US" altLang="ko-KR" sz="2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&gt;&gt;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류승재</a:t>
            </a:r>
            <a:endParaRPr lang="en-US" altLang="ko-KR" sz="2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박시몬</a:t>
            </a:r>
            <a:endParaRPr lang="en-US" altLang="ko-KR" sz="2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박유빈</a:t>
            </a:r>
            <a:endParaRPr lang="en-US" altLang="ko-KR" sz="24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박주미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87A645CC-DFCA-4B1D-A9AA-D62B3E03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75" y="899198"/>
            <a:ext cx="4604216" cy="4604216"/>
          </a:xfrm>
          <a:prstGeom prst="rect">
            <a:avLst/>
          </a:prstGeom>
        </p:spPr>
      </p:pic>
      <p:pic>
        <p:nvPicPr>
          <p:cNvPr id="17" name="그림 16" descr="전자기기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9DD8CDC-C6E9-4DBF-829D-C81D07021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33" y="2503503"/>
            <a:ext cx="1271320" cy="1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1D8765-234B-4F2B-8483-A6B993BAC826}"/>
              </a:ext>
            </a:extLst>
          </p:cNvPr>
          <p:cNvSpPr txBox="1">
            <a:spLocks/>
          </p:cNvSpPr>
          <p:nvPr/>
        </p:nvSpPr>
        <p:spPr>
          <a:xfrm>
            <a:off x="0" y="63285"/>
            <a:ext cx="8714173" cy="68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06. </a:t>
            </a:r>
            <a:r>
              <a:rPr lang="ko-KR" altLang="en-US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시연 영상에 앞서</a:t>
            </a:r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.. </a:t>
            </a:r>
            <a:endParaRPr lang="ko-KR" altLang="en-US" sz="3100" b="1" dirty="0">
              <a:solidFill>
                <a:schemeClr val="bg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F6A49FD-A208-4002-8A04-0A70B9F67B9F}"/>
              </a:ext>
            </a:extLst>
          </p:cNvPr>
          <p:cNvGrpSpPr/>
          <p:nvPr/>
        </p:nvGrpSpPr>
        <p:grpSpPr>
          <a:xfrm>
            <a:off x="284087" y="1587195"/>
            <a:ext cx="5406498" cy="3657600"/>
            <a:chOff x="284087" y="1587195"/>
            <a:chExt cx="5406498" cy="3657600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7D9713C7-EDF8-4D25-8583-CEAAD50ED4E2}"/>
                </a:ext>
              </a:extLst>
            </p:cNvPr>
            <p:cNvSpPr/>
            <p:nvPr/>
          </p:nvSpPr>
          <p:spPr>
            <a:xfrm>
              <a:off x="284087" y="1942302"/>
              <a:ext cx="2627790" cy="3302493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1.  OwenOvadoz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Back then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FOG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Youth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Camel Crush</a:t>
              </a:r>
            </a:p>
            <a:p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2.  MoonMoon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Nanum Gothic" charset="-127"/>
                  <a:ea typeface="Nanum Gothic" charset="-127"/>
                  <a:cs typeface="Nanum Gothic" charset="-127"/>
                </a:rPr>
                <a:t>앙고라</a:t>
              </a:r>
              <a:endParaRPr lang="en-US" altLang="ko-KR" dirty="0"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Nanum Gothic" charset="-127"/>
                  <a:ea typeface="Nanum Gothic" charset="-127"/>
                  <a:cs typeface="Nanum Gothic" charset="-127"/>
                </a:rPr>
                <a:t>물감</a:t>
              </a:r>
              <a:endParaRPr lang="en-US" altLang="ko-KR" dirty="0">
                <a:latin typeface="Nanum Gothic" charset="-127"/>
                <a:ea typeface="Nanum Gothic" charset="-127"/>
                <a:cs typeface="Nanum Gothic" charset="-127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Nanum Gothic" charset="-127"/>
                  <a:ea typeface="Nanum Gothic" charset="-127"/>
                  <a:cs typeface="Nanum Gothic" charset="-127"/>
                </a:rPr>
                <a:t>비행운</a:t>
              </a:r>
              <a:endParaRPr lang="en-US" altLang="ko-KR" dirty="0"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A8554BB1-3549-4E74-8612-E377F164EC23}"/>
                </a:ext>
              </a:extLst>
            </p:cNvPr>
            <p:cNvSpPr/>
            <p:nvPr/>
          </p:nvSpPr>
          <p:spPr>
            <a:xfrm>
              <a:off x="2920753" y="1942302"/>
              <a:ext cx="2769832" cy="3302493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3.  JIDA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Fade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Autumn Breeze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Starlight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High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Blind</a:t>
              </a:r>
            </a:p>
            <a:p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4.  Penomeco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PNM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WTF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Nanum Gothic" charset="-127"/>
                  <a:ea typeface="Nanum Gothic" charset="-127"/>
                  <a:cs typeface="Nanum Gothic" charset="-127"/>
                </a:rPr>
                <a:t>For you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E375089B-FECB-40AD-8DAD-729A820C0A40}"/>
                </a:ext>
              </a:extLst>
            </p:cNvPr>
            <p:cNvSpPr/>
            <p:nvPr/>
          </p:nvSpPr>
          <p:spPr>
            <a:xfrm>
              <a:off x="284087" y="1587195"/>
              <a:ext cx="976543" cy="35510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Nanum Gothic" charset="-127"/>
                  <a:ea typeface="Nanum Gothic" charset="-127"/>
                  <a:cs typeface="Nanum Gothic" charset="-127"/>
                </a:rPr>
                <a:t>채널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782EEC4B-CE05-4EE4-A206-117AF37F8B29}"/>
              </a:ext>
            </a:extLst>
          </p:cNvPr>
          <p:cNvGrpSpPr/>
          <p:nvPr/>
        </p:nvGrpSpPr>
        <p:grpSpPr>
          <a:xfrm>
            <a:off x="6054574" y="1587195"/>
            <a:ext cx="2583403" cy="3479736"/>
            <a:chOff x="6462943" y="1587195"/>
            <a:chExt cx="2583403" cy="3479736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0CB49B15-7F80-4C2F-9779-C4A3C3FCB683}"/>
                </a:ext>
              </a:extLst>
            </p:cNvPr>
            <p:cNvSpPr/>
            <p:nvPr/>
          </p:nvSpPr>
          <p:spPr>
            <a:xfrm>
              <a:off x="6462943" y="1587195"/>
              <a:ext cx="976543" cy="35510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Nanum Gothic" charset="-127"/>
                  <a:ea typeface="Nanum Gothic" charset="-127"/>
                  <a:cs typeface="Nanum Gothic" charset="-127"/>
                </a:rPr>
                <a:t>버튼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EFC909C7-195F-4A6F-A87D-04E0AB4F9740}"/>
                </a:ext>
              </a:extLst>
            </p:cNvPr>
            <p:cNvSpPr/>
            <p:nvPr/>
          </p:nvSpPr>
          <p:spPr>
            <a:xfrm>
              <a:off x="6471821" y="2061839"/>
              <a:ext cx="479394" cy="4416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40000"/>
                    <a:lumOff val="6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8A70BD90-8A43-4318-BA95-AF7EBF60227F}"/>
                </a:ext>
              </a:extLst>
            </p:cNvPr>
            <p:cNvSpPr/>
            <p:nvPr/>
          </p:nvSpPr>
          <p:spPr>
            <a:xfrm>
              <a:off x="6471821" y="2916315"/>
              <a:ext cx="479394" cy="441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40000"/>
                    <a:lumOff val="6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ADF05B98-9A80-4C7F-8CDF-78A46FE31FAF}"/>
                </a:ext>
              </a:extLst>
            </p:cNvPr>
            <p:cNvSpPr/>
            <p:nvPr/>
          </p:nvSpPr>
          <p:spPr>
            <a:xfrm>
              <a:off x="6471821" y="3770791"/>
              <a:ext cx="479394" cy="44166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40000"/>
                    <a:lumOff val="6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ECBCCEF9-1EAC-40D5-A649-C3B29E9F37F9}"/>
                </a:ext>
              </a:extLst>
            </p:cNvPr>
            <p:cNvSpPr/>
            <p:nvPr/>
          </p:nvSpPr>
          <p:spPr>
            <a:xfrm>
              <a:off x="6471821" y="4625267"/>
              <a:ext cx="479394" cy="441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4">
                    <a:lumMod val="40000"/>
                    <a:lumOff val="6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0F4BA70-6F9A-4BDB-8A01-9E6D34CB2F78}"/>
                </a:ext>
              </a:extLst>
            </p:cNvPr>
            <p:cNvSpPr txBox="1"/>
            <p:nvPr/>
          </p:nvSpPr>
          <p:spPr>
            <a:xfrm>
              <a:off x="6951215" y="4625267"/>
              <a:ext cx="20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셔플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DE60DB03-3C19-4C59-80BE-C303F2374870}"/>
                </a:ext>
              </a:extLst>
            </p:cNvPr>
            <p:cNvSpPr txBox="1"/>
            <p:nvPr/>
          </p:nvSpPr>
          <p:spPr>
            <a:xfrm>
              <a:off x="6951215" y="3770791"/>
              <a:ext cx="20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이전 채널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C3CB531-970A-44F0-B15F-623C2A37A562}"/>
                </a:ext>
              </a:extLst>
            </p:cNvPr>
            <p:cNvSpPr txBox="1"/>
            <p:nvPr/>
          </p:nvSpPr>
          <p:spPr>
            <a:xfrm>
              <a:off x="6951215" y="2916315"/>
              <a:ext cx="20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다음 곡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1EB999B-4AE8-4C62-996C-800BC1B4E3E5}"/>
                </a:ext>
              </a:extLst>
            </p:cNvPr>
            <p:cNvSpPr txBox="1"/>
            <p:nvPr/>
          </p:nvSpPr>
          <p:spPr>
            <a:xfrm>
              <a:off x="6951215" y="2119745"/>
              <a:ext cx="2095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다음 채널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1175AA2-E5B9-48BA-9D98-1AB503617921}"/>
              </a:ext>
            </a:extLst>
          </p:cNvPr>
          <p:cNvSpPr txBox="1"/>
          <p:nvPr/>
        </p:nvSpPr>
        <p:spPr>
          <a:xfrm>
            <a:off x="8664606" y="1925748"/>
            <a:ext cx="3243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버튼을 누르면 </a:t>
            </a:r>
            <a:r>
              <a:rPr lang="en-US" altLang="ko-KR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LCD </a:t>
            </a:r>
            <a:r>
              <a:rPr lang="ko-KR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채널 이름 옆에 </a:t>
            </a:r>
            <a:r>
              <a:rPr lang="en-US" altLang="ko-KR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(S) </a:t>
            </a:r>
            <a:r>
              <a:rPr lang="ko-KR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라고 써짐</a:t>
            </a:r>
          </a:p>
          <a:p>
            <a:endParaRPr lang="ko-KR" alt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상태에서 다음 곡으로 넘어가면 랜덤 곡으로 재생</a:t>
            </a:r>
            <a:r>
              <a:rPr lang="en-US" altLang="ko-KR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lang="en-US" altLang="ko-KR" sz="1600" dirty="0">
              <a:solidFill>
                <a:schemeClr val="accent4">
                  <a:lumMod val="20000"/>
                  <a:lumOff val="8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</a:t>
            </a:r>
            <a:r>
              <a:rPr lang="ko-KR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단</a:t>
            </a:r>
            <a:r>
              <a:rPr lang="en-US" altLang="ko-KR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셔플 버튼을 누른 시점을 기준으로 현재 곡을 포함해서 이미 재생했던 곡들은 랜덤값에서 제외</a:t>
            </a:r>
          </a:p>
          <a:p>
            <a:endParaRPr lang="ko-KR" alt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채널 이동은 셔플에 영향을 받지 않고 순차적으로 이동하지만 채널 이동 후 곡 셔플 기능은 여전히 남음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92D00C6F-7395-4B65-A754-8425222EAE6D}"/>
              </a:ext>
            </a:extLst>
          </p:cNvPr>
          <p:cNvGrpSpPr/>
          <p:nvPr/>
        </p:nvGrpSpPr>
        <p:grpSpPr>
          <a:xfrm>
            <a:off x="7377346" y="2263451"/>
            <a:ext cx="1109707" cy="2617804"/>
            <a:chOff x="7253058" y="2223855"/>
            <a:chExt cx="1109707" cy="2617804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="" xmlns:a16="http://schemas.microsoft.com/office/drawing/2014/main" id="{36B88D85-24E3-4B17-9290-33561918CF24}"/>
                </a:ext>
              </a:extLst>
            </p:cNvPr>
            <p:cNvCxnSpPr>
              <a:cxnSpLocks/>
            </p:cNvCxnSpPr>
            <p:nvPr/>
          </p:nvCxnSpPr>
          <p:spPr>
            <a:xfrm>
              <a:off x="7847860" y="2223855"/>
              <a:ext cx="514905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D93997B4-3C35-47F5-B7A9-C12FF6AE26FF}"/>
                </a:ext>
              </a:extLst>
            </p:cNvPr>
            <p:cNvCxnSpPr>
              <a:cxnSpLocks/>
            </p:cNvCxnSpPr>
            <p:nvPr/>
          </p:nvCxnSpPr>
          <p:spPr>
            <a:xfrm>
              <a:off x="7847860" y="2223855"/>
              <a:ext cx="0" cy="2617804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08275811-3076-48A9-B684-F3D4AA3DF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058" y="4809933"/>
              <a:ext cx="594802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35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1D8765-234B-4F2B-8483-A6B993BAC826}"/>
              </a:ext>
            </a:extLst>
          </p:cNvPr>
          <p:cNvSpPr txBox="1">
            <a:spLocks/>
          </p:cNvSpPr>
          <p:nvPr/>
        </p:nvSpPr>
        <p:spPr>
          <a:xfrm>
            <a:off x="0" y="63285"/>
            <a:ext cx="8714173" cy="68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06. </a:t>
            </a:r>
            <a:r>
              <a:rPr lang="ko-KR" altLang="en-US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시연 영상</a:t>
            </a:r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 </a:t>
            </a:r>
            <a:endParaRPr lang="ko-KR" altLang="en-US" sz="3100" b="1" dirty="0">
              <a:solidFill>
                <a:schemeClr val="bg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3337560" y="301752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시연 영상은 별도의 유튜브 영상으로 추가하겠습니다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9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8A8F88B-C941-4A21-90EE-D429AAB5753D}"/>
              </a:ext>
            </a:extLst>
          </p:cNvPr>
          <p:cNvSpPr txBox="1"/>
          <p:nvPr/>
        </p:nvSpPr>
        <p:spPr>
          <a:xfrm>
            <a:off x="1" y="301350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4731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9BB927-E569-45AE-A9F5-16C83CA39E92}"/>
              </a:ext>
            </a:extLst>
          </p:cNvPr>
          <p:cNvSpPr txBox="1">
            <a:spLocks/>
          </p:cNvSpPr>
          <p:nvPr/>
        </p:nvSpPr>
        <p:spPr>
          <a:xfrm>
            <a:off x="0" y="63285"/>
            <a:ext cx="8714173" cy="68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목차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97EF4F0-1AAF-4F96-A37F-78CCDAAF9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5" y="1373242"/>
            <a:ext cx="3965508" cy="4111515"/>
          </a:xfrm>
          <a:prstGeom prst="rect">
            <a:avLst/>
          </a:prstGeom>
        </p:spPr>
      </p:pic>
      <p:sp>
        <p:nvSpPr>
          <p:cNvPr id="6" name="화살표: 오각형 5">
            <a:extLst>
              <a:ext uri="{FF2B5EF4-FFF2-40B4-BE49-F238E27FC236}">
                <a16:creationId xmlns="" xmlns:a16="http://schemas.microsoft.com/office/drawing/2014/main" id="{3C3628A0-CF6C-406D-B122-AC0C5AD75468}"/>
              </a:ext>
            </a:extLst>
          </p:cNvPr>
          <p:cNvSpPr/>
          <p:nvPr/>
        </p:nvSpPr>
        <p:spPr>
          <a:xfrm>
            <a:off x="532660" y="1095283"/>
            <a:ext cx="4998128" cy="531558"/>
          </a:xfrm>
          <a:prstGeom prst="homePlate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초기 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MP3</a:t>
            </a:r>
            <a:endParaRPr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="" xmlns:a16="http://schemas.microsoft.com/office/drawing/2014/main" id="{B6C14DCB-4C49-46E6-936B-7D4CE1E0F77E}"/>
              </a:ext>
            </a:extLst>
          </p:cNvPr>
          <p:cNvSpPr/>
          <p:nvPr/>
        </p:nvSpPr>
        <p:spPr>
          <a:xfrm>
            <a:off x="532660" y="1924012"/>
            <a:ext cx="4998128" cy="531558"/>
          </a:xfrm>
          <a:prstGeom prst="homePlate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추가 기능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="" xmlns:a16="http://schemas.microsoft.com/office/drawing/2014/main" id="{E392A10B-A102-4661-9276-4D06B0F36AB8}"/>
              </a:ext>
            </a:extLst>
          </p:cNvPr>
          <p:cNvSpPr/>
          <p:nvPr/>
        </p:nvSpPr>
        <p:spPr>
          <a:xfrm>
            <a:off x="532660" y="3581470"/>
            <a:ext cx="4998128" cy="531558"/>
          </a:xfrm>
          <a:prstGeom prst="homePlate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완성본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="" xmlns:a16="http://schemas.microsoft.com/office/drawing/2014/main" id="{E7E4D563-C650-44F1-89F7-348C1EFB9E08}"/>
              </a:ext>
            </a:extLst>
          </p:cNvPr>
          <p:cNvSpPr/>
          <p:nvPr/>
        </p:nvSpPr>
        <p:spPr>
          <a:xfrm>
            <a:off x="532660" y="2752741"/>
            <a:ext cx="4998128" cy="531558"/>
          </a:xfrm>
          <a:prstGeom prst="homePlate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3D 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모델링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="" xmlns:a16="http://schemas.microsoft.com/office/drawing/2014/main" id="{0F998021-B7B8-4C4D-8983-D06106BDB756}"/>
              </a:ext>
            </a:extLst>
          </p:cNvPr>
          <p:cNvSpPr/>
          <p:nvPr/>
        </p:nvSpPr>
        <p:spPr>
          <a:xfrm>
            <a:off x="542943" y="5238927"/>
            <a:ext cx="4998128" cy="531558"/>
          </a:xfrm>
          <a:prstGeom prst="homePlate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시연 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F17D978-2F16-4B94-9398-6929D632C479}"/>
              </a:ext>
            </a:extLst>
          </p:cNvPr>
          <p:cNvSpPr/>
          <p:nvPr/>
        </p:nvSpPr>
        <p:spPr>
          <a:xfrm>
            <a:off x="6980658" y="4685767"/>
            <a:ext cx="4270159" cy="798990"/>
          </a:xfrm>
          <a:prstGeom prst="rect">
            <a:avLst/>
          </a:prstGeom>
          <a:solidFill>
            <a:srgbClr val="463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Arial Rounded MT Bold" panose="020F0704030504030204" pitchFamily="34" charset="0"/>
              </a:rPr>
              <a:t>RaspberryPi</a:t>
            </a:r>
            <a:endParaRPr lang="ko-KR" alt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="" xmlns:a16="http://schemas.microsoft.com/office/drawing/2014/main" id="{DF79241D-FE09-482B-9424-0A537249C7B4}"/>
              </a:ext>
            </a:extLst>
          </p:cNvPr>
          <p:cNvSpPr/>
          <p:nvPr/>
        </p:nvSpPr>
        <p:spPr>
          <a:xfrm>
            <a:off x="542943" y="4410199"/>
            <a:ext cx="4998128" cy="531558"/>
          </a:xfrm>
          <a:prstGeom prst="homePlate">
            <a:avLst/>
          </a:prstGeom>
          <a:solidFill>
            <a:schemeClr val="bg1">
              <a:lumMod val="9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아쉬운 점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000" dirty="0">
                <a:latin typeface="Nanum Gothic" charset="-127"/>
                <a:ea typeface="Nanum Gothic" charset="-127"/>
                <a:cs typeface="Nanum Gothic" charset="-127"/>
              </a:rPr>
              <a:t>보완해야 할 점</a:t>
            </a:r>
            <a:r>
              <a:rPr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81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432256-648F-4DCF-A83F-1ADE36B2E2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285"/>
            <a:ext cx="8714173" cy="682439"/>
          </a:xfrm>
        </p:spPr>
        <p:txBody>
          <a:bodyPr>
            <a:normAutofit/>
          </a:bodyPr>
          <a:lstStyle/>
          <a:p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01. </a:t>
            </a:r>
            <a:r>
              <a:rPr lang="ko-KR" altLang="en-US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초기 </a:t>
            </a:r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MP3 </a:t>
            </a:r>
            <a:endParaRPr lang="ko-KR" altLang="en-US" sz="3100" b="1" dirty="0">
              <a:solidFill>
                <a:schemeClr val="bg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A3F101C-8E31-4FA5-9DCC-9210EC997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0" t="52871" r="29965" b="25614"/>
          <a:stretch/>
        </p:blipFill>
        <p:spPr>
          <a:xfrm>
            <a:off x="308498" y="3796226"/>
            <a:ext cx="5959137" cy="1805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9CDC4BC-D05C-4DFF-A789-6AE612128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7" t="19288" r="29964" b="53279"/>
          <a:stretch/>
        </p:blipFill>
        <p:spPr>
          <a:xfrm>
            <a:off x="308498" y="1132925"/>
            <a:ext cx="5959137" cy="22960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E3F963B-130C-4F23-99F9-1CD9237E35D6}"/>
              </a:ext>
            </a:extLst>
          </p:cNvPr>
          <p:cNvSpPr/>
          <p:nvPr/>
        </p:nvSpPr>
        <p:spPr>
          <a:xfrm>
            <a:off x="2483753" y="4892536"/>
            <a:ext cx="3746666" cy="168844"/>
          </a:xfrm>
          <a:prstGeom prst="rect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8786BB5-1C09-4F57-8627-5F17D47FF3A2}"/>
              </a:ext>
            </a:extLst>
          </p:cNvPr>
          <p:cNvSpPr/>
          <p:nvPr/>
        </p:nvSpPr>
        <p:spPr>
          <a:xfrm>
            <a:off x="308498" y="5116417"/>
            <a:ext cx="1730007" cy="168844"/>
          </a:xfrm>
          <a:prstGeom prst="rect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27464DD-31CB-4E50-A7FE-80CAE085C762}"/>
              </a:ext>
            </a:extLst>
          </p:cNvPr>
          <p:cNvSpPr/>
          <p:nvPr/>
        </p:nvSpPr>
        <p:spPr>
          <a:xfrm>
            <a:off x="2833993" y="5116417"/>
            <a:ext cx="3046186" cy="168844"/>
          </a:xfrm>
          <a:prstGeom prst="rect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300C042-F809-4C8C-93D8-EE4A33175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70578" y="648456"/>
            <a:ext cx="3432414" cy="53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0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73A88A-2B0D-4DAC-8554-6FCB79DC92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14173" cy="68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02. </a:t>
            </a:r>
            <a:r>
              <a:rPr lang="ko-KR" altLang="en-US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추가기능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67E2079-D853-48ED-BB04-2D34ADF1FC76}"/>
              </a:ext>
            </a:extLst>
          </p:cNvPr>
          <p:cNvSpPr txBox="1"/>
          <p:nvPr/>
        </p:nvSpPr>
        <p:spPr>
          <a:xfrm>
            <a:off x="870011" y="1443841"/>
            <a:ext cx="10720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다음 곡 버튼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맨 마지막 버튼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 </a:t>
            </a:r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대신 </a:t>
            </a:r>
            <a:r>
              <a:rPr lang="ko-KR" altLang="en-US" sz="2800" b="1" dirty="0">
                <a:solidFill>
                  <a:srgbClr val="FFFF00"/>
                </a:solidFill>
                <a:latin typeface="Nanum Gothic" charset="-127"/>
                <a:ea typeface="Nanum Gothic" charset="-127"/>
                <a:cs typeface="Nanum Gothic" charset="-127"/>
              </a:rPr>
              <a:t>셔플 버튼 </a:t>
            </a:r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만듦</a:t>
            </a:r>
          </a:p>
          <a:p>
            <a:endParaRPr lang="en-US" altLang="ko-KR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ko-KR" altLang="en-US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셔플 버튼은 상태를 노말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&lt;-&gt;</a:t>
            </a:r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셔플로 왔다갔다 가능하고 노말 상태일 때는 그냥 순차재생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셔플상태일때는 </a:t>
            </a:r>
            <a:r>
              <a:rPr lang="ko-KR" altLang="en-US" sz="2800" b="1" dirty="0">
                <a:solidFill>
                  <a:srgbClr val="92D050"/>
                </a:solidFill>
                <a:latin typeface="Nanum Gothic" charset="-127"/>
                <a:ea typeface="Nanum Gothic" charset="-127"/>
                <a:cs typeface="Nanum Gothic" charset="-127"/>
              </a:rPr>
              <a:t>랜덤재생</a:t>
            </a:r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됨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 (</a:t>
            </a:r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채널은 해당사항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X)</a:t>
            </a:r>
          </a:p>
          <a:p>
            <a:endParaRPr lang="en-US" altLang="ko-KR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또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셔플일 때 </a:t>
            </a:r>
            <a:r>
              <a:rPr lang="ko-KR" altLang="en-US" sz="2800" b="1" dirty="0">
                <a:solidFill>
                  <a:srgbClr val="00B0F0"/>
                </a:solidFill>
                <a:latin typeface="Nanum Gothic" charset="-127"/>
                <a:ea typeface="Nanum Gothic" charset="-127"/>
                <a:cs typeface="Nanum Gothic" charset="-127"/>
              </a:rPr>
              <a:t>방금 틀었던 곡이 다시 틀어지는 경우를 방지</a:t>
            </a:r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할 수 있도록 리스트에 플레이리스트를 저장하도록 만듦</a:t>
            </a:r>
          </a:p>
        </p:txBody>
      </p:sp>
    </p:spTree>
    <p:extLst>
      <p:ext uri="{BB962C8B-B14F-4D97-AF65-F5344CB8AC3E}">
        <p14:creationId xmlns:p14="http://schemas.microsoft.com/office/powerpoint/2010/main" val="421744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7A578C-23A8-485A-8E4B-7C66201037C8}"/>
              </a:ext>
            </a:extLst>
          </p:cNvPr>
          <p:cNvSpPr txBox="1">
            <a:spLocks/>
          </p:cNvSpPr>
          <p:nvPr/>
        </p:nvSpPr>
        <p:spPr>
          <a:xfrm>
            <a:off x="0" y="63285"/>
            <a:ext cx="8714173" cy="68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03. 3D</a:t>
            </a:r>
            <a:r>
              <a:rPr lang="ko-KR" altLang="en-US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 모델링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86AD0A34-148A-4272-8920-9698B0A84D09}"/>
              </a:ext>
            </a:extLst>
          </p:cNvPr>
          <p:cNvGrpSpPr/>
          <p:nvPr/>
        </p:nvGrpSpPr>
        <p:grpSpPr>
          <a:xfrm>
            <a:off x="97655" y="1339271"/>
            <a:ext cx="7155402" cy="4804078"/>
            <a:chOff x="0" y="539305"/>
            <a:chExt cx="8282866" cy="5615385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92D3448F-308A-4080-B96A-65F652F63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89" t="13074" r="13059" b="31262"/>
            <a:stretch/>
          </p:blipFill>
          <p:spPr>
            <a:xfrm>
              <a:off x="532660" y="967665"/>
              <a:ext cx="6090082" cy="3817399"/>
            </a:xfrm>
            <a:prstGeom prst="rect">
              <a:avLst/>
            </a:prstGeom>
          </p:spPr>
        </p:pic>
        <p:sp>
          <p:nvSpPr>
            <p:cNvPr id="4" name="이등변 삼각형 3">
              <a:extLst>
                <a:ext uri="{FF2B5EF4-FFF2-40B4-BE49-F238E27FC236}">
                  <a16:creationId xmlns="" xmlns:a16="http://schemas.microsoft.com/office/drawing/2014/main" id="{E9548FAF-425A-4242-8E2D-3315A4A55210}"/>
                </a:ext>
              </a:extLst>
            </p:cNvPr>
            <p:cNvSpPr/>
            <p:nvPr/>
          </p:nvSpPr>
          <p:spPr>
            <a:xfrm>
              <a:off x="1358284" y="3683090"/>
              <a:ext cx="6924582" cy="1101974"/>
            </a:xfrm>
            <a:prstGeom prst="triangle">
              <a:avLst>
                <a:gd name="adj" fmla="val 100000"/>
              </a:avLst>
            </a:prstGeom>
            <a:solidFill>
              <a:srgbClr val="463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="" xmlns:a16="http://schemas.microsoft.com/office/drawing/2014/main" id="{4E1E1B5A-6E0B-4577-A2AB-FA93B42980BC}"/>
                </a:ext>
              </a:extLst>
            </p:cNvPr>
            <p:cNvSpPr/>
            <p:nvPr/>
          </p:nvSpPr>
          <p:spPr>
            <a:xfrm rot="5780081">
              <a:off x="-1371663" y="3164590"/>
              <a:ext cx="4641593" cy="1338608"/>
            </a:xfrm>
            <a:prstGeom prst="triangle">
              <a:avLst>
                <a:gd name="adj" fmla="val 82674"/>
              </a:avLst>
            </a:prstGeom>
            <a:solidFill>
              <a:srgbClr val="463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="" xmlns:a16="http://schemas.microsoft.com/office/drawing/2014/main" id="{30E8C466-1E5F-4F45-8AFD-F514647590F5}"/>
                </a:ext>
              </a:extLst>
            </p:cNvPr>
            <p:cNvSpPr/>
            <p:nvPr/>
          </p:nvSpPr>
          <p:spPr>
            <a:xfrm flipH="1" flipV="1">
              <a:off x="0" y="890944"/>
              <a:ext cx="5406500" cy="639193"/>
            </a:xfrm>
            <a:prstGeom prst="triangle">
              <a:avLst>
                <a:gd name="adj" fmla="val 100000"/>
              </a:avLst>
            </a:prstGeom>
            <a:solidFill>
              <a:srgbClr val="463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="" xmlns:a16="http://schemas.microsoft.com/office/drawing/2014/main" id="{CD3B7402-CC19-4F1B-9236-8C256DDF8A1A}"/>
                </a:ext>
              </a:extLst>
            </p:cNvPr>
            <p:cNvSpPr/>
            <p:nvPr/>
          </p:nvSpPr>
          <p:spPr>
            <a:xfrm rot="5400000" flipH="1" flipV="1">
              <a:off x="4059411" y="1521840"/>
              <a:ext cx="3335049" cy="2073257"/>
            </a:xfrm>
            <a:prstGeom prst="triangle">
              <a:avLst>
                <a:gd name="adj" fmla="val 100000"/>
              </a:avLst>
            </a:prstGeom>
            <a:solidFill>
              <a:srgbClr val="463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8351C17A-6AF2-4D5E-9CBC-58CCE7B94940}"/>
                </a:ext>
              </a:extLst>
            </p:cNvPr>
            <p:cNvSpPr/>
            <p:nvPr/>
          </p:nvSpPr>
          <p:spPr>
            <a:xfrm rot="19441470">
              <a:off x="5605938" y="539305"/>
              <a:ext cx="250694" cy="4052258"/>
            </a:xfrm>
            <a:prstGeom prst="rect">
              <a:avLst/>
            </a:prstGeom>
            <a:solidFill>
              <a:srgbClr val="463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 descr="실내, 벽, 앉아있는이(가) 표시된 사진&#10;&#10;높은 신뢰도로 생성된 설명">
            <a:extLst>
              <a:ext uri="{FF2B5EF4-FFF2-40B4-BE49-F238E27FC236}">
                <a16:creationId xmlns="" xmlns:a16="http://schemas.microsoft.com/office/drawing/2014/main" id="{4F0F74C0-C8EA-4BF1-8048-CAC8EF01E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5" t="7765" r="13610" b="4481"/>
          <a:stretch/>
        </p:blipFill>
        <p:spPr>
          <a:xfrm>
            <a:off x="7322553" y="1635563"/>
            <a:ext cx="4333827" cy="306072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="" xmlns:a16="http://schemas.microsoft.com/office/drawing/2014/main" id="{9C827E19-D2A0-47C2-AC3E-11A1DFBAADF0}"/>
              </a:ext>
            </a:extLst>
          </p:cNvPr>
          <p:cNvSpPr/>
          <p:nvPr/>
        </p:nvSpPr>
        <p:spPr>
          <a:xfrm>
            <a:off x="5619542" y="2654466"/>
            <a:ext cx="1123731" cy="682440"/>
          </a:xfrm>
          <a:prstGeom prst="rightArrow">
            <a:avLst>
              <a:gd name="adj1" fmla="val 35572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5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7A578C-23A8-485A-8E4B-7C66201037C8}"/>
              </a:ext>
            </a:extLst>
          </p:cNvPr>
          <p:cNvSpPr txBox="1">
            <a:spLocks/>
          </p:cNvSpPr>
          <p:nvPr/>
        </p:nvSpPr>
        <p:spPr>
          <a:xfrm>
            <a:off x="0" y="63285"/>
            <a:ext cx="8714173" cy="68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03. 3D</a:t>
            </a:r>
            <a:r>
              <a:rPr lang="ko-KR" altLang="en-US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 모델링</a:t>
            </a:r>
          </a:p>
        </p:txBody>
      </p:sp>
      <p:sp>
        <p:nvSpPr>
          <p:cNvPr id="10" name="정육면체 9">
            <a:extLst>
              <a:ext uri="{FF2B5EF4-FFF2-40B4-BE49-F238E27FC236}">
                <a16:creationId xmlns="" xmlns:a16="http://schemas.microsoft.com/office/drawing/2014/main" id="{5C3A29E5-9F2F-4A6E-BD14-7CE8BE93A276}"/>
              </a:ext>
            </a:extLst>
          </p:cNvPr>
          <p:cNvSpPr/>
          <p:nvPr/>
        </p:nvSpPr>
        <p:spPr>
          <a:xfrm>
            <a:off x="618476" y="1578290"/>
            <a:ext cx="6883155" cy="3109119"/>
          </a:xfrm>
          <a:prstGeom prst="cube">
            <a:avLst>
              <a:gd name="adj" fmla="val 48371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="" xmlns:a16="http://schemas.microsoft.com/office/drawing/2014/main" id="{2528857F-DB02-404A-9367-BA55BBAE3F94}"/>
              </a:ext>
            </a:extLst>
          </p:cNvPr>
          <p:cNvSpPr/>
          <p:nvPr/>
        </p:nvSpPr>
        <p:spPr>
          <a:xfrm>
            <a:off x="3045975" y="2958253"/>
            <a:ext cx="4353402" cy="1631784"/>
          </a:xfrm>
          <a:prstGeom prst="cube">
            <a:avLst>
              <a:gd name="adj" fmla="val 86972"/>
            </a:avLst>
          </a:prstGeom>
          <a:solidFill>
            <a:schemeClr val="bg1">
              <a:lumMod val="95000"/>
              <a:alpha val="72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9" name="정육면체 18">
            <a:extLst>
              <a:ext uri="{FF2B5EF4-FFF2-40B4-BE49-F238E27FC236}">
                <a16:creationId xmlns="" xmlns:a16="http://schemas.microsoft.com/office/drawing/2014/main" id="{EB1F0530-9A3B-4F81-B1A3-81DFAEED4628}"/>
              </a:ext>
            </a:extLst>
          </p:cNvPr>
          <p:cNvSpPr/>
          <p:nvPr/>
        </p:nvSpPr>
        <p:spPr>
          <a:xfrm>
            <a:off x="5447302" y="3940454"/>
            <a:ext cx="675246" cy="345829"/>
          </a:xfrm>
          <a:prstGeom prst="cube">
            <a:avLst>
              <a:gd name="adj" fmla="val 6577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정육면체 19">
            <a:extLst>
              <a:ext uri="{FF2B5EF4-FFF2-40B4-BE49-F238E27FC236}">
                <a16:creationId xmlns="" xmlns:a16="http://schemas.microsoft.com/office/drawing/2014/main" id="{0A0A03FC-3213-48D0-92A9-38B700497649}"/>
              </a:ext>
            </a:extLst>
          </p:cNvPr>
          <p:cNvSpPr/>
          <p:nvPr/>
        </p:nvSpPr>
        <p:spPr>
          <a:xfrm>
            <a:off x="6626110" y="2849137"/>
            <a:ext cx="675246" cy="345829"/>
          </a:xfrm>
          <a:prstGeom prst="cube">
            <a:avLst>
              <a:gd name="adj" fmla="val 65777"/>
            </a:avLst>
          </a:prstGeom>
          <a:solidFill>
            <a:srgbClr val="00B05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1" name="정육면체 20">
            <a:extLst>
              <a:ext uri="{FF2B5EF4-FFF2-40B4-BE49-F238E27FC236}">
                <a16:creationId xmlns="" xmlns:a16="http://schemas.microsoft.com/office/drawing/2014/main" id="{8DE6BCED-81BB-4A30-BD5D-E19EDFE58F17}"/>
              </a:ext>
            </a:extLst>
          </p:cNvPr>
          <p:cNvSpPr/>
          <p:nvPr/>
        </p:nvSpPr>
        <p:spPr>
          <a:xfrm>
            <a:off x="5859249" y="3581955"/>
            <a:ext cx="675246" cy="345829"/>
          </a:xfrm>
          <a:prstGeom prst="cube">
            <a:avLst>
              <a:gd name="adj" fmla="val 65777"/>
            </a:avLst>
          </a:prstGeom>
          <a:solidFill>
            <a:srgbClr val="00B05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="" xmlns:a16="http://schemas.microsoft.com/office/drawing/2014/main" id="{447B513D-0037-4957-A85F-5F2242FDB045}"/>
              </a:ext>
            </a:extLst>
          </p:cNvPr>
          <p:cNvSpPr/>
          <p:nvPr/>
        </p:nvSpPr>
        <p:spPr>
          <a:xfrm>
            <a:off x="6209215" y="3216488"/>
            <a:ext cx="675246" cy="345829"/>
          </a:xfrm>
          <a:prstGeom prst="cube">
            <a:avLst>
              <a:gd name="adj" fmla="val 6577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511F9D5B-50C4-45CC-9C6B-D56666576948}"/>
              </a:ext>
            </a:extLst>
          </p:cNvPr>
          <p:cNvSpPr/>
          <p:nvPr/>
        </p:nvSpPr>
        <p:spPr>
          <a:xfrm>
            <a:off x="5701578" y="2775267"/>
            <a:ext cx="166695" cy="1299381"/>
          </a:xfrm>
          <a:prstGeom prst="can">
            <a:avLst/>
          </a:prstGeom>
          <a:solidFill>
            <a:srgbClr val="D7C48F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67DF67E8-4DAB-4E00-84F6-93BD3939D598}"/>
              </a:ext>
            </a:extLst>
          </p:cNvPr>
          <p:cNvSpPr/>
          <p:nvPr/>
        </p:nvSpPr>
        <p:spPr>
          <a:xfrm>
            <a:off x="6075959" y="2427760"/>
            <a:ext cx="166695" cy="1299381"/>
          </a:xfrm>
          <a:prstGeom prst="can">
            <a:avLst/>
          </a:prstGeom>
          <a:solidFill>
            <a:srgbClr val="D7C48F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F3CD2D93-AA0E-4D69-98DC-9C3D178EFA4E}"/>
              </a:ext>
            </a:extLst>
          </p:cNvPr>
          <p:cNvSpPr/>
          <p:nvPr/>
        </p:nvSpPr>
        <p:spPr>
          <a:xfrm>
            <a:off x="6456389" y="2046672"/>
            <a:ext cx="166695" cy="1299381"/>
          </a:xfrm>
          <a:prstGeom prst="can">
            <a:avLst/>
          </a:prstGeom>
          <a:solidFill>
            <a:srgbClr val="D7C48F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6" name="원통형 25">
            <a:extLst>
              <a:ext uri="{FF2B5EF4-FFF2-40B4-BE49-F238E27FC236}">
                <a16:creationId xmlns="" xmlns:a16="http://schemas.microsoft.com/office/drawing/2014/main" id="{E41301B3-FFA7-4F11-BE73-4795E20BD5CE}"/>
              </a:ext>
            </a:extLst>
          </p:cNvPr>
          <p:cNvSpPr/>
          <p:nvPr/>
        </p:nvSpPr>
        <p:spPr>
          <a:xfrm>
            <a:off x="6875242" y="1652159"/>
            <a:ext cx="166695" cy="1299381"/>
          </a:xfrm>
          <a:prstGeom prst="can">
            <a:avLst/>
          </a:prstGeom>
          <a:solidFill>
            <a:srgbClr val="D7C48F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="" xmlns:a16="http://schemas.microsoft.com/office/drawing/2014/main" id="{F0A910D1-4870-4DF5-9641-17326562F288}"/>
              </a:ext>
            </a:extLst>
          </p:cNvPr>
          <p:cNvSpPr/>
          <p:nvPr/>
        </p:nvSpPr>
        <p:spPr>
          <a:xfrm>
            <a:off x="6534495" y="1535108"/>
            <a:ext cx="675246" cy="454689"/>
          </a:xfrm>
          <a:prstGeom prst="cube">
            <a:avLst>
              <a:gd name="adj" fmla="val 5015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9" name="정육면체 28">
            <a:extLst>
              <a:ext uri="{FF2B5EF4-FFF2-40B4-BE49-F238E27FC236}">
                <a16:creationId xmlns="" xmlns:a16="http://schemas.microsoft.com/office/drawing/2014/main" id="{393297DF-C2DB-45E3-AFCB-06D8BF1F150F}"/>
              </a:ext>
            </a:extLst>
          </p:cNvPr>
          <p:cNvSpPr/>
          <p:nvPr/>
        </p:nvSpPr>
        <p:spPr>
          <a:xfrm>
            <a:off x="6175013" y="1860943"/>
            <a:ext cx="675246" cy="454689"/>
          </a:xfrm>
          <a:prstGeom prst="cube">
            <a:avLst>
              <a:gd name="adj" fmla="val 5015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8" name="정육면체 27">
            <a:extLst>
              <a:ext uri="{FF2B5EF4-FFF2-40B4-BE49-F238E27FC236}">
                <a16:creationId xmlns="" xmlns:a16="http://schemas.microsoft.com/office/drawing/2014/main" id="{11CFDC24-B02A-42F5-A7C9-4BE5A79646D2}"/>
              </a:ext>
            </a:extLst>
          </p:cNvPr>
          <p:cNvSpPr/>
          <p:nvPr/>
        </p:nvSpPr>
        <p:spPr>
          <a:xfrm>
            <a:off x="5821683" y="2211205"/>
            <a:ext cx="675246" cy="454689"/>
          </a:xfrm>
          <a:prstGeom prst="cube">
            <a:avLst>
              <a:gd name="adj" fmla="val 5015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정육면체 14">
            <a:extLst>
              <a:ext uri="{FF2B5EF4-FFF2-40B4-BE49-F238E27FC236}">
                <a16:creationId xmlns="" xmlns:a16="http://schemas.microsoft.com/office/drawing/2014/main" id="{DB743B13-8BDE-4D46-8BF7-AFEF2950332E}"/>
              </a:ext>
            </a:extLst>
          </p:cNvPr>
          <p:cNvSpPr/>
          <p:nvPr/>
        </p:nvSpPr>
        <p:spPr>
          <a:xfrm>
            <a:off x="5465143" y="2563632"/>
            <a:ext cx="675246" cy="454689"/>
          </a:xfrm>
          <a:prstGeom prst="cube">
            <a:avLst>
              <a:gd name="adj" fmla="val 5015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DFB05D0-11AB-493A-9093-FCFD5DF8869F}"/>
              </a:ext>
            </a:extLst>
          </p:cNvPr>
          <p:cNvSpPr txBox="1"/>
          <p:nvPr/>
        </p:nvSpPr>
        <p:spPr>
          <a:xfrm>
            <a:off x="7819204" y="4051274"/>
            <a:ext cx="4219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사용자가 위에서 버튼을 쉽게 </a:t>
            </a:r>
            <a:endParaRPr lang="en-US" altLang="ko-KR" sz="2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누를 수 있도록 긴 막대를 사용</a:t>
            </a:r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C068262-32AC-4A89-8415-E9F3E0262824}"/>
              </a:ext>
            </a:extLst>
          </p:cNvPr>
          <p:cNvCxnSpPr>
            <a:cxnSpLocks/>
          </p:cNvCxnSpPr>
          <p:nvPr/>
        </p:nvCxnSpPr>
        <p:spPr>
          <a:xfrm flipV="1">
            <a:off x="3940394" y="4240850"/>
            <a:ext cx="461081" cy="753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16070A7-C4BB-4E90-9386-BD148E0071BF}"/>
              </a:ext>
            </a:extLst>
          </p:cNvPr>
          <p:cNvSpPr txBox="1"/>
          <p:nvPr/>
        </p:nvSpPr>
        <p:spPr>
          <a:xfrm>
            <a:off x="3563093" y="5047747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빵판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5FA1899B-8526-4D05-A62B-07641AEC0A47}"/>
              </a:ext>
            </a:extLst>
          </p:cNvPr>
          <p:cNvCxnSpPr>
            <a:cxnSpLocks/>
          </p:cNvCxnSpPr>
          <p:nvPr/>
        </p:nvCxnSpPr>
        <p:spPr>
          <a:xfrm flipH="1" flipV="1">
            <a:off x="6144168" y="3319362"/>
            <a:ext cx="1619085" cy="9463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2BE15C-CD4B-4984-8344-1A0755E73FD2}"/>
              </a:ext>
            </a:extLst>
          </p:cNvPr>
          <p:cNvSpPr txBox="1"/>
          <p:nvPr/>
        </p:nvSpPr>
        <p:spPr>
          <a:xfrm>
            <a:off x="8211846" y="2790976"/>
            <a:ext cx="288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예정 되었던 시나리오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5FAB242B-C157-4463-ACDB-DBE730B84054}"/>
              </a:ext>
            </a:extLst>
          </p:cNvPr>
          <p:cNvCxnSpPr/>
          <p:nvPr/>
        </p:nvCxnSpPr>
        <p:spPr>
          <a:xfrm>
            <a:off x="9383697" y="3216488"/>
            <a:ext cx="0" cy="5760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6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7A578C-23A8-485A-8E4B-7C66201037C8}"/>
              </a:ext>
            </a:extLst>
          </p:cNvPr>
          <p:cNvSpPr txBox="1">
            <a:spLocks/>
          </p:cNvSpPr>
          <p:nvPr/>
        </p:nvSpPr>
        <p:spPr>
          <a:xfrm>
            <a:off x="0" y="63285"/>
            <a:ext cx="8714173" cy="68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03. 3D</a:t>
            </a:r>
            <a:r>
              <a:rPr lang="ko-KR" altLang="en-US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 모델링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71AF398-FDBB-4628-8A98-2FAB35CEE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31" y="1298028"/>
            <a:ext cx="6408938" cy="42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C9E33E-6F38-4156-BEF6-BFFAD886F797}"/>
              </a:ext>
            </a:extLst>
          </p:cNvPr>
          <p:cNvSpPr txBox="1">
            <a:spLocks/>
          </p:cNvSpPr>
          <p:nvPr/>
        </p:nvSpPr>
        <p:spPr>
          <a:xfrm>
            <a:off x="0" y="63285"/>
            <a:ext cx="8714173" cy="68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04. </a:t>
            </a:r>
            <a:r>
              <a:rPr lang="ko-KR" altLang="en-US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완성본</a:t>
            </a:r>
          </a:p>
        </p:txBody>
      </p:sp>
      <p:pic>
        <p:nvPicPr>
          <p:cNvPr id="7" name="그림 6" descr="실내, 바닥, 테이블, 벽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DCE04575-59F5-41EA-8A74-4437AD960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7" t="1697" r="35588" b="13773"/>
          <a:stretch/>
        </p:blipFill>
        <p:spPr>
          <a:xfrm>
            <a:off x="1547675" y="783277"/>
            <a:ext cx="3986817" cy="5291446"/>
          </a:xfrm>
          <a:prstGeom prst="rect">
            <a:avLst/>
          </a:prstGeom>
        </p:spPr>
      </p:pic>
      <p:pic>
        <p:nvPicPr>
          <p:cNvPr id="9" name="그림 8" descr="실내, 벽, 개체, 변기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5BA58CCF-1994-4F18-B0C3-AD651A370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8" t="6500" r="39402" b="8970"/>
          <a:stretch/>
        </p:blipFill>
        <p:spPr>
          <a:xfrm>
            <a:off x="6657510" y="783277"/>
            <a:ext cx="3986817" cy="53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4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09B009-4D30-4929-8DBD-866737149811}"/>
              </a:ext>
            </a:extLst>
          </p:cNvPr>
          <p:cNvSpPr txBox="1">
            <a:spLocks/>
          </p:cNvSpPr>
          <p:nvPr/>
        </p:nvSpPr>
        <p:spPr>
          <a:xfrm>
            <a:off x="0" y="63285"/>
            <a:ext cx="8714173" cy="68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05. </a:t>
            </a:r>
            <a:r>
              <a:rPr lang="ko-KR" altLang="en-US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아쉬운 점</a:t>
            </a:r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(</a:t>
            </a:r>
            <a:r>
              <a:rPr lang="ko-KR" altLang="en-US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보완해야 할 점</a:t>
            </a:r>
            <a:r>
              <a:rPr lang="en-US" altLang="ko-KR" sz="3100" b="1" dirty="0">
                <a:solidFill>
                  <a:schemeClr val="bg1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)</a:t>
            </a:r>
            <a:endParaRPr lang="ko-KR" altLang="en-US" sz="3100" b="1" dirty="0">
              <a:solidFill>
                <a:schemeClr val="bg1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69754F-4ED9-4DC5-9CA6-CCEB5594B8DB}"/>
              </a:ext>
            </a:extLst>
          </p:cNvPr>
          <p:cNvSpPr txBox="1"/>
          <p:nvPr/>
        </p:nvSpPr>
        <p:spPr>
          <a:xfrm>
            <a:off x="744725" y="1114097"/>
            <a:ext cx="99518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서버 구축</a:t>
            </a:r>
            <a:endParaRPr lang="en-US" altLang="ko-KR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음악이 재생될 때 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LP</a:t>
            </a:r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판이 실제로 돌아갔으면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..</a:t>
            </a:r>
          </a:p>
          <a:p>
            <a:endParaRPr lang="en-US" altLang="ko-KR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나팔에서 소리가 나온다면 좋을텐데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..</a:t>
            </a:r>
          </a:p>
          <a:p>
            <a:endParaRPr lang="en-US" altLang="ko-KR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원판 출력을 못한 점</a:t>
            </a:r>
            <a:r>
              <a:rPr lang="en-US" altLang="ko-KR" sz="28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366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255</Words>
  <Application>Microsoft Macintosh PowerPoint</Application>
  <PresentationFormat>와이드스크린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 Rounded MT Bold</vt:lpstr>
      <vt:lpstr>Nanum Gothic</vt:lpstr>
      <vt:lpstr>Nanum Gothic ExtraBold</vt:lpstr>
      <vt:lpstr>Arial</vt:lpstr>
      <vt:lpstr>Office 테마</vt:lpstr>
      <vt:lpstr>PowerPoint 프레젠테이션</vt:lpstr>
      <vt:lpstr>PowerPoint 프레젠테이션</vt:lpstr>
      <vt:lpstr>01. 초기 MP3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프로젝트</dc:title>
  <dc:creator>박유빈</dc:creator>
  <cp:lastModifiedBy>박주미</cp:lastModifiedBy>
  <cp:revision>73</cp:revision>
  <dcterms:created xsi:type="dcterms:W3CDTF">2017-12-09T04:17:36Z</dcterms:created>
  <dcterms:modified xsi:type="dcterms:W3CDTF">2017-12-16T15:06:17Z</dcterms:modified>
</cp:coreProperties>
</file>