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5820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44E8A-23E0-EE41-83AE-4DAAC8A3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1F22D-8CD6-0545-8C4F-C6D87945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E92E3-014E-A748-80AA-71CB3BE1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D19C-7C6B-5C41-A736-76991B04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B4596-60D7-5246-9041-CFE1A554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5047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59890-5575-274C-AADA-AA992569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62514-A594-D74A-B033-51844411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36378-2681-444D-95D7-7F076B16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760CF-5B09-AB4A-AC2B-2AD248B1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48D43-80F7-144A-AE8E-CF6563BD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654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1AF6B-67E0-8744-B257-8DE8750BA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AEF1B-BFC3-E644-8976-BFF9B633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37A7B-08BD-5F4D-82FD-A427127E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A6D75-294D-3547-A714-6F1EE926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F032C-A699-874E-ACCA-0D9E6FCD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378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2BBE6-858E-3C49-BE11-8CA0B13B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CAB46-9891-214B-A983-302D09E7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7318C-A960-DE4A-A231-4BFB40D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54E74-EF92-B24F-87A1-254FFA3A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E9BAA-0DEB-5C4A-9B07-AAF6CC37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7163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A68E-EFBD-1441-949B-297729D8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0FE66-B9CB-A54A-BDA2-310B3398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02C36-6C0D-5D44-8E11-4760B65A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10C9D-2176-E84D-A146-773177E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F0C8A-9AA7-2A42-A8CF-543DFC22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4892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863A2-0818-3E4F-8993-4F201EE9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17F3-15CE-D540-AAED-7B0D3A7CE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D6C52-73C0-3240-AE79-722E7D35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9BCB3-F8C7-654F-93F8-B42A91EB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07059-F3A7-0C4B-8F4F-22A1E174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D0DDC-72E8-614F-A242-4C46CE6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071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445F-FE4B-524F-A8F8-9F797DB5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62235-E35E-1D4D-B77A-36E36472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DA516-6A75-174B-A8A8-C0BF80D96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23227-06CB-C94A-88C4-4296B17F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5B6846-7B71-304F-A9A0-2B974A1B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A8C0DE-DC02-FF42-AFAC-CC26FD7F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03F23-C1AC-0F4B-93D5-FE2A666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F58B57-E64B-A443-A125-8307E77A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7078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8CA61-BA6F-3B42-ABC7-B5634A6B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29AB5-D9F7-B94A-B61D-87DC26D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A0A67-A2EF-AC45-8C64-89B5059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FD1FF-51DE-B34F-8BD7-6318B3CA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2315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1A98E-FFE5-074E-8BF4-E2AC2A9B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BBFD6C-4AA9-4247-8C51-26809DCD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B944F-F5CE-7249-B78A-4F79148C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577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F98CD-4869-BE4A-AE43-63F7818A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5C732-36AE-F343-961C-6B354254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7605F-1E34-914F-9FE0-BB2823CE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2E2B4-07DB-9645-B1E8-E2039085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EB467-5744-3042-AA04-09234864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730BF-19A3-954E-9804-A3FA1EDC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555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DFC90-E036-DD49-812C-1AECBF59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545C29-338C-DC4B-8DCD-A0E099190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650D4-B13B-CE43-BE02-DA2E235A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C3510-165A-C946-A39D-A956DAF3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B8ED6-CC32-DB44-8BC4-3E44779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C8EA6-1886-944A-9A30-643B7DDE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534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457A9-16EE-2046-BA62-AAD75632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35D0-2656-B64E-B230-F6AE5D97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65221-83EC-EC4A-9F40-10E83972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38E4-FCB5-7146-8587-19AB5D5EA8EA}" type="datetimeFigureOut">
              <a:rPr kumimoji="1" lang="x-none" altLang="en-US" smtClean="0"/>
              <a:t>2020. 9. 27.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DFB06-0548-824B-8767-5EE81AF48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30269-30A0-C648-87B7-92EFBC6A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A7B6-E4D1-2541-8847-6C84A3CD322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146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rchdope.com/youtube-stats/" TargetMode="External"/><Relationship Id="rId2" Type="http://schemas.openxmlformats.org/officeDocument/2006/relationships/hyperlink" Target="https://blog.hootsuite.com/youtube-stats-market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bc.org/publish/-frot-coutaz-youtubes-priority-is-tackling-harmful-content/4208.arti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using-deep-neural-networks-to-make-youtube-recommendations-dfc0a1a13d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553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AF0E74-4471-7149-B04D-AAF71E881857}"/>
              </a:ext>
            </a:extLst>
          </p:cNvPr>
          <p:cNvSpPr/>
          <p:nvPr/>
        </p:nvSpPr>
        <p:spPr>
          <a:xfrm>
            <a:off x="661988" y="5089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There are more than</a:t>
            </a:r>
            <a:r>
              <a:rPr lang="en" altLang="x-none" b="0" i="0" u="none" strike="noStrike" dirty="0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 1.9 billion users logged in to YouTube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every single month who watch over a billion hours of video every day. Every minute,</a:t>
            </a:r>
            <a:r>
              <a:rPr lang="en" altLang="x-none" b="0" i="0" u="none" strike="noStrike" dirty="0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3"/>
              </a:rPr>
              <a:t> creators upload 300 hours of video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to the platform. </a:t>
            </a:r>
            <a:endParaRPr lang="x-none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DC6B3A-CBD4-344A-8B97-16FBCD8C3DAD}"/>
              </a:ext>
            </a:extLst>
          </p:cNvPr>
          <p:cNvSpPr/>
          <p:nvPr/>
        </p:nvSpPr>
        <p:spPr>
          <a:xfrm>
            <a:off x="661988" y="6116518"/>
            <a:ext cx="1052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x-none" altLang="en-US" sz="1400" dirty="0"/>
              <a:t>https://www.forbes.com/sites/bernardmarr/2019/08/23/the-amazing-ways-youtube-uses-artificial-intelligence-and-machine-learning/#2388766e5852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532028-4EC0-F643-B0FD-44709C23430A}"/>
              </a:ext>
            </a:extLst>
          </p:cNvPr>
          <p:cNvSpPr/>
          <p:nvPr/>
        </p:nvSpPr>
        <p:spPr>
          <a:xfrm>
            <a:off x="661988" y="19001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YouTube to take advantage of the power of artificial intelligence (AI) to help operations. Here are a few ways YouTube, owned by Google, uses artificial intelligence today. </a:t>
            </a:r>
          </a:p>
          <a:p>
            <a:endParaRPr lang="x-none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8B6D35-A7E1-E744-A927-6753D591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365607"/>
            <a:ext cx="4157663" cy="2777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883027-73CE-9044-84F8-A670DD159239}"/>
              </a:ext>
            </a:extLst>
          </p:cNvPr>
          <p:cNvSpPr txBox="1"/>
          <p:nvPr/>
        </p:nvSpPr>
        <p:spPr>
          <a:xfrm>
            <a:off x="661988" y="3757524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1.9</a:t>
            </a:r>
            <a:r>
              <a:rPr kumimoji="1" lang="ko-KR" altLang="en-US" dirty="0"/>
              <a:t> 억 명의 유저가 매 월 </a:t>
            </a:r>
            <a:r>
              <a:rPr kumimoji="1" lang="en-US" altLang="ko-KR" dirty="0"/>
              <a:t>YouTube </a:t>
            </a:r>
            <a:r>
              <a:rPr kumimoji="1" lang="ko-KR" altLang="en-US" dirty="0"/>
              <a:t>에 접속하며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매 분마다 </a:t>
            </a:r>
            <a:r>
              <a:rPr kumimoji="1" lang="en-US" altLang="ko-KR" dirty="0"/>
              <a:t>300</a:t>
            </a:r>
            <a:r>
              <a:rPr kumimoji="1" lang="ko-KR" altLang="en-US" dirty="0"/>
              <a:t> 시간 가량의 비디오가 업로드 된다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E1D92-C741-6D4A-97E1-F75C4E12B711}"/>
              </a:ext>
            </a:extLst>
          </p:cNvPr>
          <p:cNvSpPr txBox="1"/>
          <p:nvPr/>
        </p:nvSpPr>
        <p:spPr>
          <a:xfrm>
            <a:off x="661988" y="4682600"/>
            <a:ext cx="886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YouTube</a:t>
            </a:r>
            <a:r>
              <a:rPr kumimoji="1" lang="ko-KR" altLang="en-US" dirty="0"/>
              <a:t> </a:t>
            </a: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en" altLang="x-none" dirty="0"/>
              <a:t>AI)</a:t>
            </a:r>
            <a:r>
              <a:rPr lang="ko-KR" altLang="en-US" dirty="0"/>
              <a:t>의 이점을 활용해 플랫폼을 운영을 한다</a:t>
            </a:r>
            <a:r>
              <a:rPr lang="en-US" altLang="ko-KR" dirty="0"/>
              <a:t>. </a:t>
            </a:r>
            <a:r>
              <a:rPr lang="ko-KR" altLang="en-US" dirty="0"/>
              <a:t>구글이 오늘날 인공지능을 사용하는 몇 가지 방법을 소개하고자 한다</a:t>
            </a:r>
            <a:r>
              <a:rPr lang="en-US" altLang="ko-KR" dirty="0"/>
              <a:t>.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8572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16139-CAFF-3C4F-AD74-3E6BDDE2C991}"/>
              </a:ext>
            </a:extLst>
          </p:cNvPr>
          <p:cNvSpPr/>
          <p:nvPr/>
        </p:nvSpPr>
        <p:spPr>
          <a:xfrm>
            <a:off x="603791" y="432554"/>
            <a:ext cx="549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Automatically remove objectionable content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endParaRPr lang="x-none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4C02EA-C859-1E4D-9CDC-AFF4DF9DCB78}"/>
              </a:ext>
            </a:extLst>
          </p:cNvPr>
          <p:cNvSpPr/>
          <p:nvPr/>
        </p:nvSpPr>
        <p:spPr>
          <a:xfrm>
            <a:off x="624840" y="1058525"/>
            <a:ext cx="1035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 the first quarter of this year, 8.3 million videos were removed from YouTube, and</a:t>
            </a:r>
            <a:r>
              <a:rPr lang="en" altLang="x-none" b="0" i="0" u="none" strike="noStrike" dirty="0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 76% were automatically identified and flagged by artificial intelligence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classifiers.</a:t>
            </a:r>
            <a:endParaRPr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85DE-3300-BB46-8138-BBF00ACAACCA}"/>
              </a:ext>
            </a:extLst>
          </p:cNvPr>
          <p:cNvSpPr txBox="1"/>
          <p:nvPr/>
        </p:nvSpPr>
        <p:spPr>
          <a:xfrm>
            <a:off x="603791" y="1924971"/>
            <a:ext cx="1044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자동으로 부적절한 컨텐츠를 삭제하는데 활용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en-US" altLang="ko-KR" dirty="0"/>
              <a:t>2019</a:t>
            </a:r>
            <a:r>
              <a:rPr kumimoji="1" lang="ko-KR" altLang="en-US" dirty="0"/>
              <a:t>년도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분기에는 </a:t>
            </a:r>
            <a:r>
              <a:rPr kumimoji="1" lang="en-US" altLang="ko-KR" dirty="0"/>
              <a:t>8</a:t>
            </a:r>
            <a:r>
              <a:rPr kumimoji="1" lang="ko-KR" altLang="en-US" dirty="0"/>
              <a:t>천 </a:t>
            </a:r>
            <a:r>
              <a:rPr kumimoji="1" lang="en-US" altLang="ko-KR" dirty="0"/>
              <a:t>300</a:t>
            </a:r>
            <a:r>
              <a:rPr kumimoji="1" lang="ko-KR" altLang="en-US"/>
              <a:t>만개의 </a:t>
            </a:r>
            <a:r>
              <a:rPr kumimoji="1" lang="ko-KR" altLang="en-US" dirty="0"/>
              <a:t>비디오가 삭제되었는데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중 </a:t>
            </a:r>
            <a:r>
              <a:rPr kumimoji="1" lang="en-US" altLang="ko-KR" dirty="0"/>
              <a:t>76%</a:t>
            </a:r>
            <a:r>
              <a:rPr kumimoji="1" lang="ko-KR" altLang="en-US" dirty="0"/>
              <a:t> 가 </a:t>
            </a:r>
            <a:r>
              <a:rPr kumimoji="1" lang="en-US" altLang="ko-KR" dirty="0"/>
              <a:t>AI</a:t>
            </a:r>
            <a:r>
              <a:rPr kumimoji="1" lang="ko-KR" altLang="en-US" dirty="0"/>
              <a:t> 에 의해 자동으로 검열 되었다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pic>
        <p:nvPicPr>
          <p:cNvPr id="9" name="그림 8" descr="사람, 사진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A1B4B94-012E-F64B-991A-E8B296F1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40" y="3680956"/>
            <a:ext cx="1771650" cy="27214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4F2F3-0C44-B244-A0F3-EE7573B0CA57}"/>
              </a:ext>
            </a:extLst>
          </p:cNvPr>
          <p:cNvSpPr/>
          <p:nvPr/>
        </p:nvSpPr>
        <p:spPr>
          <a:xfrm>
            <a:off x="558746" y="3180536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New effects on videos</a:t>
            </a:r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endParaRPr lang="x-none" altLang="en-US" dirty="0"/>
          </a:p>
        </p:txBody>
      </p:sp>
      <p:pic>
        <p:nvPicPr>
          <p:cNvPr id="12" name="그림 11" descr="실내, 사람, 사진, 여자이(가) 표시된 사진&#10;&#10;자동 생성된 설명">
            <a:extLst>
              <a:ext uri="{FF2B5EF4-FFF2-40B4-BE49-F238E27FC236}">
                <a16:creationId xmlns:a16="http://schemas.microsoft.com/office/drawing/2014/main" id="{7B39FCC9-09E4-7249-8938-F57346220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15" y="3680957"/>
            <a:ext cx="1659850" cy="27214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A6F12D-1329-9A4A-B0F3-F511402F3422}"/>
              </a:ext>
            </a:extLst>
          </p:cNvPr>
          <p:cNvSpPr/>
          <p:nvPr/>
        </p:nvSpPr>
        <p:spPr>
          <a:xfrm>
            <a:off x="558746" y="36809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researchers trained an algorithm with carefully labeled imagery that allowed the algorithm to learn patterns, and the result is a fast system that can keep up with video.</a:t>
            </a:r>
            <a:endParaRPr lang="x-none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4BAAD-4322-B048-871B-F6F4C7B8F50D}"/>
              </a:ext>
            </a:extLst>
          </p:cNvPr>
          <p:cNvSpPr txBox="1"/>
          <p:nvPr/>
        </p:nvSpPr>
        <p:spPr>
          <a:xfrm>
            <a:off x="558746" y="4945652"/>
            <a:ext cx="6200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비디오에 활용되는 새로운 효과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lang="ko-KR" altLang="en-US" dirty="0"/>
              <a:t>알고리즘이 패턴을 학습할 수 있도록 주의 깊게 라벨을 붙인 </a:t>
            </a:r>
            <a:endParaRPr lang="en-US" altLang="ko-KR" dirty="0"/>
          </a:p>
          <a:p>
            <a:r>
              <a:rPr lang="ko-KR" altLang="en-US" dirty="0"/>
              <a:t>이미지로 알고리즘을 훈련시켰고</a:t>
            </a:r>
            <a:r>
              <a:rPr lang="en-US" altLang="ko-KR" dirty="0"/>
              <a:t>, </a:t>
            </a:r>
            <a:r>
              <a:rPr lang="ko-KR" altLang="en-US" dirty="0"/>
              <a:t>그 결과 별도의 장비 없이</a:t>
            </a:r>
            <a:endParaRPr lang="en-US" altLang="ko-KR" dirty="0"/>
          </a:p>
          <a:p>
            <a:r>
              <a:rPr kumimoji="1" lang="ko-KR" altLang="en-US" dirty="0"/>
              <a:t>비디오의 배경을 바꿀 수 있는 효과를 만들어 내었다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8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885DE-3300-BB46-8138-BBF00ACAACCA}"/>
              </a:ext>
            </a:extLst>
          </p:cNvPr>
          <p:cNvSpPr txBox="1"/>
          <p:nvPr/>
        </p:nvSpPr>
        <p:spPr>
          <a:xfrm>
            <a:off x="541762" y="2625006"/>
            <a:ext cx="1044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다음에 재생될 목록 기능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en-US" altLang="ko-KR" dirty="0"/>
              <a:t>AI</a:t>
            </a:r>
            <a:r>
              <a:rPr kumimoji="1" lang="ko-KR" altLang="en-US" dirty="0"/>
              <a:t>가 실시간으로 추가되는 새로운 데이터들도 고려하며 다음 영상을 추천해낸다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x-none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FB5817-ECB7-8040-9256-745645950AF4}"/>
              </a:ext>
            </a:extLst>
          </p:cNvPr>
          <p:cNvSpPr/>
          <p:nvPr/>
        </p:nvSpPr>
        <p:spPr>
          <a:xfrm>
            <a:off x="541762" y="432554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“Up Next” feature</a:t>
            </a:r>
            <a:endParaRPr lang="x-none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2B7CF2-B820-9147-A0BF-8B89E544AC95}"/>
              </a:ext>
            </a:extLst>
          </p:cNvPr>
          <p:cNvSpPr/>
          <p:nvPr/>
        </p:nvSpPr>
        <p:spPr>
          <a:xfrm>
            <a:off x="622812" y="1058525"/>
            <a:ext cx="7226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It had to be able to handle real-time recommendations while new </a:t>
            </a:r>
          </a:p>
          <a:p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data is constantly added by users.</a:t>
            </a:r>
            <a:r>
              <a:rPr lang="en" altLang="x-none" b="0" i="0" u="none" strike="noStrike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 The solution they came up with </a:t>
            </a:r>
          </a:p>
          <a:p>
            <a:r>
              <a:rPr lang="en" altLang="x-none" b="0" i="0" u="none" strike="noStrike">
                <a:solidFill>
                  <a:srgbClr val="003891"/>
                </a:solidFill>
                <a:effectLst/>
                <a:latin typeface="Georgia" panose="02040502050405020303" pitchFamily="18" charset="0"/>
                <a:hlinkClick r:id="rId2"/>
              </a:rPr>
              <a:t>is a two-part system</a:t>
            </a:r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The first is candidate generation, where the </a:t>
            </a:r>
          </a:p>
          <a:p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algorithm assesses the YouTube history of the user. The second</a:t>
            </a:r>
            <a:r>
              <a:rPr lang="ko-KR" altLang="en-US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part</a:t>
            </a:r>
            <a:r>
              <a:rPr lang="ko-KR" altLang="en-US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" altLang="x-none" b="0" i="0" u="none" strike="noStrike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is the ranking system that assigns a score to each video.</a:t>
            </a:r>
            <a:endParaRPr lang="x-none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BFC062C-6732-D841-B73B-EDDAD50A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590" y="1058525"/>
            <a:ext cx="3958482" cy="14773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AF1FF5-544F-374C-9A43-75DE5CF729F6}"/>
              </a:ext>
            </a:extLst>
          </p:cNvPr>
          <p:cNvSpPr/>
          <p:nvPr/>
        </p:nvSpPr>
        <p:spPr>
          <a:xfrm>
            <a:off x="541762" y="37892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dirty="0">
                <a:solidFill>
                  <a:srgbClr val="333333"/>
                </a:solidFill>
                <a:latin typeface="Georgia" panose="02040502050405020303" pitchFamily="18" charset="0"/>
              </a:rPr>
              <a:t>Training on depth prediction</a:t>
            </a:r>
            <a:r>
              <a:rPr lang="en" altLang="x-none" dirty="0">
                <a:solidFill>
                  <a:srgbClr val="333333"/>
                </a:solidFill>
                <a:latin typeface="Georgia" panose="02040502050405020303" pitchFamily="18" charset="0"/>
              </a:rPr>
              <a:t> </a:t>
            </a:r>
            <a:endParaRPr lang="x-none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26EA2-88B6-E84F-9679-21FE5DEB8066}"/>
              </a:ext>
            </a:extLst>
          </p:cNvPr>
          <p:cNvSpPr/>
          <p:nvPr/>
        </p:nvSpPr>
        <p:spPr>
          <a:xfrm>
            <a:off x="541762" y="4244671"/>
            <a:ext cx="730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333333"/>
                </a:solidFill>
                <a:latin typeface="Georgia" panose="02040502050405020303" pitchFamily="18" charset="0"/>
              </a:rPr>
              <a:t>With so much data, YouTube videos provide a fertile </a:t>
            </a:r>
          </a:p>
          <a:p>
            <a:r>
              <a:rPr lang="en" altLang="x-none" dirty="0">
                <a:solidFill>
                  <a:srgbClr val="333333"/>
                </a:solidFill>
                <a:latin typeface="Georgia" panose="02040502050405020303" pitchFamily="18" charset="0"/>
              </a:rPr>
              <a:t>training ground for artificial intelligence algorithms.</a:t>
            </a:r>
            <a:endParaRPr lang="x-none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F7A904C-1670-B849-9196-7AB99337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19" y="3779825"/>
            <a:ext cx="5619790" cy="147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859C64-B29E-F646-8BC0-6C3477E3670B}"/>
              </a:ext>
            </a:extLst>
          </p:cNvPr>
          <p:cNvSpPr txBox="1"/>
          <p:nvPr/>
        </p:nvSpPr>
        <p:spPr>
          <a:xfrm>
            <a:off x="541761" y="4996057"/>
            <a:ext cx="11102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b="1" dirty="0"/>
              <a:t>-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depth prediction </a:t>
            </a:r>
            <a:r>
              <a:rPr kumimoji="1" lang="ko-KR" altLang="en-US" b="1" dirty="0"/>
              <a:t>훈련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lang="ko-KR" altLang="en-US" dirty="0" err="1"/>
              <a:t>한장의</a:t>
            </a:r>
            <a:r>
              <a:rPr lang="ko-KR" altLang="en-US" dirty="0"/>
              <a:t> 이미지로부터 영상의 픽셀 별 깊이</a:t>
            </a:r>
            <a:r>
              <a:rPr lang="en-US" altLang="ko-KR" dirty="0"/>
              <a:t>(</a:t>
            </a:r>
            <a:r>
              <a:rPr lang="en" altLang="x-none" dirty="0"/>
              <a:t>depth)</a:t>
            </a:r>
            <a:r>
              <a:rPr lang="ko-KR" altLang="en-US" dirty="0" err="1"/>
              <a:t>를</a:t>
            </a:r>
            <a:r>
              <a:rPr lang="ko-KR" altLang="en-US" dirty="0"/>
              <a:t> 추정하는 기술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" altLang="x-none" dirty="0"/>
              <a:t>semantic segmentation</a:t>
            </a:r>
            <a:r>
              <a:rPr lang="ko-KR" altLang="en-US" dirty="0"/>
              <a:t>을 </a:t>
            </a:r>
            <a:r>
              <a:rPr lang="ko-KR" altLang="en-US" dirty="0" err="1"/>
              <a:t>학습하듯</a:t>
            </a:r>
            <a:r>
              <a:rPr lang="ko-KR" altLang="en-US" dirty="0"/>
              <a:t> 입력 영상의 패턴과 출력</a:t>
            </a:r>
            <a:r>
              <a:rPr lang="en-US" altLang="ko-KR" dirty="0"/>
              <a:t>(</a:t>
            </a:r>
            <a:r>
              <a:rPr lang="en" altLang="x-none" dirty="0"/>
              <a:t>depth)</a:t>
            </a:r>
            <a:r>
              <a:rPr lang="ko-KR" altLang="en-US" dirty="0"/>
              <a:t>을 기계적으로 학습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kumimoji="1" lang="ko-KR" altLang="en-US" dirty="0"/>
              <a:t>유튜브에 제공되는 수많은 데이터를 </a:t>
            </a:r>
            <a:r>
              <a:rPr kumimoji="1" lang="ko-KR" altLang="en-US" dirty="0" err="1"/>
              <a:t>활영하며</a:t>
            </a:r>
            <a:r>
              <a:rPr kumimoji="1"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사용하여</a:t>
            </a:r>
            <a:r>
              <a:rPr lang="en-US" altLang="ko-KR" dirty="0"/>
              <a:t> </a:t>
            </a:r>
            <a:r>
              <a:rPr lang="ko-KR" altLang="en-US" dirty="0"/>
              <a:t>이를 학습시킨다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90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FB5817-ECB7-8040-9256-745645950AF4}"/>
              </a:ext>
            </a:extLst>
          </p:cNvPr>
          <p:cNvSpPr/>
          <p:nvPr/>
        </p:nvSpPr>
        <p:spPr>
          <a:xfrm>
            <a:off x="541760" y="854685"/>
            <a:ext cx="3058690" cy="4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sz="2400" b="1" i="0" u="none" strike="noStrike" dirty="0">
                <a:effectLst/>
                <a:latin typeface="Georgia" panose="02040502050405020303" pitchFamily="18" charset="0"/>
              </a:rPr>
              <a:t>“Up Next” feature</a:t>
            </a:r>
            <a:endParaRPr lang="x-none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4F08FB-7914-1644-B2F6-A613DD24C47F}"/>
              </a:ext>
            </a:extLst>
          </p:cNvPr>
          <p:cNvSpPr/>
          <p:nvPr/>
        </p:nvSpPr>
        <p:spPr>
          <a:xfrm>
            <a:off x="541761" y="208354"/>
            <a:ext cx="8337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sz="3600" b="1" dirty="0">
                <a:solidFill>
                  <a:srgbClr val="111111"/>
                </a:solidFill>
                <a:latin typeface="Source Sans Pro" panose="020B0503030403020204" pitchFamily="34" charset="0"/>
              </a:rPr>
              <a:t>How Does the YouTube Algorithm Work?</a:t>
            </a:r>
            <a:endParaRPr lang="en" altLang="x-none" sz="3600" b="1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45039C-6C31-AA41-83D5-FBC1C016895F}"/>
              </a:ext>
            </a:extLst>
          </p:cNvPr>
          <p:cNvSpPr/>
          <p:nvPr/>
        </p:nvSpPr>
        <p:spPr>
          <a:xfrm>
            <a:off x="541760" y="2004472"/>
            <a:ext cx="11102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1" dirty="0">
                <a:solidFill>
                  <a:srgbClr val="111111"/>
                </a:solidFill>
                <a:latin typeface="Source Sans Pro" panose="020B0503030403020204" pitchFamily="34" charset="0"/>
              </a:rPr>
              <a:t>2005-2012: View count (a.k.a. clicks)</a:t>
            </a:r>
          </a:p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For the first seven years, YouTube rewarded videos that got clicks, rather than the ones that kept users engaged.</a:t>
            </a:r>
            <a:r>
              <a:rPr lang="en" altLang="x-none" dirty="0"/>
              <a:t> Obviously, this system had a tendency to show people a lot of clickbait: misleading titles and thumbnails proliferated. </a:t>
            </a:r>
            <a:endParaRPr lang="en" altLang="x-none" dirty="0">
              <a:solidFill>
                <a:srgbClr val="11111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5CFBFC-4E08-D248-B44E-45B5B496679E}"/>
              </a:ext>
            </a:extLst>
          </p:cNvPr>
          <p:cNvSpPr/>
          <p:nvPr/>
        </p:nvSpPr>
        <p:spPr>
          <a:xfrm>
            <a:off x="541760" y="1385888"/>
            <a:ext cx="5614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sz="2400" b="1" dirty="0">
                <a:solidFill>
                  <a:srgbClr val="111111"/>
                </a:solidFill>
                <a:latin typeface="Source Sans Pro" panose="020B0503030403020204" pitchFamily="34" charset="0"/>
              </a:rPr>
              <a:t>A brief history of the YouTube algorithm</a:t>
            </a:r>
            <a:endParaRPr lang="en" altLang="x-none" sz="2400" b="1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227FB-397C-CB46-B6FA-94002FBAC99D}"/>
              </a:ext>
            </a:extLst>
          </p:cNvPr>
          <p:cNvSpPr txBox="1"/>
          <p:nvPr/>
        </p:nvSpPr>
        <p:spPr>
          <a:xfrm>
            <a:off x="519838" y="2982175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조회수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클릭수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추천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유저들이 많은 </a:t>
            </a:r>
            <a:r>
              <a:rPr kumimoji="1" lang="ko-KR" altLang="en-US" dirty="0" err="1"/>
              <a:t>썸네일</a:t>
            </a:r>
            <a:r>
              <a:rPr kumimoji="1" lang="ko-KR" altLang="en-US" dirty="0"/>
              <a:t> 낚시와 제목 낚시에 노출되었다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CDF86-C007-0B46-88C8-12D72E6CD423}"/>
              </a:ext>
            </a:extLst>
          </p:cNvPr>
          <p:cNvSpPr/>
          <p:nvPr/>
        </p:nvSpPr>
        <p:spPr>
          <a:xfrm>
            <a:off x="519839" y="3515277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x-none" b="1" dirty="0">
                <a:solidFill>
                  <a:srgbClr val="111111"/>
                </a:solidFill>
                <a:latin typeface="Source Sans Pro" panose="020B0503030403020204" pitchFamily="34" charset="0"/>
              </a:rPr>
              <a:t>2012: Watch time (a.k.a. view duration)</a:t>
            </a:r>
            <a:endParaRPr lang="en" altLang="x-none" b="1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67EFF2-361A-EA45-9710-A1AC7B9D9A82}"/>
              </a:ext>
            </a:extLst>
          </p:cNvPr>
          <p:cNvSpPr/>
          <p:nvPr/>
        </p:nvSpPr>
        <p:spPr>
          <a:xfrm>
            <a:off x="519838" y="3927164"/>
            <a:ext cx="11102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 By prioritizing videos that hold attention throughout (as well as increasing the amount of time a user spends on the platform overall)</a:t>
            </a:r>
            <a:r>
              <a:rPr lang="ko-KR" altLang="en-US" dirty="0">
                <a:solidFill>
                  <a:srgbClr val="111111"/>
                </a:solidFill>
                <a:latin typeface="Source Sans Pro" panose="020B0503030403020204" pitchFamily="34" charset="0"/>
              </a:rPr>
              <a:t> 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Meanwhile, YouTube was also encouraging creators to stop fussing with algorithm optimization (i.e., making videos shorter to get a higher retention rate, or making them longer in order to rack up more watch time).</a:t>
            </a:r>
            <a:endParaRPr lang="x-none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9D19BF-3059-FA49-8F76-1DE4E776D396}"/>
              </a:ext>
            </a:extLst>
          </p:cNvPr>
          <p:cNvSpPr/>
          <p:nvPr/>
        </p:nvSpPr>
        <p:spPr>
          <a:xfrm>
            <a:off x="628650" y="6318256"/>
            <a:ext cx="10525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https://</a:t>
            </a:r>
            <a:r>
              <a:rPr lang="en-US" altLang="ko-KR" sz="1400" dirty="0" err="1"/>
              <a:t>blog.hootsuite.com</a:t>
            </a:r>
            <a:r>
              <a:rPr lang="en-US" altLang="ko-KR" sz="1400" dirty="0"/>
              <a:t>/how-the-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-algorithm-works/</a:t>
            </a:r>
            <a:endParaRPr lang="x-none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E5504-AF44-6940-BB98-88B4979D75B3}"/>
              </a:ext>
            </a:extLst>
          </p:cNvPr>
          <p:cNvSpPr txBox="1"/>
          <p:nvPr/>
        </p:nvSpPr>
        <p:spPr>
          <a:xfrm>
            <a:off x="573179" y="5192120"/>
            <a:ext cx="11165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실제 그 영상을 시청한 시간을 기준으로 추천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이로 인해 </a:t>
            </a:r>
            <a:r>
              <a:rPr kumimoji="1" lang="ko-KR" altLang="en-US" dirty="0" err="1"/>
              <a:t>크리에이터들의</a:t>
            </a:r>
            <a:r>
              <a:rPr kumimoji="1" lang="ko-KR" altLang="en-US" dirty="0"/>
              <a:t> 알고리즘 최적화 소동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재시청률을</a:t>
            </a:r>
            <a:endParaRPr kumimoji="1" lang="en-US" altLang="ko-KR" dirty="0"/>
          </a:p>
          <a:p>
            <a:r>
              <a:rPr kumimoji="1" lang="ko-KR" altLang="en-US" dirty="0"/>
              <a:t>높이기 </a:t>
            </a:r>
            <a:r>
              <a:rPr kumimoji="1" lang="ko-KR" altLang="en-US" dirty="0" err="1"/>
              <a:t>위해여</a:t>
            </a:r>
            <a:r>
              <a:rPr kumimoji="1" lang="ko-KR" altLang="en-US" dirty="0"/>
              <a:t> 영상을 더 짧게 만든다던가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영상을 시청한 시간을 늘리기 위해 영상을 더 길게 만든다던가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이 </a:t>
            </a:r>
            <a:endParaRPr kumimoji="1" lang="en-US" altLang="ko-KR" dirty="0"/>
          </a:p>
          <a:p>
            <a:r>
              <a:rPr kumimoji="1" lang="ko-KR" altLang="en-US" dirty="0"/>
              <a:t>생김</a:t>
            </a:r>
            <a:endParaRPr kumimoji="1" lang="en-US" altLang="ko-KR" dirty="0"/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03343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80227FB-397C-CB46-B6FA-94002FBAC99D}"/>
              </a:ext>
            </a:extLst>
          </p:cNvPr>
          <p:cNvSpPr txBox="1"/>
          <p:nvPr/>
        </p:nvSpPr>
        <p:spPr>
          <a:xfrm>
            <a:off x="519838" y="1508291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도입</a:t>
            </a:r>
            <a:endParaRPr kumimoji="1" lang="x-none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8E5562-5853-4A4E-B8C0-2DC03F1807F6}"/>
              </a:ext>
            </a:extLst>
          </p:cNvPr>
          <p:cNvSpPr/>
          <p:nvPr/>
        </p:nvSpPr>
        <p:spPr>
          <a:xfrm>
            <a:off x="541760" y="392931"/>
            <a:ext cx="1140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1" dirty="0">
                <a:solidFill>
                  <a:srgbClr val="111111"/>
                </a:solidFill>
                <a:latin typeface="Source Sans Pro" panose="020B0503030403020204" pitchFamily="34" charset="0"/>
              </a:rPr>
              <a:t>2016: Machine learning (a.k.a. the algorithm)</a:t>
            </a:r>
            <a:endParaRPr lang="x-none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967999-8C3A-5B47-ACE7-412241020BD3}"/>
              </a:ext>
            </a:extLst>
          </p:cNvPr>
          <p:cNvSpPr/>
          <p:nvPr/>
        </p:nvSpPr>
        <p:spPr>
          <a:xfrm>
            <a:off x="541760" y="797333"/>
            <a:ext cx="10993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In 2016, YouTube released a whitepaper that made some waves. In it, product engineers described the role of deep neural networks and machine learning in the platform’s recommendation system.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6D23E-DA15-854A-A704-890A23CB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11" y="1443664"/>
            <a:ext cx="5812454" cy="37284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E0A6B-3FF8-DA4E-A39F-C06730B3E3E6}"/>
              </a:ext>
            </a:extLst>
          </p:cNvPr>
          <p:cNvSpPr/>
          <p:nvPr/>
        </p:nvSpPr>
        <p:spPr>
          <a:xfrm>
            <a:off x="2656311" y="51720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x-none" dirty="0">
                <a:latin typeface="CMBX9"/>
              </a:rPr>
              <a:t>Figure 2: Recommendation system architecture demonstrating the “funnel” where candidate videos are retrieved and ranked before presenting only a few to the user. </a:t>
            </a:r>
            <a:endParaRPr lang="en" altLang="x-none" dirty="0"/>
          </a:p>
        </p:txBody>
      </p:sp>
    </p:spTree>
    <p:extLst>
      <p:ext uri="{BB962C8B-B14F-4D97-AF65-F5344CB8AC3E}">
        <p14:creationId xmlns:p14="http://schemas.microsoft.com/office/powerpoint/2010/main" val="2302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3F4FBD-E4CC-DE4E-BE4C-2F0643EC2F95}"/>
              </a:ext>
            </a:extLst>
          </p:cNvPr>
          <p:cNvSpPr/>
          <p:nvPr/>
        </p:nvSpPr>
        <p:spPr>
          <a:xfrm>
            <a:off x="647700" y="729377"/>
            <a:ext cx="1089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(Source: </a:t>
            </a:r>
            <a:r>
              <a:rPr lang="en" altLang="x-none" dirty="0">
                <a:solidFill>
                  <a:srgbClr val="2F6B9A"/>
                </a:solidFill>
                <a:latin typeface="Source Sans Pro" panose="020B0503030403020204" pitchFamily="34" charset="0"/>
                <a:hlinkClick r:id="rId2"/>
              </a:rPr>
              <a:t>Deep Neural Networks for YouTube Recommendations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, 2016)</a:t>
            </a:r>
          </a:p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Of course, for all the impressive jargon, this whitepaper wasn’t a tell-all. You can read it, but even if you understand it (or get your smart friend to explain it to you), it’s not the equivalent of Coca-Cola’s secret recipe. (It’s more like if Coca-Cola announced that the reason their beverage is so tasty is because it undergoes a carbonation process and also there is sugar in it.)</a:t>
            </a:r>
          </a:p>
          <a:p>
            <a:endParaRPr lang="en" altLang="x-none" dirty="0">
              <a:solidFill>
                <a:srgbClr val="111111"/>
              </a:solidFill>
              <a:latin typeface="Source Sans Pro" panose="020B0503030403020204" pitchFamily="34" charset="0"/>
            </a:endParaRPr>
          </a:p>
          <a:p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At this point, we still don’t know that many details about what’s under the YouTube algorithm’s hood. But we </a:t>
            </a:r>
            <a:r>
              <a:rPr lang="en" altLang="x-none" i="1" dirty="0">
                <a:solidFill>
                  <a:srgbClr val="111111"/>
                </a:solidFill>
                <a:latin typeface="Source Sans Pro" panose="020B0503030403020204" pitchFamily="34" charset="0"/>
              </a:rPr>
              <a:t>do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 know that it tracks viewers’ perceived satisfaction to create an addictive, personalized stream of recommendations.</a:t>
            </a:r>
            <a:endParaRPr lang="en" altLang="x-none" b="0" i="0" u="none" strike="noStrike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233FB-9820-7A4D-89A5-3FD6B73A2C3C}"/>
              </a:ext>
            </a:extLst>
          </p:cNvPr>
          <p:cNvSpPr/>
          <p:nvPr/>
        </p:nvSpPr>
        <p:spPr>
          <a:xfrm>
            <a:off x="647700" y="357902"/>
            <a:ext cx="9082088" cy="37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dirty="0"/>
              <a:t>https://static.googleusercontent.com/media/research.google.com/en//pubs/archive/45530.pdf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3BF9-141F-CF45-B9FA-6DF7B22D18CF}"/>
              </a:ext>
            </a:extLst>
          </p:cNvPr>
          <p:cNvSpPr txBox="1"/>
          <p:nvPr/>
        </p:nvSpPr>
        <p:spPr>
          <a:xfrm>
            <a:off x="814388" y="3686176"/>
            <a:ext cx="1054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-&gt;</a:t>
            </a:r>
            <a:r>
              <a:rPr kumimoji="1" lang="ko-KR" altLang="en-US" dirty="0"/>
              <a:t> 전반적인 </a:t>
            </a:r>
            <a:r>
              <a:rPr kumimoji="1" lang="en-US" altLang="x-none" dirty="0"/>
              <a:t> </a:t>
            </a:r>
            <a:r>
              <a:rPr kumimoji="1" lang="ko-KR" altLang="en-US" dirty="0"/>
              <a:t>설명은 있는데 모든걸 </a:t>
            </a:r>
            <a:r>
              <a:rPr kumimoji="1" lang="ko-KR" altLang="en-US" dirty="0" err="1"/>
              <a:t>말해주진</a:t>
            </a:r>
            <a:r>
              <a:rPr kumimoji="1" lang="ko-KR" altLang="en-US" dirty="0"/>
              <a:t> 않는다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Ex ) </a:t>
            </a:r>
            <a:r>
              <a:rPr kumimoji="1" lang="ko-KR" altLang="en-US" dirty="0" err="1"/>
              <a:t>코카</a:t>
            </a:r>
            <a:r>
              <a:rPr kumimoji="1" lang="en-US" altLang="ko-KR" dirty="0"/>
              <a:t>-</a:t>
            </a:r>
            <a:r>
              <a:rPr kumimoji="1" lang="ko-KR" altLang="en-US" dirty="0"/>
              <a:t>콜라의 비밀 레시피</a:t>
            </a:r>
            <a:r>
              <a:rPr kumimoji="1" lang="en-US" altLang="ko-KR" dirty="0"/>
              <a:t> (</a:t>
            </a:r>
            <a:r>
              <a:rPr kumimoji="1" lang="ko-KR" altLang="en-US" dirty="0"/>
              <a:t> 코카콜라가 음료수가 맛있는 이유를 </a:t>
            </a:r>
            <a:r>
              <a:rPr lang="en" altLang="x-none" dirty="0">
                <a:solidFill>
                  <a:srgbClr val="111111"/>
                </a:solidFill>
                <a:latin typeface="Source Sans Pro" panose="020B0503030403020204" pitchFamily="34" charset="0"/>
              </a:rPr>
              <a:t>carbonation process and also there is sugar in it.</a:t>
            </a:r>
            <a:r>
              <a:rPr kumimoji="1" lang="ko-KR" altLang="en-US" dirty="0"/>
              <a:t> 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2821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887</Words>
  <Application>Microsoft Macintosh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CMBX9</vt:lpstr>
      <vt:lpstr>Arial</vt:lpstr>
      <vt:lpstr>Calibri</vt:lpstr>
      <vt:lpstr>Calibri Light</vt:lpstr>
      <vt:lpstr>Georgia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백성준</dc:creator>
  <cp:lastModifiedBy>백성준</cp:lastModifiedBy>
  <cp:revision>15</cp:revision>
  <dcterms:created xsi:type="dcterms:W3CDTF">2020-09-24T15:26:11Z</dcterms:created>
  <dcterms:modified xsi:type="dcterms:W3CDTF">2020-09-27T05:52:01Z</dcterms:modified>
</cp:coreProperties>
</file>