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5" r:id="rId8"/>
    <p:sldId id="260" r:id="rId9"/>
    <p:sldId id="264" r:id="rId10"/>
    <p:sldId id="263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130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9FAC-C8D9-44F8-894F-45A399940A6C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07D8-F1F6-479C-9DC6-1920294FC74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951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9FAC-C8D9-44F8-894F-45A399940A6C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07D8-F1F6-479C-9DC6-1920294FC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316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9FAC-C8D9-44F8-894F-45A399940A6C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07D8-F1F6-479C-9DC6-1920294FC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20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9FAC-C8D9-44F8-894F-45A399940A6C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07D8-F1F6-479C-9DC6-1920294FC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560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9FAC-C8D9-44F8-894F-45A399940A6C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07D8-F1F6-479C-9DC6-1920294FC74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282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9FAC-C8D9-44F8-894F-45A399940A6C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07D8-F1F6-479C-9DC6-1920294FC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055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9FAC-C8D9-44F8-894F-45A399940A6C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07D8-F1F6-479C-9DC6-1920294FC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237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9FAC-C8D9-44F8-894F-45A399940A6C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07D8-F1F6-479C-9DC6-1920294FC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84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9FAC-C8D9-44F8-894F-45A399940A6C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07D8-F1F6-479C-9DC6-1920294FC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561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3379FAC-C8D9-44F8-894F-45A399940A6C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5F07D8-F1F6-479C-9DC6-1920294FC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101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9FAC-C8D9-44F8-894F-45A399940A6C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07D8-F1F6-479C-9DC6-1920294FC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882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3379FAC-C8D9-44F8-894F-45A399940A6C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B5F07D8-F1F6-479C-9DC6-1920294FC74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489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6000" dirty="0" smtClean="0"/>
              <a:t>영화 리뷰 트레이닝</a:t>
            </a: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데이터 </a:t>
            </a:r>
            <a:r>
              <a:rPr lang="ko-KR" altLang="en-US" dirty="0" err="1" smtClean="0"/>
              <a:t>유니버스</a:t>
            </a:r>
            <a:r>
              <a:rPr lang="ko-KR" altLang="en-US" dirty="0" smtClean="0"/>
              <a:t> 사원 박준호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4389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81869" y="820396"/>
            <a:ext cx="3546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트레이닝</a:t>
            </a:r>
            <a:r>
              <a:rPr lang="en-US" altLang="ko-KR" dirty="0" smtClean="0"/>
              <a:t>(</a:t>
            </a:r>
            <a:r>
              <a:rPr lang="ko-KR" altLang="en-US" dirty="0" smtClean="0"/>
              <a:t>코드</a:t>
            </a:r>
            <a:r>
              <a:rPr lang="en-US" altLang="ko-KR" dirty="0" smtClean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27025" y="1690386"/>
            <a:ext cx="41874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코드는 사실상 그렇게 길지 않습니다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케라스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library</a:t>
            </a:r>
            <a:r>
              <a:rPr lang="ko-KR" altLang="en-US" dirty="0" smtClean="0"/>
              <a:t>에서 지원을 해주는 클래스들이 있기 때문입니다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설명을 드리자면 </a:t>
            </a:r>
            <a:r>
              <a:rPr lang="en-US" altLang="ko-KR" dirty="0" smtClean="0"/>
              <a:t>Sequential </a:t>
            </a:r>
            <a:r>
              <a:rPr lang="ko-KR" altLang="en-US" dirty="0" smtClean="0"/>
              <a:t>모델을 생성하고 모델에 </a:t>
            </a:r>
            <a:r>
              <a:rPr lang="en-US" altLang="ko-KR" dirty="0" smtClean="0"/>
              <a:t>Embedding layer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LSTM layer</a:t>
            </a:r>
            <a:r>
              <a:rPr lang="ko-KR" altLang="en-US" dirty="0" smtClean="0"/>
              <a:t>를 쌓고 신경망을 연결시켜주는 층을 하나 더 쌓습니다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Model</a:t>
            </a:r>
            <a:r>
              <a:rPr lang="ko-KR" altLang="en-US" dirty="0" smtClean="0"/>
              <a:t>을 </a:t>
            </a:r>
            <a:r>
              <a:rPr lang="en-US" altLang="ko-KR" dirty="0" err="1" smtClean="0"/>
              <a:t>compil</a:t>
            </a:r>
            <a:r>
              <a:rPr lang="ko-KR" altLang="en-US" dirty="0" smtClean="0"/>
              <a:t>시키고 </a:t>
            </a:r>
            <a:r>
              <a:rPr lang="en-US" altLang="ko-KR" dirty="0" err="1" smtClean="0"/>
              <a:t>TensorBoard</a:t>
            </a:r>
            <a:r>
              <a:rPr lang="ko-KR" altLang="en-US" dirty="0" smtClean="0"/>
              <a:t>와 연결 시켜서 시각화를 시키고 </a:t>
            </a:r>
            <a:r>
              <a:rPr lang="en-US" altLang="ko-KR" dirty="0" err="1" smtClean="0"/>
              <a:t>model.fit</a:t>
            </a:r>
            <a:r>
              <a:rPr lang="ko-KR" altLang="en-US" dirty="0" smtClean="0"/>
              <a:t>이라는 트레이닝 </a:t>
            </a:r>
            <a:r>
              <a:rPr lang="ko-KR" altLang="en-US" dirty="0" err="1" smtClean="0"/>
              <a:t>메서드로</a:t>
            </a:r>
            <a:r>
              <a:rPr lang="ko-KR" altLang="en-US" dirty="0" smtClean="0"/>
              <a:t> 기계를 학습 시키는 과정입니다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195" y="1367328"/>
            <a:ext cx="6282205" cy="264737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869" y="4262527"/>
            <a:ext cx="6291531" cy="180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589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81869" y="820396"/>
            <a:ext cx="3546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코드</a:t>
            </a:r>
            <a:r>
              <a:rPr lang="en-US" altLang="ko-KR" dirty="0" smtClean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34816" y="1845892"/>
            <a:ext cx="41874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테스트 코드 또한 </a:t>
            </a:r>
            <a:r>
              <a:rPr lang="en-US" altLang="ko-KR" dirty="0" err="1" smtClean="0"/>
              <a:t>keras</a:t>
            </a:r>
            <a:r>
              <a:rPr lang="ko-KR" altLang="en-US" dirty="0" smtClean="0"/>
              <a:t>에서 지원을 해주기 때문에 간단하게 표시 할 수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Training</a:t>
            </a:r>
            <a:r>
              <a:rPr lang="ko-KR" altLang="en-US" dirty="0" smtClean="0"/>
              <a:t>을 진행한 데이터 외에 따로 </a:t>
            </a:r>
            <a:r>
              <a:rPr lang="en-US" altLang="ko-KR" dirty="0" smtClean="0"/>
              <a:t>5</a:t>
            </a:r>
            <a:r>
              <a:rPr lang="ko-KR" altLang="en-US" dirty="0" smtClean="0"/>
              <a:t>만개의 데이터를 가지고 있고 </a:t>
            </a:r>
            <a:r>
              <a:rPr lang="ko-KR" altLang="en-US" dirty="0" err="1" smtClean="0"/>
              <a:t>전처리를</a:t>
            </a:r>
            <a:r>
              <a:rPr lang="ko-KR" altLang="en-US" dirty="0" smtClean="0"/>
              <a:t> 다 진행했습니다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그리고 이를 가지고 </a:t>
            </a:r>
            <a:r>
              <a:rPr lang="en-US" altLang="ko-KR" dirty="0" smtClean="0"/>
              <a:t>model</a:t>
            </a:r>
            <a:r>
              <a:rPr lang="ko-KR" altLang="en-US" dirty="0" smtClean="0"/>
              <a:t>을 이용해서 테스트를 진행해 보았습니다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밑의 그림과 같이 정확도가 </a:t>
            </a:r>
            <a:r>
              <a:rPr lang="en-US" altLang="ko-KR" dirty="0" smtClean="0"/>
              <a:t>0.83</a:t>
            </a:r>
            <a:r>
              <a:rPr lang="ko-KR" altLang="en-US" dirty="0" smtClean="0"/>
              <a:t>가량 </a:t>
            </a:r>
            <a:r>
              <a:rPr lang="ko-KR" altLang="en-US" dirty="0" err="1" smtClean="0"/>
              <a:t>나오는것을</a:t>
            </a:r>
            <a:r>
              <a:rPr lang="ko-KR" altLang="en-US" dirty="0" smtClean="0"/>
              <a:t> 확인 할 수 있었습니다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59810" r="24366"/>
          <a:stretch/>
        </p:blipFill>
        <p:spPr>
          <a:xfrm>
            <a:off x="1270323" y="1830927"/>
            <a:ext cx="5552901" cy="1243432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2085173" y="2341549"/>
            <a:ext cx="4486542" cy="3760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869" y="3666146"/>
            <a:ext cx="5529811" cy="1861386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1270323" y="5170206"/>
            <a:ext cx="3694784" cy="3418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624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09834" y="852724"/>
            <a:ext cx="3546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예측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979398" y="2999626"/>
            <a:ext cx="4187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실제로 모델을 가지고 </a:t>
            </a:r>
            <a:r>
              <a:rPr lang="en-US" altLang="ko-KR" dirty="0" smtClean="0"/>
              <a:t>test </a:t>
            </a:r>
            <a:r>
              <a:rPr lang="ko-KR" altLang="en-US" dirty="0" smtClean="0"/>
              <a:t>데이터를 맞춰봤더니 </a:t>
            </a:r>
            <a:r>
              <a:rPr lang="en-US" altLang="ko-KR" dirty="0" smtClean="0"/>
              <a:t>53</a:t>
            </a:r>
            <a:r>
              <a:rPr lang="ko-KR" altLang="en-US" dirty="0" smtClean="0"/>
              <a:t>퍼센트의 정확도가 나왔습니다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834" y="1845892"/>
            <a:ext cx="5716497" cy="323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031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29130" y="931492"/>
            <a:ext cx="922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목차</a:t>
            </a:r>
            <a:endParaRPr lang="ko-KR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014389" y="1820255"/>
            <a:ext cx="395242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 smtClean="0"/>
              <a:t>데이터의  형태 및 구조 파악</a:t>
            </a:r>
            <a:endParaRPr lang="en-US" altLang="ko-KR" sz="2000" dirty="0" smtClean="0"/>
          </a:p>
          <a:p>
            <a:pPr marL="342900" indent="-342900">
              <a:buAutoNum type="arabicPeriod"/>
            </a:pPr>
            <a:r>
              <a:rPr lang="ko-KR" altLang="en-US" sz="2000" dirty="0" smtClean="0"/>
              <a:t>데이터의 전처리</a:t>
            </a:r>
            <a:endParaRPr lang="en-US" altLang="ko-KR" sz="2000" dirty="0"/>
          </a:p>
          <a:p>
            <a:r>
              <a:rPr lang="en-US" altLang="ko-KR" sz="2000" dirty="0" smtClean="0"/>
              <a:t>      - </a:t>
            </a:r>
            <a:r>
              <a:rPr lang="ko-KR" altLang="en-US" sz="2000" dirty="0" smtClean="0"/>
              <a:t>공백 및 한글제외 제거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 - </a:t>
            </a:r>
            <a:r>
              <a:rPr lang="ko-KR" altLang="en-US" sz="2000" dirty="0" err="1" smtClean="0"/>
              <a:t>불용어</a:t>
            </a:r>
            <a:r>
              <a:rPr lang="ko-KR" altLang="en-US" sz="2000" dirty="0" smtClean="0"/>
              <a:t> 제거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 - </a:t>
            </a:r>
            <a:r>
              <a:rPr lang="ko-KR" altLang="en-US" sz="2000" dirty="0" smtClean="0"/>
              <a:t>토큰화를 위한 형태소 분석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 - </a:t>
            </a:r>
            <a:r>
              <a:rPr lang="ko-KR" altLang="en-US" sz="2000" dirty="0" smtClean="0"/>
              <a:t>토큰화</a:t>
            </a:r>
            <a:endParaRPr lang="en-US" altLang="ko-KR" sz="2000" dirty="0" smtClean="0"/>
          </a:p>
          <a:p>
            <a:r>
              <a:rPr lang="en-US" altLang="ko-KR" sz="2000" dirty="0" smtClean="0"/>
              <a:t>3. </a:t>
            </a:r>
            <a:r>
              <a:rPr lang="ko-KR" altLang="en-US" sz="2000" dirty="0" smtClean="0"/>
              <a:t>모델링</a:t>
            </a:r>
            <a:endParaRPr lang="en-US" altLang="ko-KR" sz="2000" dirty="0" smtClean="0"/>
          </a:p>
          <a:p>
            <a:r>
              <a:rPr lang="en-US" altLang="ko-KR" sz="2000" dirty="0" smtClean="0"/>
              <a:t>4. </a:t>
            </a:r>
            <a:r>
              <a:rPr lang="ko-KR" altLang="en-US" sz="2000" dirty="0" smtClean="0"/>
              <a:t>트레이닝</a:t>
            </a:r>
            <a:endParaRPr lang="en-US" altLang="ko-KR" sz="2000" dirty="0" smtClean="0"/>
          </a:p>
          <a:p>
            <a:r>
              <a:rPr lang="en-US" altLang="ko-KR" sz="2000" dirty="0" smtClean="0"/>
              <a:t>5. </a:t>
            </a:r>
            <a:r>
              <a:rPr lang="ko-KR" altLang="en-US" sz="2000" dirty="0" smtClean="0"/>
              <a:t>테스트</a:t>
            </a:r>
            <a:endParaRPr lang="en-US" altLang="ko-KR" sz="2000" dirty="0" smtClean="0"/>
          </a:p>
          <a:p>
            <a:r>
              <a:rPr lang="en-US" altLang="ko-KR" sz="2000" dirty="0" smtClean="0"/>
              <a:t>6. </a:t>
            </a:r>
            <a:r>
              <a:rPr lang="ko-KR" altLang="en-US" sz="2000" dirty="0" smtClean="0"/>
              <a:t>예측 및 배포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3472503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5227" y="1376303"/>
            <a:ext cx="3546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데이터의 형태 및 구조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588480" y="4636218"/>
            <a:ext cx="23302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Ratings_train.txt </a:t>
            </a:r>
            <a:r>
              <a:rPr lang="ko-KR" altLang="en-US" sz="1600" dirty="0" smtClean="0"/>
              <a:t>파일</a:t>
            </a:r>
            <a:endParaRPr lang="en-US" altLang="ko-KR" sz="1600" dirty="0" smtClean="0"/>
          </a:p>
          <a:p>
            <a:r>
              <a:rPr lang="en-US" altLang="ko-KR" sz="1600" dirty="0" smtClean="0"/>
              <a:t>150000</a:t>
            </a:r>
            <a:r>
              <a:rPr lang="ko-KR" altLang="en-US" sz="1600" dirty="0" smtClean="0"/>
              <a:t>개 </a:t>
            </a:r>
            <a:endParaRPr lang="en-US" altLang="ko-KR" sz="1600" dirty="0" smtClean="0"/>
          </a:p>
          <a:p>
            <a:r>
              <a:rPr lang="ko-KR" altLang="en-US" sz="1600" dirty="0" smtClean="0"/>
              <a:t>영화 리뷰 데이터</a:t>
            </a:r>
            <a:endParaRPr lang="ko-KR" altLang="en-US" sz="1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885" y="1882066"/>
            <a:ext cx="4943484" cy="261772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1668" y="1882066"/>
            <a:ext cx="4508022" cy="261772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790547" y="4636218"/>
            <a:ext cx="23302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Ratings_test.txt </a:t>
            </a:r>
            <a:r>
              <a:rPr lang="ko-KR" altLang="en-US" sz="1600" dirty="0" smtClean="0"/>
              <a:t>파일</a:t>
            </a:r>
            <a:endParaRPr lang="en-US" altLang="ko-KR" sz="1600" dirty="0" smtClean="0"/>
          </a:p>
          <a:p>
            <a:r>
              <a:rPr lang="en-US" altLang="ko-KR" sz="1600" dirty="0" smtClean="0"/>
              <a:t>50000</a:t>
            </a:r>
            <a:r>
              <a:rPr lang="ko-KR" altLang="en-US" sz="1600" dirty="0" smtClean="0"/>
              <a:t>개</a:t>
            </a:r>
            <a:endParaRPr lang="en-US" altLang="ko-KR" sz="1600" dirty="0" smtClean="0"/>
          </a:p>
          <a:p>
            <a:r>
              <a:rPr lang="ko-KR" altLang="en-US" sz="1600" dirty="0" smtClean="0"/>
              <a:t>영화 리뷰 데이터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57546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573" t="-5981" r="7183" b="5981"/>
          <a:stretch/>
        </p:blipFill>
        <p:spPr>
          <a:xfrm>
            <a:off x="1281869" y="1817772"/>
            <a:ext cx="5318867" cy="7143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81869" y="820396"/>
            <a:ext cx="5318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2-1. </a:t>
            </a:r>
            <a:r>
              <a:rPr lang="ko-KR" altLang="en-US" dirty="0" smtClean="0"/>
              <a:t>데이터의 전처리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공백 및 필요 없는 문자 제거</a:t>
            </a:r>
            <a:r>
              <a:rPr lang="en-US" altLang="ko-KR" dirty="0" smtClean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68843" y="1817772"/>
            <a:ext cx="4187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Pandas library</a:t>
            </a:r>
            <a:r>
              <a:rPr lang="ko-KR" altLang="en-US" sz="1600" dirty="0" smtClean="0"/>
              <a:t>로 가지고 있는 트레이닝 </a:t>
            </a:r>
            <a:r>
              <a:rPr lang="en-US" altLang="ko-KR" sz="1600" dirty="0" smtClean="0"/>
              <a:t>txt </a:t>
            </a:r>
            <a:r>
              <a:rPr lang="ko-KR" altLang="en-US" sz="1600" dirty="0" smtClean="0"/>
              <a:t>파일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테스트 </a:t>
            </a:r>
            <a:r>
              <a:rPr lang="en-US" altLang="ko-KR" sz="1600" dirty="0" smtClean="0"/>
              <a:t>txt</a:t>
            </a:r>
            <a:r>
              <a:rPr lang="ko-KR" altLang="en-US" sz="1600" dirty="0" smtClean="0"/>
              <a:t>파일을 읽어 옵니다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869" y="3624239"/>
            <a:ext cx="5318867" cy="102185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168843" y="3811998"/>
            <a:ext cx="41874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한국어를 제외한 모든 문자를 제거 합니다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Ex) “</a:t>
            </a:r>
            <a:r>
              <a:rPr lang="ko-KR" altLang="en-US" sz="1600" dirty="0" smtClean="0"/>
              <a:t>나 오늘 기분이 </a:t>
            </a:r>
            <a:r>
              <a:rPr lang="en-US" altLang="ko-KR" sz="1600" dirty="0" smtClean="0"/>
              <a:t>very </a:t>
            </a:r>
            <a:r>
              <a:rPr lang="ko-KR" altLang="en-US" sz="1600" dirty="0" smtClean="0"/>
              <a:t>좋았어</a:t>
            </a:r>
            <a:r>
              <a:rPr lang="en-US" altLang="ko-KR" sz="1600" dirty="0" smtClean="0"/>
              <a:t>“ -&gt;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“</a:t>
            </a:r>
            <a:r>
              <a:rPr lang="ko-KR" altLang="en-US" sz="1600" dirty="0" smtClean="0"/>
              <a:t>나 오늘 기분이 좋았어</a:t>
            </a:r>
            <a:r>
              <a:rPr lang="en-US" altLang="ko-KR" sz="1600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8702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81869" y="820396"/>
            <a:ext cx="6785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2-2. </a:t>
            </a:r>
            <a:r>
              <a:rPr lang="ko-KR" altLang="en-US" dirty="0" smtClean="0"/>
              <a:t>데이터의 전처리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불용어</a:t>
            </a:r>
            <a:r>
              <a:rPr lang="ko-KR" altLang="en-US" dirty="0" smtClean="0"/>
              <a:t> 제거 및 토큰화를 위한 형태소 분석</a:t>
            </a:r>
            <a:r>
              <a:rPr lang="en-US" altLang="ko-KR" dirty="0" smtClean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68843" y="1874103"/>
            <a:ext cx="4187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Konlpy</a:t>
            </a:r>
            <a:r>
              <a:rPr lang="ko-KR" altLang="en-US" sz="1600" dirty="0" smtClean="0"/>
              <a:t>라는 한글 자연어 처리를 쉽고 간결하게 처리할 수 있도록 만들어진 오픈 소스 라이브러리에 있는 </a:t>
            </a:r>
            <a:r>
              <a:rPr lang="en-US" altLang="ko-KR" sz="1600" dirty="0" err="1" smtClean="0"/>
              <a:t>Okt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객체를 </a:t>
            </a:r>
            <a:r>
              <a:rPr lang="en-US" altLang="ko-KR" sz="1600" dirty="0" smtClean="0"/>
              <a:t>import</a:t>
            </a:r>
            <a:r>
              <a:rPr lang="ko-KR" altLang="en-US" sz="1600" dirty="0" smtClean="0"/>
              <a:t>합니다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68843" y="4127719"/>
            <a:ext cx="418744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Okt</a:t>
            </a:r>
            <a:r>
              <a:rPr lang="ko-KR" altLang="en-US" sz="1600" dirty="0" smtClean="0"/>
              <a:t>의 기능 중 문자를 형태소 단위로 나누는 </a:t>
            </a:r>
            <a:r>
              <a:rPr lang="ko-KR" altLang="en-US" sz="1600" dirty="0" err="1" smtClean="0"/>
              <a:t>메서드인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morphs()</a:t>
            </a:r>
            <a:r>
              <a:rPr lang="ko-KR" altLang="en-US" sz="1600" dirty="0" smtClean="0"/>
              <a:t>를 이용해 리뷰 문자를 모두 형태소 단위로 자르고 어간만 가져 옵니다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‘</a:t>
            </a:r>
            <a:r>
              <a:rPr lang="ko-KR" altLang="en-US" sz="1600" dirty="0" smtClean="0"/>
              <a:t>이</a:t>
            </a:r>
            <a:r>
              <a:rPr lang="en-US" altLang="ko-KR" sz="1600" dirty="0" smtClean="0"/>
              <a:t>’, ‘</a:t>
            </a:r>
            <a:r>
              <a:rPr lang="ko-KR" altLang="en-US" sz="1600" dirty="0" smtClean="0"/>
              <a:t>가</a:t>
            </a:r>
            <a:r>
              <a:rPr lang="en-US" altLang="ko-KR" sz="1600" dirty="0" smtClean="0"/>
              <a:t>‘ </a:t>
            </a:r>
            <a:r>
              <a:rPr lang="ko-KR" altLang="en-US" sz="1600" dirty="0" smtClean="0"/>
              <a:t>등 의미가 없는 단어들도 임의로 지정해서 제거해줍니다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EX) “</a:t>
            </a:r>
            <a:r>
              <a:rPr lang="ko-KR" altLang="en-US" sz="1600" dirty="0" smtClean="0"/>
              <a:t>나 오늘 기분이 좋았어</a:t>
            </a:r>
            <a:r>
              <a:rPr lang="en-US" altLang="ko-KR" sz="1600" dirty="0" smtClean="0"/>
              <a:t>“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-&gt;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[“</a:t>
            </a:r>
            <a:r>
              <a:rPr lang="ko-KR" altLang="en-US" sz="1600" dirty="0" smtClean="0"/>
              <a:t>나</a:t>
            </a:r>
            <a:r>
              <a:rPr lang="en-US" altLang="ko-KR" sz="1600" dirty="0" smtClean="0"/>
              <a:t>”, “</a:t>
            </a:r>
            <a:r>
              <a:rPr lang="ko-KR" altLang="en-US" sz="1600" dirty="0" smtClean="0"/>
              <a:t>오늘</a:t>
            </a:r>
            <a:r>
              <a:rPr lang="en-US" altLang="ko-KR" sz="1600" dirty="0" smtClean="0"/>
              <a:t>“, “</a:t>
            </a:r>
            <a:r>
              <a:rPr lang="ko-KR" altLang="en-US" sz="1600" dirty="0" smtClean="0"/>
              <a:t>기분</a:t>
            </a:r>
            <a:r>
              <a:rPr lang="en-US" altLang="ko-KR" sz="1600" dirty="0" smtClean="0"/>
              <a:t>“, “</a:t>
            </a:r>
            <a:r>
              <a:rPr lang="ko-KR" altLang="en-US" sz="1600" dirty="0" smtClean="0"/>
              <a:t>좋다</a:t>
            </a:r>
            <a:r>
              <a:rPr lang="en-US" altLang="ko-KR" sz="1600" dirty="0" smtClean="0"/>
              <a:t>”]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864" y="4127719"/>
            <a:ext cx="5318867" cy="2014344"/>
          </a:xfrm>
          <a:prstGeom prst="rect">
            <a:avLst/>
          </a:prstGeom>
        </p:spPr>
      </p:pic>
      <p:pic>
        <p:nvPicPr>
          <p:cNvPr id="1026" name="Picture 2" descr="kn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864" y="1521561"/>
            <a:ext cx="5318867" cy="227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5808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81869" y="820396"/>
            <a:ext cx="5318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2-3. </a:t>
            </a:r>
            <a:r>
              <a:rPr lang="ko-KR" altLang="en-US" dirty="0" smtClean="0"/>
              <a:t>데이터의 전처리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토큰화</a:t>
            </a:r>
            <a:r>
              <a:rPr lang="en-US" altLang="ko-KR" dirty="0" smtClean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68843" y="1874103"/>
            <a:ext cx="418744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Seq2Seq </a:t>
            </a:r>
            <a:r>
              <a:rPr lang="ko-KR" altLang="en-US" sz="1600" dirty="0" smtClean="0"/>
              <a:t>모델의 토큰화에는 두 가지 단계가 있습니다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</a:t>
            </a:r>
          </a:p>
          <a:p>
            <a:r>
              <a:rPr lang="ko-KR" altLang="en-US" sz="1600" dirty="0" err="1" smtClean="0"/>
              <a:t>첫번째는</a:t>
            </a:r>
            <a:r>
              <a:rPr lang="ko-KR" altLang="en-US" sz="1600" dirty="0" smtClean="0"/>
              <a:t> 기계가 데이터를 잘 알아 볼 수 있도록 정수화 </a:t>
            </a:r>
            <a:r>
              <a:rPr lang="ko-KR" altLang="en-US" sz="1600" dirty="0" err="1" smtClean="0"/>
              <a:t>인코딩</a:t>
            </a:r>
            <a:r>
              <a:rPr lang="ko-KR" altLang="en-US" sz="1600" dirty="0" smtClean="0"/>
              <a:t> 하는 것과 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ko-KR" altLang="en-US" sz="1600" dirty="0" err="1" smtClean="0"/>
              <a:t>두번째는</a:t>
            </a:r>
            <a:r>
              <a:rPr lang="ko-KR" altLang="en-US" sz="1600" dirty="0" smtClean="0"/>
              <a:t> 데이터의 길이를 같게 만드는 것입니다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68843" y="4127719"/>
            <a:ext cx="41874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Keras</a:t>
            </a:r>
            <a:r>
              <a:rPr lang="ko-KR" altLang="en-US" sz="1600" dirty="0" smtClean="0"/>
              <a:t>에서 제공하는 </a:t>
            </a:r>
            <a:r>
              <a:rPr lang="en-US" altLang="ko-KR" sz="1600" dirty="0" err="1" smtClean="0"/>
              <a:t>Tokenizer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객체와 </a:t>
            </a:r>
            <a:r>
              <a:rPr lang="en-US" altLang="ko-KR" sz="1600" dirty="0" err="1" smtClean="0"/>
              <a:t>pad_sequence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메서드로</a:t>
            </a:r>
            <a:r>
              <a:rPr lang="ko-KR" altLang="en-US" sz="1600" dirty="0" smtClean="0"/>
              <a:t> 정수 </a:t>
            </a:r>
            <a:r>
              <a:rPr lang="ko-KR" altLang="en-US" sz="1600" dirty="0" err="1" smtClean="0"/>
              <a:t>인코딩을</a:t>
            </a:r>
            <a:r>
              <a:rPr lang="ko-KR" altLang="en-US" sz="1600" dirty="0" smtClean="0"/>
              <a:t> 하고 데이터의 길이를 같게 만듭니다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Ex</a:t>
            </a:r>
            <a:r>
              <a:rPr lang="en-US" altLang="ko-KR" sz="1600" dirty="0"/>
              <a:t>) [“</a:t>
            </a:r>
            <a:r>
              <a:rPr lang="ko-KR" altLang="en-US" sz="1600" dirty="0"/>
              <a:t>나</a:t>
            </a:r>
            <a:r>
              <a:rPr lang="en-US" altLang="ko-KR" sz="1600" dirty="0"/>
              <a:t>”, “</a:t>
            </a:r>
            <a:r>
              <a:rPr lang="ko-KR" altLang="en-US" sz="1600" dirty="0"/>
              <a:t>오늘</a:t>
            </a:r>
            <a:r>
              <a:rPr lang="en-US" altLang="ko-KR" sz="1600" dirty="0"/>
              <a:t>“, “</a:t>
            </a:r>
            <a:r>
              <a:rPr lang="ko-KR" altLang="en-US" sz="1600" dirty="0"/>
              <a:t>기분</a:t>
            </a:r>
            <a:r>
              <a:rPr lang="en-US" altLang="ko-KR" sz="1600" dirty="0"/>
              <a:t>“, “</a:t>
            </a:r>
            <a:r>
              <a:rPr lang="ko-KR" altLang="en-US" sz="1600" dirty="0"/>
              <a:t>좋다</a:t>
            </a:r>
            <a:r>
              <a:rPr lang="en-US" altLang="ko-KR" sz="1600" dirty="0" smtClean="0"/>
              <a:t>”] -&gt;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[0, 1, 5, 8] -&gt;  if(</a:t>
            </a:r>
            <a:r>
              <a:rPr lang="en-US" altLang="ko-KR" sz="1600" dirty="0" err="1" smtClean="0"/>
              <a:t>max_len</a:t>
            </a:r>
            <a:r>
              <a:rPr lang="en-US" altLang="ko-KR" sz="1600" dirty="0" smtClean="0"/>
              <a:t> == 3)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[0, 1, 5]</a:t>
            </a:r>
            <a:endParaRPr lang="en-US" altLang="ko-KR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864" y="1869431"/>
            <a:ext cx="5318872" cy="163910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865" y="4127719"/>
            <a:ext cx="5352890" cy="182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795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postfiles.pstatic.net/MjAyMDAxMDVfMTQz/MDAxNTc4MTY3NDY5NzM1.G-yW0jnsOYXm7KNgccDVlfYzdFZwr-RdBXIsUque5zwg.iku5z5dugfhWz1Mt1cscXfrg4YuNMAyN5kleMgoyEPwg.PNG.chlxogns92/image.png?type=w96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74" y="1890782"/>
            <a:ext cx="6067944" cy="369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62474" y="914401"/>
            <a:ext cx="3593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3-1. </a:t>
            </a:r>
            <a:r>
              <a:rPr lang="ko-KR" altLang="en-US" dirty="0"/>
              <a:t>모델링 </a:t>
            </a:r>
            <a:r>
              <a:rPr lang="en-US" altLang="ko-KR" dirty="0" smtClean="0"/>
              <a:t>(Seq2Seq </a:t>
            </a:r>
            <a:r>
              <a:rPr lang="ko-KR" altLang="en-US" dirty="0" smtClean="0"/>
              <a:t>모델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71421" y="2724993"/>
            <a:ext cx="35176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딥러닝을</a:t>
            </a:r>
            <a:r>
              <a:rPr lang="ko-KR" altLang="en-US" sz="1400" dirty="0"/>
              <a:t> 이용하여 기계번역을 하는 </a:t>
            </a:r>
            <a:r>
              <a:rPr lang="en-US" altLang="ko-KR" sz="1400" dirty="0"/>
              <a:t>NMT(Neural Machine Translation)</a:t>
            </a:r>
            <a:r>
              <a:rPr lang="ko-KR" altLang="en-US" sz="1400" dirty="0"/>
              <a:t>모델 중 초기 모델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</a:t>
            </a:r>
            <a:r>
              <a:rPr lang="ko-KR" altLang="en-US" sz="1400" dirty="0" smtClean="0"/>
              <a:t>기계 </a:t>
            </a:r>
            <a:r>
              <a:rPr lang="ko-KR" altLang="en-US" sz="1400" dirty="0" err="1" smtClean="0"/>
              <a:t>번역말고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다른 곳에도 사용될 수 있음</a:t>
            </a:r>
            <a:r>
              <a:rPr lang="en-US" altLang="ko-KR" sz="1400" dirty="0"/>
              <a:t>. NMT </a:t>
            </a:r>
            <a:r>
              <a:rPr lang="ko-KR" altLang="en-US" sz="1400" dirty="0"/>
              <a:t>모델 이전에는 </a:t>
            </a:r>
            <a:r>
              <a:rPr lang="en-US" altLang="ko-KR" sz="1400" dirty="0"/>
              <a:t>SMT(Statistical Machine Translation) </a:t>
            </a:r>
            <a:r>
              <a:rPr lang="ko-KR" altLang="en-US" sz="1400" dirty="0"/>
              <a:t>모델이 주로 사용되었었음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흔히 </a:t>
            </a:r>
            <a:r>
              <a:rPr lang="en-US" altLang="ko-KR" sz="1400" dirty="0" smtClean="0"/>
              <a:t>Encoder Decoder </a:t>
            </a:r>
            <a:r>
              <a:rPr lang="ko-KR" altLang="en-US" sz="1400" dirty="0" smtClean="0"/>
              <a:t>모델이라고도 합니다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언어를 다루는데 특화된 모델이라 이 모델을 사용하여서 언어 트레이닝을 진행하였습니다</a:t>
            </a:r>
            <a:r>
              <a:rPr lang="en-US" altLang="ko-KR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2334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81869" y="820396"/>
            <a:ext cx="3546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3-2. </a:t>
            </a:r>
            <a:r>
              <a:rPr lang="ko-KR" altLang="en-US" dirty="0" smtClean="0"/>
              <a:t>모델링</a:t>
            </a:r>
            <a:r>
              <a:rPr lang="en-US" altLang="ko-KR" dirty="0" smtClean="0"/>
              <a:t>(Encoder </a:t>
            </a:r>
            <a:r>
              <a:rPr lang="ko-KR" altLang="en-US" dirty="0" smtClean="0"/>
              <a:t>구조</a:t>
            </a:r>
            <a:r>
              <a:rPr lang="en-US" altLang="ko-KR" dirty="0" smtClean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23578" y="2632545"/>
            <a:ext cx="41874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Seq2Seq </a:t>
            </a:r>
            <a:r>
              <a:rPr lang="ko-KR" altLang="en-US" dirty="0" smtClean="0"/>
              <a:t>모델의 </a:t>
            </a:r>
            <a:r>
              <a:rPr lang="en-US" altLang="ko-KR" dirty="0" smtClean="0"/>
              <a:t>Encoder </a:t>
            </a:r>
            <a:r>
              <a:rPr lang="ko-KR" altLang="en-US" dirty="0" smtClean="0"/>
              <a:t>부분은 보기와 같이 구성 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LSTM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Embedding layer</a:t>
            </a:r>
            <a:r>
              <a:rPr lang="ko-KR" altLang="en-US" dirty="0" smtClean="0"/>
              <a:t>를 쌓고 이 층을 통과 한 데이터들을 모아놓은 벡터 데이터를 </a:t>
            </a:r>
            <a:r>
              <a:rPr lang="en-US" altLang="ko-KR" dirty="0" smtClean="0"/>
              <a:t>h</a:t>
            </a:r>
            <a:r>
              <a:rPr lang="ko-KR" altLang="en-US" dirty="0" smtClean="0"/>
              <a:t>라고 지칭합니다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그리고 이 </a:t>
            </a:r>
            <a:r>
              <a:rPr lang="en-US" altLang="ko-KR" dirty="0" smtClean="0"/>
              <a:t>h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decoder</a:t>
            </a:r>
            <a:r>
              <a:rPr lang="ko-KR" altLang="en-US" dirty="0" smtClean="0"/>
              <a:t>로 넘겨 줍니다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1281869" y="1574085"/>
            <a:ext cx="6820674" cy="3666147"/>
            <a:chOff x="662473" y="1625360"/>
            <a:chExt cx="6820674" cy="3666147"/>
          </a:xfrm>
        </p:grpSpPr>
        <p:sp>
          <p:nvSpPr>
            <p:cNvPr id="9" name="직사각형 8"/>
            <p:cNvSpPr/>
            <p:nvPr/>
          </p:nvSpPr>
          <p:spPr>
            <a:xfrm>
              <a:off x="662473" y="1830460"/>
              <a:ext cx="6084606" cy="34610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253661" y="2329598"/>
              <a:ext cx="897308" cy="4101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582358" y="2329598"/>
              <a:ext cx="897308" cy="4101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915021" y="2329598"/>
              <a:ext cx="897308" cy="4101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247684" y="2329598"/>
              <a:ext cx="897308" cy="4101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256234" y="3081424"/>
              <a:ext cx="897308" cy="4101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584931" y="3081424"/>
              <a:ext cx="897308" cy="4101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917594" y="3081424"/>
              <a:ext cx="897308" cy="4101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250257" y="3081424"/>
              <a:ext cx="897308" cy="4101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꺾인 연결선 17"/>
            <p:cNvCxnSpPr>
              <a:stCxn id="10" idx="0"/>
            </p:cNvCxnSpPr>
            <p:nvPr/>
          </p:nvCxnSpPr>
          <p:spPr>
            <a:xfrm rot="16200000" flipV="1">
              <a:off x="1262146" y="1889428"/>
              <a:ext cx="687229" cy="193111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꺾인 연결선 18"/>
            <p:cNvCxnSpPr>
              <a:stCxn id="11" idx="0"/>
            </p:cNvCxnSpPr>
            <p:nvPr/>
          </p:nvCxnSpPr>
          <p:spPr>
            <a:xfrm rot="16200000" flipV="1">
              <a:off x="2601571" y="1900156"/>
              <a:ext cx="704237" cy="154647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꺾인 연결선 19"/>
            <p:cNvCxnSpPr>
              <a:stCxn id="12" idx="0"/>
            </p:cNvCxnSpPr>
            <p:nvPr/>
          </p:nvCxnSpPr>
          <p:spPr>
            <a:xfrm rot="16200000" flipV="1">
              <a:off x="3903407" y="1869329"/>
              <a:ext cx="704237" cy="216301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꺾인 연결선 20"/>
            <p:cNvCxnSpPr>
              <a:stCxn id="13" idx="0"/>
            </p:cNvCxnSpPr>
            <p:nvPr/>
          </p:nvCxnSpPr>
          <p:spPr>
            <a:xfrm rot="16200000" flipV="1">
              <a:off x="5239250" y="1872510"/>
              <a:ext cx="704238" cy="209938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>
              <a:stCxn id="14" idx="0"/>
            </p:cNvCxnSpPr>
            <p:nvPr/>
          </p:nvCxnSpPr>
          <p:spPr>
            <a:xfrm flipH="1" flipV="1">
              <a:off x="1702316" y="2739796"/>
              <a:ext cx="2572" cy="3416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15" idx="0"/>
            </p:cNvCxnSpPr>
            <p:nvPr/>
          </p:nvCxnSpPr>
          <p:spPr>
            <a:xfrm flipH="1" flipV="1">
              <a:off x="3031013" y="2739796"/>
              <a:ext cx="2572" cy="3416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>
              <a:stCxn id="16" idx="0"/>
              <a:endCxn id="12" idx="2"/>
            </p:cNvCxnSpPr>
            <p:nvPr/>
          </p:nvCxnSpPr>
          <p:spPr>
            <a:xfrm flipH="1" flipV="1">
              <a:off x="4363675" y="2739796"/>
              <a:ext cx="2573" cy="3416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17" idx="0"/>
              <a:endCxn id="13" idx="2"/>
            </p:cNvCxnSpPr>
            <p:nvPr/>
          </p:nvCxnSpPr>
          <p:spPr>
            <a:xfrm flipH="1" flipV="1">
              <a:off x="5696338" y="2739796"/>
              <a:ext cx="2573" cy="3416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376039" y="2365110"/>
              <a:ext cx="6747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LSTM</a:t>
              </a:r>
              <a:endParaRPr lang="ko-KR" altLang="en-US" sz="16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93660" y="2365110"/>
              <a:ext cx="6747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LSTM</a:t>
              </a:r>
              <a:endParaRPr lang="ko-KR" altLang="en-US" sz="16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026323" y="2365110"/>
              <a:ext cx="6747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LSTM</a:t>
              </a:r>
              <a:endParaRPr lang="ko-KR" altLang="en-US" sz="16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358986" y="2365110"/>
              <a:ext cx="6747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LSTM</a:t>
              </a:r>
              <a:endParaRPr lang="ko-KR" altLang="en-US" sz="16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393024" y="3117246"/>
              <a:ext cx="6747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Embedding</a:t>
              </a:r>
              <a:endParaRPr lang="ko-KR" altLang="en-US" sz="1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710645" y="3117246"/>
              <a:ext cx="67470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Embedding</a:t>
              </a:r>
              <a:endParaRPr lang="ko-KR" altLang="en-US" sz="105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043308" y="3117246"/>
              <a:ext cx="67470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Embedding</a:t>
              </a:r>
              <a:endParaRPr lang="ko-KR" altLang="en-US" sz="105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375971" y="3117246"/>
              <a:ext cx="67470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Embedding</a:t>
              </a:r>
              <a:endParaRPr lang="ko-KR" altLang="en-US" sz="105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395271" y="3831406"/>
              <a:ext cx="6747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나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712892" y="3831406"/>
              <a:ext cx="6747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는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045555" y="3831406"/>
              <a:ext cx="6747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고양이</a:t>
              </a:r>
              <a:endParaRPr lang="ko-KR" altLang="en-US" sz="12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78218" y="3831406"/>
              <a:ext cx="6747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다</a:t>
              </a:r>
              <a:endParaRPr lang="ko-KR" altLang="en-US" sz="1100" dirty="0"/>
            </a:p>
          </p:txBody>
        </p:sp>
        <p:cxnSp>
          <p:nvCxnSpPr>
            <p:cNvPr id="38" name="직선 화살표 연결선 37"/>
            <p:cNvCxnSpPr>
              <a:stCxn id="34" idx="0"/>
              <a:endCxn id="30" idx="2"/>
            </p:cNvCxnSpPr>
            <p:nvPr/>
          </p:nvCxnSpPr>
          <p:spPr>
            <a:xfrm flipH="1" flipV="1">
              <a:off x="1730376" y="3517356"/>
              <a:ext cx="2247" cy="3140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>
              <a:stCxn id="35" idx="0"/>
              <a:endCxn id="31" idx="2"/>
            </p:cNvCxnSpPr>
            <p:nvPr/>
          </p:nvCxnSpPr>
          <p:spPr>
            <a:xfrm flipH="1" flipV="1">
              <a:off x="3047997" y="3548133"/>
              <a:ext cx="2247" cy="2832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>
              <a:stCxn id="36" idx="0"/>
              <a:endCxn id="32" idx="2"/>
            </p:cNvCxnSpPr>
            <p:nvPr/>
          </p:nvCxnSpPr>
          <p:spPr>
            <a:xfrm flipH="1" flipV="1">
              <a:off x="4380660" y="3548133"/>
              <a:ext cx="2247" cy="2832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>
              <a:stCxn id="37" idx="0"/>
              <a:endCxn id="33" idx="2"/>
            </p:cNvCxnSpPr>
            <p:nvPr/>
          </p:nvCxnSpPr>
          <p:spPr>
            <a:xfrm flipH="1" flipV="1">
              <a:off x="5713323" y="3548133"/>
              <a:ext cx="2247" cy="2832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050674" y="1830460"/>
              <a:ext cx="6964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Encoder</a:t>
              </a:r>
              <a:endParaRPr lang="ko-KR" altLang="en-US" sz="1200" dirty="0"/>
            </a:p>
          </p:txBody>
        </p:sp>
        <p:cxnSp>
          <p:nvCxnSpPr>
            <p:cNvPr id="43" name="직선 화살표 연결선 42"/>
            <p:cNvCxnSpPr>
              <a:stCxn id="10" idx="3"/>
            </p:cNvCxnSpPr>
            <p:nvPr/>
          </p:nvCxnSpPr>
          <p:spPr>
            <a:xfrm flipV="1">
              <a:off x="2150969" y="2530136"/>
              <a:ext cx="431389" cy="45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>
              <a:stCxn id="11" idx="3"/>
            </p:cNvCxnSpPr>
            <p:nvPr/>
          </p:nvCxnSpPr>
          <p:spPr>
            <a:xfrm flipV="1">
              <a:off x="3479666" y="2530136"/>
              <a:ext cx="435355" cy="45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>
              <a:stCxn id="12" idx="3"/>
              <a:endCxn id="13" idx="1"/>
            </p:cNvCxnSpPr>
            <p:nvPr/>
          </p:nvCxnSpPr>
          <p:spPr>
            <a:xfrm>
              <a:off x="4812329" y="2534697"/>
              <a:ext cx="43535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>
              <a:stCxn id="13" idx="3"/>
            </p:cNvCxnSpPr>
            <p:nvPr/>
          </p:nvCxnSpPr>
          <p:spPr>
            <a:xfrm flipV="1">
              <a:off x="6144992" y="2530136"/>
              <a:ext cx="600104" cy="45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6897221" y="2176425"/>
              <a:ext cx="5859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 smtClean="0"/>
                <a:t>h</a:t>
              </a:r>
              <a:endParaRPr lang="ko-KR" altLang="en-US" sz="32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46495" y="4344711"/>
              <a:ext cx="130424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나는 고양이다</a:t>
              </a:r>
              <a:endParaRPr lang="en-US" altLang="ko-KR" sz="1400" dirty="0" smtClean="0"/>
            </a:p>
            <a:p>
              <a:r>
                <a:rPr lang="en-US" altLang="ko-KR" sz="1400" dirty="0" smtClean="0"/>
                <a:t>(</a:t>
              </a:r>
              <a:r>
                <a:rPr lang="ko-KR" altLang="en-US" sz="1400" dirty="0" smtClean="0"/>
                <a:t>정수 </a:t>
              </a:r>
              <a:r>
                <a:rPr lang="ko-KR" altLang="en-US" sz="1400" dirty="0" err="1" smtClean="0"/>
                <a:t>인코딩</a:t>
              </a:r>
              <a:r>
                <a:rPr lang="en-US" altLang="ko-KR" sz="1400" dirty="0" smtClean="0"/>
                <a:t>)</a:t>
              </a:r>
              <a:endParaRPr lang="ko-KR" altLang="en-US" sz="1400" dirty="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2823674" y="4296496"/>
              <a:ext cx="1747337" cy="6112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Encoder</a:t>
              </a:r>
              <a:endParaRPr lang="ko-KR" altLang="en-US" dirty="0"/>
            </a:p>
          </p:txBody>
        </p:sp>
        <p:cxnSp>
          <p:nvCxnSpPr>
            <p:cNvPr id="50" name="직선 화살표 연결선 49"/>
            <p:cNvCxnSpPr>
              <a:stCxn id="48" idx="3"/>
              <a:endCxn id="49" idx="1"/>
            </p:cNvCxnSpPr>
            <p:nvPr/>
          </p:nvCxnSpPr>
          <p:spPr>
            <a:xfrm flipV="1">
              <a:off x="2050742" y="4602114"/>
              <a:ext cx="772932" cy="42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직사각형 50"/>
            <p:cNvSpPr/>
            <p:nvPr/>
          </p:nvSpPr>
          <p:spPr>
            <a:xfrm>
              <a:off x="5408145" y="4335271"/>
              <a:ext cx="1108065" cy="5326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 smtClean="0">
                  <a:solidFill>
                    <a:schemeClr val="tx1"/>
                  </a:solidFill>
                </a:rPr>
                <a:t>인코딩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 된 데이터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52" name="직선 화살표 연결선 51"/>
            <p:cNvCxnSpPr>
              <a:stCxn id="49" idx="3"/>
              <a:endCxn id="51" idx="1"/>
            </p:cNvCxnSpPr>
            <p:nvPr/>
          </p:nvCxnSpPr>
          <p:spPr>
            <a:xfrm flipV="1">
              <a:off x="4571011" y="4601601"/>
              <a:ext cx="837134" cy="5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8096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81869" y="820396"/>
            <a:ext cx="3546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3-3. </a:t>
            </a:r>
            <a:r>
              <a:rPr lang="ko-KR" altLang="en-US" dirty="0" smtClean="0"/>
              <a:t>모델링</a:t>
            </a:r>
            <a:r>
              <a:rPr lang="en-US" altLang="ko-KR" dirty="0" smtClean="0"/>
              <a:t>(Decoder </a:t>
            </a:r>
            <a:r>
              <a:rPr lang="ko-KR" altLang="en-US" dirty="0" smtClean="0"/>
              <a:t>구조</a:t>
            </a:r>
            <a:r>
              <a:rPr lang="en-US" altLang="ko-KR" dirty="0" smtClean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15191" y="1951351"/>
            <a:ext cx="41874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Seq2Seq </a:t>
            </a:r>
            <a:r>
              <a:rPr lang="ko-KR" altLang="en-US" dirty="0" smtClean="0"/>
              <a:t>모델의 </a:t>
            </a:r>
            <a:r>
              <a:rPr lang="en-US" altLang="ko-KR" dirty="0" smtClean="0"/>
              <a:t>Decoder </a:t>
            </a:r>
            <a:r>
              <a:rPr lang="ko-KR" altLang="en-US" dirty="0" smtClean="0"/>
              <a:t>부분은 보기와 같이 구성 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이제 역으로 </a:t>
            </a:r>
            <a:r>
              <a:rPr lang="en-US" altLang="ko-KR" dirty="0" smtClean="0"/>
              <a:t>LSTM, Embedding layer, </a:t>
            </a:r>
            <a:r>
              <a:rPr lang="en-US" altLang="ko-KR" dirty="0" err="1" smtClean="0"/>
              <a:t>Softmax</a:t>
            </a:r>
            <a:r>
              <a:rPr lang="en-US" altLang="ko-KR" dirty="0" smtClean="0"/>
              <a:t>, Affine</a:t>
            </a:r>
            <a:r>
              <a:rPr lang="ko-KR" altLang="en-US" dirty="0" smtClean="0"/>
              <a:t>을 이용해 다음단어를 예측하여서 최종 결과값과 얼마나 일치하는지 확인하면서 기계학습을 진행합니다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각각의 </a:t>
            </a:r>
            <a:r>
              <a:rPr lang="en-US" altLang="ko-KR" dirty="0" smtClean="0"/>
              <a:t>layer </a:t>
            </a:r>
            <a:r>
              <a:rPr lang="ko-KR" altLang="en-US" dirty="0" smtClean="0"/>
              <a:t>관련 설명은 생략하겠습니다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53" name="그룹 52"/>
          <p:cNvGrpSpPr/>
          <p:nvPr/>
        </p:nvGrpSpPr>
        <p:grpSpPr>
          <a:xfrm>
            <a:off x="540043" y="1395243"/>
            <a:ext cx="6702692" cy="4005314"/>
            <a:chOff x="44387" y="1361060"/>
            <a:chExt cx="6702692" cy="4005314"/>
          </a:xfrm>
        </p:grpSpPr>
        <p:sp>
          <p:nvSpPr>
            <p:cNvPr id="54" name="직사각형 53"/>
            <p:cNvSpPr/>
            <p:nvPr/>
          </p:nvSpPr>
          <p:spPr>
            <a:xfrm>
              <a:off x="662473" y="1830460"/>
              <a:ext cx="6084606" cy="34610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253661" y="3526012"/>
              <a:ext cx="897308" cy="4101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2582358" y="3526012"/>
              <a:ext cx="897308" cy="4101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3915021" y="3526012"/>
              <a:ext cx="897308" cy="4101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5247684" y="3526012"/>
              <a:ext cx="897308" cy="4101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1256234" y="4277838"/>
              <a:ext cx="897308" cy="4101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2584931" y="4277838"/>
              <a:ext cx="897308" cy="4101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917594" y="4277838"/>
              <a:ext cx="897308" cy="4101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5250257" y="4277838"/>
              <a:ext cx="897308" cy="4101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3" name="직선 화살표 연결선 62"/>
            <p:cNvCxnSpPr>
              <a:stCxn id="59" idx="0"/>
            </p:cNvCxnSpPr>
            <p:nvPr/>
          </p:nvCxnSpPr>
          <p:spPr>
            <a:xfrm flipH="1" flipV="1">
              <a:off x="1702316" y="3936210"/>
              <a:ext cx="2572" cy="3416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/>
            <p:cNvCxnSpPr>
              <a:stCxn id="60" idx="0"/>
            </p:cNvCxnSpPr>
            <p:nvPr/>
          </p:nvCxnSpPr>
          <p:spPr>
            <a:xfrm flipH="1" flipV="1">
              <a:off x="3031013" y="3936210"/>
              <a:ext cx="2572" cy="3416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/>
            <p:cNvCxnSpPr>
              <a:stCxn id="61" idx="0"/>
              <a:endCxn id="57" idx="2"/>
            </p:cNvCxnSpPr>
            <p:nvPr/>
          </p:nvCxnSpPr>
          <p:spPr>
            <a:xfrm flipH="1" flipV="1">
              <a:off x="4363675" y="3936210"/>
              <a:ext cx="2573" cy="3416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>
              <a:stCxn id="62" idx="0"/>
              <a:endCxn id="58" idx="2"/>
            </p:cNvCxnSpPr>
            <p:nvPr/>
          </p:nvCxnSpPr>
          <p:spPr>
            <a:xfrm flipH="1" flipV="1">
              <a:off x="5696338" y="3936210"/>
              <a:ext cx="2573" cy="3416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1376039" y="3561524"/>
              <a:ext cx="6747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LSTM</a:t>
              </a:r>
              <a:endParaRPr lang="ko-KR" altLang="en-US" sz="16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693660" y="3561524"/>
              <a:ext cx="6747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LSTM</a:t>
              </a:r>
              <a:endParaRPr lang="ko-KR" altLang="en-US" sz="16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026323" y="3561524"/>
              <a:ext cx="6747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LSTM</a:t>
              </a:r>
              <a:endParaRPr lang="ko-KR" altLang="en-US" sz="16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358986" y="3561524"/>
              <a:ext cx="6747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LSTM</a:t>
              </a:r>
              <a:endParaRPr lang="ko-KR" altLang="en-US" sz="16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393024" y="4382028"/>
              <a:ext cx="6747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Embedding</a:t>
              </a:r>
              <a:endParaRPr lang="ko-KR" altLang="en-US" sz="7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710645" y="4382028"/>
              <a:ext cx="67470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Embedding</a:t>
              </a:r>
              <a:endParaRPr lang="ko-KR" altLang="en-US" sz="8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043308" y="4382028"/>
              <a:ext cx="67470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Embedding</a:t>
              </a:r>
              <a:endParaRPr lang="ko-KR" altLang="en-US" sz="8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375971" y="4382028"/>
              <a:ext cx="67470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Embedding</a:t>
              </a:r>
              <a:endParaRPr lang="ko-KR" altLang="en-US" sz="8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395271" y="5027820"/>
              <a:ext cx="6747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&lt;</a:t>
              </a:r>
              <a:r>
                <a:rPr lang="en-US" altLang="ko-KR" sz="1400" dirty="0" err="1" smtClean="0"/>
                <a:t>eos</a:t>
              </a:r>
              <a:r>
                <a:rPr lang="en-US" altLang="ko-KR" sz="1400" dirty="0" smtClean="0"/>
                <a:t>&gt;</a:t>
              </a:r>
              <a:endParaRPr lang="ko-KR" altLang="en-US" sz="14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712892" y="5027820"/>
              <a:ext cx="6747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err="1" smtClean="0"/>
                <a:t>i</a:t>
              </a:r>
              <a:endParaRPr lang="ko-KR" altLang="en-US" sz="14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045555" y="5027820"/>
              <a:ext cx="6747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/>
                <a:t>am</a:t>
              </a:r>
              <a:endParaRPr lang="ko-KR" altLang="en-US" sz="16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378218" y="5027820"/>
              <a:ext cx="6747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a</a:t>
              </a:r>
              <a:endParaRPr lang="ko-KR" altLang="en-US" sz="1400" dirty="0"/>
            </a:p>
          </p:txBody>
        </p:sp>
        <p:cxnSp>
          <p:nvCxnSpPr>
            <p:cNvPr id="79" name="직선 화살표 연결선 78"/>
            <p:cNvCxnSpPr>
              <a:stCxn id="75" idx="0"/>
              <a:endCxn id="71" idx="2"/>
            </p:cNvCxnSpPr>
            <p:nvPr/>
          </p:nvCxnSpPr>
          <p:spPr>
            <a:xfrm flipH="1" flipV="1">
              <a:off x="1730376" y="4582083"/>
              <a:ext cx="2247" cy="4457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/>
            <p:cNvCxnSpPr>
              <a:stCxn id="76" idx="0"/>
              <a:endCxn id="72" idx="2"/>
            </p:cNvCxnSpPr>
            <p:nvPr/>
          </p:nvCxnSpPr>
          <p:spPr>
            <a:xfrm flipH="1" flipV="1">
              <a:off x="3047997" y="4597472"/>
              <a:ext cx="2247" cy="4303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/>
            <p:cNvCxnSpPr>
              <a:stCxn id="77" idx="0"/>
              <a:endCxn id="73" idx="2"/>
            </p:cNvCxnSpPr>
            <p:nvPr/>
          </p:nvCxnSpPr>
          <p:spPr>
            <a:xfrm flipH="1" flipV="1">
              <a:off x="4380660" y="4597472"/>
              <a:ext cx="2247" cy="4303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화살표 연결선 81"/>
            <p:cNvCxnSpPr>
              <a:stCxn id="78" idx="0"/>
              <a:endCxn id="74" idx="2"/>
            </p:cNvCxnSpPr>
            <p:nvPr/>
          </p:nvCxnSpPr>
          <p:spPr>
            <a:xfrm flipH="1" flipV="1">
              <a:off x="5713323" y="4597472"/>
              <a:ext cx="2247" cy="4303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6050674" y="1830460"/>
              <a:ext cx="69640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Decoder</a:t>
              </a:r>
              <a:endParaRPr lang="ko-KR" altLang="en-US" sz="11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4387" y="3434162"/>
              <a:ext cx="5859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 smtClean="0"/>
                <a:t>h</a:t>
              </a:r>
              <a:endParaRPr lang="ko-KR" altLang="en-US" sz="3200" dirty="0"/>
            </a:p>
          </p:txBody>
        </p:sp>
        <p:cxnSp>
          <p:nvCxnSpPr>
            <p:cNvPr id="85" name="직선 화살표 연결선 84"/>
            <p:cNvCxnSpPr/>
            <p:nvPr/>
          </p:nvCxnSpPr>
          <p:spPr>
            <a:xfrm>
              <a:off x="641072" y="3726550"/>
              <a:ext cx="6111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직사각형 85"/>
            <p:cNvSpPr/>
            <p:nvPr/>
          </p:nvSpPr>
          <p:spPr>
            <a:xfrm>
              <a:off x="1251088" y="2038517"/>
              <a:ext cx="897308" cy="4101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2579785" y="2038517"/>
              <a:ext cx="897308" cy="4101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3912448" y="2038517"/>
              <a:ext cx="897308" cy="4101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5245111" y="2038517"/>
              <a:ext cx="897308" cy="4101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1253661" y="2790343"/>
              <a:ext cx="897308" cy="4101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2582358" y="2790343"/>
              <a:ext cx="897308" cy="4101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3915021" y="2790343"/>
              <a:ext cx="897308" cy="4101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5247684" y="2790343"/>
              <a:ext cx="897308" cy="4101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4" name="직선 화살표 연결선 93"/>
            <p:cNvCxnSpPr>
              <a:stCxn id="90" idx="0"/>
            </p:cNvCxnSpPr>
            <p:nvPr/>
          </p:nvCxnSpPr>
          <p:spPr>
            <a:xfrm flipH="1" flipV="1">
              <a:off x="1699743" y="2448715"/>
              <a:ext cx="2572" cy="3416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/>
            <p:cNvCxnSpPr>
              <a:stCxn id="91" idx="0"/>
            </p:cNvCxnSpPr>
            <p:nvPr/>
          </p:nvCxnSpPr>
          <p:spPr>
            <a:xfrm flipH="1" flipV="1">
              <a:off x="3028440" y="2448715"/>
              <a:ext cx="2572" cy="3416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/>
            <p:cNvCxnSpPr>
              <a:stCxn id="92" idx="0"/>
              <a:endCxn id="88" idx="2"/>
            </p:cNvCxnSpPr>
            <p:nvPr/>
          </p:nvCxnSpPr>
          <p:spPr>
            <a:xfrm flipH="1" flipV="1">
              <a:off x="4361102" y="2448715"/>
              <a:ext cx="2573" cy="3416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/>
            <p:cNvCxnSpPr>
              <a:stCxn id="93" idx="0"/>
              <a:endCxn id="89" idx="2"/>
            </p:cNvCxnSpPr>
            <p:nvPr/>
          </p:nvCxnSpPr>
          <p:spPr>
            <a:xfrm flipH="1" flipV="1">
              <a:off x="5693765" y="2448715"/>
              <a:ext cx="2573" cy="3416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1373466" y="2074029"/>
              <a:ext cx="6747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/>
                <a:t>Softmax</a:t>
              </a:r>
              <a:endParaRPr lang="ko-KR" altLang="en-US" sz="1100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691087" y="2074029"/>
              <a:ext cx="6747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/>
                <a:t>Softmax</a:t>
              </a:r>
              <a:endParaRPr lang="ko-KR" altLang="en-US" sz="11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023750" y="2074029"/>
              <a:ext cx="6747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/>
                <a:t>Softmax</a:t>
              </a:r>
              <a:endParaRPr lang="ko-KR" altLang="en-US" sz="1100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356413" y="2074029"/>
              <a:ext cx="6747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 smtClean="0"/>
                <a:t>Softmax</a:t>
              </a:r>
              <a:endParaRPr lang="ko-KR" altLang="en-US" sz="11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390451" y="2826165"/>
              <a:ext cx="6747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Affine</a:t>
              </a:r>
              <a:endParaRPr lang="ko-KR" altLang="en-US" sz="1400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708072" y="2826165"/>
              <a:ext cx="6747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Affine</a:t>
              </a:r>
              <a:endParaRPr lang="ko-KR" altLang="en-US" sz="1400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040735" y="2826165"/>
              <a:ext cx="6747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Affine</a:t>
              </a:r>
              <a:endParaRPr lang="ko-KR" altLang="en-US" sz="14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373398" y="2826165"/>
              <a:ext cx="6747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Affine</a:t>
              </a:r>
              <a:endParaRPr lang="ko-KR" altLang="en-US" sz="1400" dirty="0"/>
            </a:p>
          </p:txBody>
        </p:sp>
        <p:cxnSp>
          <p:nvCxnSpPr>
            <p:cNvPr id="106" name="직선 화살표 연결선 105"/>
            <p:cNvCxnSpPr/>
            <p:nvPr/>
          </p:nvCxnSpPr>
          <p:spPr>
            <a:xfrm flipV="1">
              <a:off x="1699743" y="1734796"/>
              <a:ext cx="0" cy="3037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화살표 연결선 106"/>
            <p:cNvCxnSpPr>
              <a:stCxn id="87" idx="0"/>
            </p:cNvCxnSpPr>
            <p:nvPr/>
          </p:nvCxnSpPr>
          <p:spPr>
            <a:xfrm flipV="1">
              <a:off x="3028439" y="1717705"/>
              <a:ext cx="1" cy="3208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화살표 연결선 107"/>
            <p:cNvCxnSpPr>
              <a:stCxn id="88" idx="0"/>
            </p:cNvCxnSpPr>
            <p:nvPr/>
          </p:nvCxnSpPr>
          <p:spPr>
            <a:xfrm flipV="1">
              <a:off x="4361102" y="1732401"/>
              <a:ext cx="0" cy="3061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화살표 연결선 108"/>
            <p:cNvCxnSpPr>
              <a:stCxn id="89" idx="0"/>
            </p:cNvCxnSpPr>
            <p:nvPr/>
          </p:nvCxnSpPr>
          <p:spPr>
            <a:xfrm flipV="1">
              <a:off x="5693765" y="1717705"/>
              <a:ext cx="0" cy="3208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1393024" y="1361060"/>
              <a:ext cx="6747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err="1" smtClean="0"/>
                <a:t>i</a:t>
              </a:r>
              <a:endParaRPr lang="ko-KR" altLang="en-US" sz="14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710645" y="1361060"/>
              <a:ext cx="6747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am</a:t>
              </a:r>
              <a:endParaRPr lang="ko-KR" altLang="en-US" sz="14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043308" y="1361060"/>
              <a:ext cx="6747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/>
                <a:t>a</a:t>
              </a:r>
              <a:endParaRPr lang="ko-KR" altLang="en-US" sz="16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5375971" y="1361060"/>
              <a:ext cx="6747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cat</a:t>
              </a:r>
              <a:endParaRPr lang="ko-KR" altLang="en-US" sz="1400" dirty="0"/>
            </a:p>
          </p:txBody>
        </p:sp>
        <p:cxnSp>
          <p:nvCxnSpPr>
            <p:cNvPr id="114" name="꺾인 연결선 113"/>
            <p:cNvCxnSpPr>
              <a:stCxn id="56" idx="3"/>
              <a:endCxn id="91" idx="2"/>
            </p:cNvCxnSpPr>
            <p:nvPr/>
          </p:nvCxnSpPr>
          <p:spPr>
            <a:xfrm flipH="1" flipV="1">
              <a:off x="3031012" y="3200541"/>
              <a:ext cx="448654" cy="530570"/>
            </a:xfrm>
            <a:prstGeom prst="bentConnector4">
              <a:avLst>
                <a:gd name="adj1" fmla="val -50952"/>
                <a:gd name="adj2" fmla="val 6932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꺾인 연결선 114"/>
            <p:cNvCxnSpPr>
              <a:stCxn id="57" idx="3"/>
              <a:endCxn id="92" idx="2"/>
            </p:cNvCxnSpPr>
            <p:nvPr/>
          </p:nvCxnSpPr>
          <p:spPr>
            <a:xfrm flipH="1" flipV="1">
              <a:off x="4363675" y="3200541"/>
              <a:ext cx="448654" cy="530570"/>
            </a:xfrm>
            <a:prstGeom prst="bentConnector4">
              <a:avLst>
                <a:gd name="adj1" fmla="val -50952"/>
                <a:gd name="adj2" fmla="val 6932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꺾인 연결선 115"/>
            <p:cNvCxnSpPr>
              <a:stCxn id="58" idx="3"/>
              <a:endCxn id="93" idx="2"/>
            </p:cNvCxnSpPr>
            <p:nvPr/>
          </p:nvCxnSpPr>
          <p:spPr>
            <a:xfrm flipH="1" flipV="1">
              <a:off x="5696338" y="3200541"/>
              <a:ext cx="448654" cy="530570"/>
            </a:xfrm>
            <a:prstGeom prst="bentConnector4">
              <a:avLst>
                <a:gd name="adj1" fmla="val -50952"/>
                <a:gd name="adj2" fmla="val 6932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꺾인 연결선 116"/>
            <p:cNvCxnSpPr>
              <a:stCxn id="55" idx="3"/>
              <a:endCxn id="90" idx="2"/>
            </p:cNvCxnSpPr>
            <p:nvPr/>
          </p:nvCxnSpPr>
          <p:spPr>
            <a:xfrm flipH="1" flipV="1">
              <a:off x="1702315" y="3200541"/>
              <a:ext cx="448654" cy="530570"/>
            </a:xfrm>
            <a:prstGeom prst="bentConnector4">
              <a:avLst>
                <a:gd name="adj1" fmla="val -50952"/>
                <a:gd name="adj2" fmla="val 6932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꺾인 연결선 117"/>
            <p:cNvCxnSpPr>
              <a:stCxn id="110" idx="3"/>
              <a:endCxn id="76" idx="1"/>
            </p:cNvCxnSpPr>
            <p:nvPr/>
          </p:nvCxnSpPr>
          <p:spPr>
            <a:xfrm>
              <a:off x="2067727" y="1514949"/>
              <a:ext cx="645165" cy="3666760"/>
            </a:xfrm>
            <a:prstGeom prst="bentConnector3">
              <a:avLst>
                <a:gd name="adj1" fmla="val 6324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꺾인 연결선 118"/>
            <p:cNvCxnSpPr>
              <a:stCxn id="111" idx="3"/>
              <a:endCxn id="77" idx="1"/>
            </p:cNvCxnSpPr>
            <p:nvPr/>
          </p:nvCxnSpPr>
          <p:spPr>
            <a:xfrm>
              <a:off x="3385348" y="1514949"/>
              <a:ext cx="660207" cy="3682148"/>
            </a:xfrm>
            <a:prstGeom prst="bentConnector3">
              <a:avLst>
                <a:gd name="adj1" fmla="val 6294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꺾인 연결선 119"/>
            <p:cNvCxnSpPr>
              <a:stCxn id="112" idx="3"/>
              <a:endCxn id="78" idx="1"/>
            </p:cNvCxnSpPr>
            <p:nvPr/>
          </p:nvCxnSpPr>
          <p:spPr>
            <a:xfrm>
              <a:off x="4718011" y="1530337"/>
              <a:ext cx="660207" cy="3651372"/>
            </a:xfrm>
            <a:prstGeom prst="bentConnector3">
              <a:avLst>
                <a:gd name="adj1" fmla="val 5906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5478067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768</TotalTime>
  <Words>624</Words>
  <Application>Microsoft Office PowerPoint</Application>
  <PresentationFormat>와이드스크린</PresentationFormat>
  <Paragraphs>124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Calibri</vt:lpstr>
      <vt:lpstr>Calibri Light</vt:lpstr>
      <vt:lpstr>추억</vt:lpstr>
      <vt:lpstr>영화 리뷰 트레이닝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영화 리뷰 트레이닝</dc:title>
  <dc:creator>park junho</dc:creator>
  <cp:lastModifiedBy>park junho</cp:lastModifiedBy>
  <cp:revision>42</cp:revision>
  <dcterms:created xsi:type="dcterms:W3CDTF">2020-01-10T08:14:05Z</dcterms:created>
  <dcterms:modified xsi:type="dcterms:W3CDTF">2020-01-14T04:47:00Z</dcterms:modified>
</cp:coreProperties>
</file>