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0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0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8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영화 리뷰 트레이닝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유니버스</a:t>
            </a:r>
            <a:r>
              <a:rPr lang="ko-KR" altLang="en-US" dirty="0" smtClean="0"/>
              <a:t> 사원 박준호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3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트레이닝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7025" y="1690386"/>
            <a:ext cx="4187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코드는 사실상 그렇게 길지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에서 지원을 해주는 클래스들이 있기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설명을 드리자면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모델을 생성하고 모델에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LSTM layer</a:t>
            </a:r>
            <a:r>
              <a:rPr lang="ko-KR" altLang="en-US" dirty="0" smtClean="0"/>
              <a:t>를 쌓고 신경망을 연결시켜주는 층을 하나 더 쌓습니다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compil</a:t>
            </a:r>
            <a:r>
              <a:rPr lang="ko-KR" altLang="en-US" dirty="0" smtClean="0"/>
              <a:t>시키고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와 연결 시켜서 시각화를 시키고 </a:t>
            </a:r>
            <a:r>
              <a:rPr lang="en-US" altLang="ko-KR" dirty="0" err="1" smtClean="0"/>
              <a:t>model.fit</a:t>
            </a:r>
            <a:r>
              <a:rPr lang="ko-KR" altLang="en-US" dirty="0" smtClean="0"/>
              <a:t>이라는 트레이닝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기계를 학습 시키는 과정입니다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5" y="1367328"/>
            <a:ext cx="6282205" cy="2647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4262527"/>
            <a:ext cx="6291531" cy="18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4816" y="1845892"/>
            <a:ext cx="418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코드 또한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지원을 해주기 때문에 간단하게 표시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Training</a:t>
            </a:r>
            <a:r>
              <a:rPr lang="ko-KR" altLang="en-US" dirty="0" smtClean="0"/>
              <a:t>을 진행한 데이터 외에 따로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만개의 데이터를 가지고 있고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다 진행했습니다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이를 가지고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테스트를 진행해 보았습니다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밑의 그림과 같이 정확도가 </a:t>
            </a:r>
            <a:r>
              <a:rPr lang="en-US" altLang="ko-KR" dirty="0" smtClean="0"/>
              <a:t>0.83</a:t>
            </a:r>
            <a:r>
              <a:rPr lang="ko-KR" altLang="en-US" dirty="0" smtClean="0"/>
              <a:t>가량 </a:t>
            </a:r>
            <a:r>
              <a:rPr lang="ko-KR" altLang="en-US" dirty="0" err="1" smtClean="0"/>
              <a:t>나오는것을</a:t>
            </a:r>
            <a:r>
              <a:rPr lang="ko-KR" altLang="en-US" dirty="0" smtClean="0"/>
              <a:t> 확인 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810" r="24366"/>
          <a:stretch/>
        </p:blipFill>
        <p:spPr>
          <a:xfrm>
            <a:off x="1270323" y="1830927"/>
            <a:ext cx="5552901" cy="124343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085173" y="2341549"/>
            <a:ext cx="4486542" cy="376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66146"/>
            <a:ext cx="5529811" cy="186138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270323" y="5170206"/>
            <a:ext cx="3694784" cy="341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2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9834" y="852724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예측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79398" y="2999626"/>
            <a:ext cx="418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모델을 가지고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데이터를 맞춰봤더니 </a:t>
            </a:r>
            <a:r>
              <a:rPr lang="en-US" altLang="ko-KR" dirty="0" smtClean="0"/>
              <a:t>85</a:t>
            </a:r>
            <a:r>
              <a:rPr lang="ko-KR" altLang="en-US" dirty="0" smtClean="0"/>
              <a:t>퍼센트의 </a:t>
            </a:r>
            <a:r>
              <a:rPr lang="ko-KR" altLang="en-US" dirty="0" smtClean="0"/>
              <a:t>정확도가 나왔습니다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4" y="1584036"/>
            <a:ext cx="4478892" cy="43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29130" y="931492"/>
            <a:ext cx="9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14389" y="1820255"/>
            <a:ext cx="3952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데이터의  형태 및 구조 파악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데이터의 전처리</a:t>
            </a:r>
            <a:endParaRPr lang="en-US" altLang="ko-KR" sz="2000" dirty="0"/>
          </a:p>
          <a:p>
            <a:r>
              <a:rPr lang="en-US" altLang="ko-KR" sz="2000" dirty="0" smtClean="0"/>
              <a:t>      - </a:t>
            </a:r>
            <a:r>
              <a:rPr lang="ko-KR" altLang="en-US" sz="2000" dirty="0" smtClean="0"/>
              <a:t>공백 및 한글제외 제거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err="1" smtClean="0"/>
              <a:t>불용어</a:t>
            </a:r>
            <a:r>
              <a:rPr lang="ko-KR" altLang="en-US" sz="2000" dirty="0" smtClean="0"/>
              <a:t> 제거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토큰화를 위한 형태소 분석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토큰화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모델링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트레이닝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테스트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예측 및 배포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725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27" y="1376303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데이터의 형태 및 구조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8480" y="4636218"/>
            <a:ext cx="2330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Ratings_train.txt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r>
              <a:rPr lang="en-US" altLang="ko-KR" sz="1600" dirty="0" smtClean="0"/>
              <a:t>150000</a:t>
            </a:r>
            <a:r>
              <a:rPr lang="ko-KR" altLang="en-US" sz="1600" dirty="0" smtClean="0"/>
              <a:t>개 </a:t>
            </a:r>
            <a:endParaRPr lang="en-US" altLang="ko-KR" sz="1600" dirty="0" smtClean="0"/>
          </a:p>
          <a:p>
            <a:r>
              <a:rPr lang="ko-KR" altLang="en-US" sz="1600" dirty="0" smtClean="0"/>
              <a:t>영화 리뷰 데이터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5" y="1882066"/>
            <a:ext cx="4943484" cy="261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68" y="1882066"/>
            <a:ext cx="4508022" cy="261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0547" y="4636218"/>
            <a:ext cx="2330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Ratings_test.txt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r>
              <a:rPr lang="en-US" altLang="ko-KR" sz="1600" dirty="0" smtClean="0"/>
              <a:t>50000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r>
              <a:rPr lang="ko-KR" altLang="en-US" sz="1600" dirty="0" smtClean="0"/>
              <a:t>영화 리뷰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75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73" t="-5981" r="7183" b="5981"/>
          <a:stretch/>
        </p:blipFill>
        <p:spPr>
          <a:xfrm>
            <a:off x="1281869" y="1817772"/>
            <a:ext cx="5318867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1869" y="820396"/>
            <a:ext cx="53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 및 필요 없는 문자 제거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17772"/>
            <a:ext cx="418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Pandas library</a:t>
            </a:r>
            <a:r>
              <a:rPr lang="ko-KR" altLang="en-US" sz="1600" dirty="0" smtClean="0"/>
              <a:t>로 가지고 있는 트레이닝 </a:t>
            </a:r>
            <a:r>
              <a:rPr lang="en-US" altLang="ko-KR" sz="1600" dirty="0" smtClean="0"/>
              <a:t>txt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</a:t>
            </a:r>
            <a:r>
              <a:rPr lang="en-US" altLang="ko-KR" sz="1600" dirty="0" smtClean="0"/>
              <a:t>txt</a:t>
            </a:r>
            <a:r>
              <a:rPr lang="ko-KR" altLang="en-US" sz="1600" dirty="0" smtClean="0"/>
              <a:t>파일을 읽어 옵니다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24239"/>
            <a:ext cx="5318867" cy="1021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8843" y="3811998"/>
            <a:ext cx="4187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한국어를 제외한 모든 문자를 제거 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“</a:t>
            </a:r>
            <a:r>
              <a:rPr lang="ko-KR" altLang="en-US" sz="1600" dirty="0" smtClean="0"/>
              <a:t>나 오늘 기분이 </a:t>
            </a:r>
            <a:r>
              <a:rPr lang="en-US" altLang="ko-KR" sz="1600" dirty="0" smtClean="0"/>
              <a:t>very </a:t>
            </a:r>
            <a:r>
              <a:rPr lang="ko-KR" altLang="en-US" sz="1600" dirty="0" smtClean="0"/>
              <a:t>좋았어</a:t>
            </a:r>
            <a:r>
              <a:rPr lang="en-US" altLang="ko-KR" sz="1600" dirty="0" smtClean="0"/>
              <a:t>“ 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나 오늘 기분이 좋았어</a:t>
            </a:r>
            <a:r>
              <a:rPr lang="en-US" altLang="ko-KR" sz="16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7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67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 및 토큰화를 위한 형태소 분석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74103"/>
            <a:ext cx="418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Konlpy</a:t>
            </a:r>
            <a:r>
              <a:rPr lang="ko-KR" altLang="en-US" sz="1600" dirty="0" smtClean="0"/>
              <a:t>라는 한글 자연어 처리를 쉽고 간결하게 처리할 수 있도록 만들어진 오픈 소스 라이브러리에 있는 </a:t>
            </a:r>
            <a:r>
              <a:rPr lang="en-US" altLang="ko-KR" sz="1600" dirty="0" err="1" smtClean="0"/>
              <a:t>Okt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843" y="4127719"/>
            <a:ext cx="418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Okt</a:t>
            </a:r>
            <a:r>
              <a:rPr lang="ko-KR" altLang="en-US" sz="1600" dirty="0" smtClean="0"/>
              <a:t>의 기능 중 문자를 형태소 단위로 나누는 </a:t>
            </a:r>
            <a:r>
              <a:rPr lang="ko-KR" altLang="en-US" sz="1600" dirty="0" err="1" smtClean="0"/>
              <a:t>메서드인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morphs()</a:t>
            </a:r>
            <a:r>
              <a:rPr lang="ko-KR" altLang="en-US" sz="1600" dirty="0" smtClean="0"/>
              <a:t>를 이용해 리뷰 문자를 모두 형태소 단위로 자르고 어간만 가져 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‘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‘ </a:t>
            </a:r>
            <a:r>
              <a:rPr lang="ko-KR" altLang="en-US" sz="1600" dirty="0" smtClean="0"/>
              <a:t>등 의미가 없는 단어들도 임의로 지정해서 제거해줍니다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“</a:t>
            </a:r>
            <a:r>
              <a:rPr lang="ko-KR" altLang="en-US" sz="1600" dirty="0" smtClean="0"/>
              <a:t>나 오늘 기분이 좋았어</a:t>
            </a:r>
            <a:r>
              <a:rPr lang="en-US" altLang="ko-KR" sz="1600" dirty="0" smtClean="0"/>
              <a:t>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[“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오늘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기분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좋다</a:t>
            </a:r>
            <a:r>
              <a:rPr lang="en-US" altLang="ko-KR" sz="1600" dirty="0" smtClean="0"/>
              <a:t>”]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4127719"/>
            <a:ext cx="5318867" cy="2014344"/>
          </a:xfrm>
          <a:prstGeom prst="rect">
            <a:avLst/>
          </a:prstGeom>
        </p:spPr>
      </p:pic>
      <p:pic>
        <p:nvPicPr>
          <p:cNvPr id="1026" name="Picture 2" descr="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64" y="1521561"/>
            <a:ext cx="5318867" cy="2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53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토큰화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74103"/>
            <a:ext cx="418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Seq2Seq </a:t>
            </a:r>
            <a:r>
              <a:rPr lang="ko-KR" altLang="en-US" sz="1600" dirty="0" smtClean="0"/>
              <a:t>모델의 토큰화에는 두 가지 단계가 있습니다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err="1" smtClean="0"/>
              <a:t>첫번째는</a:t>
            </a:r>
            <a:r>
              <a:rPr lang="ko-KR" altLang="en-US" sz="1600" dirty="0" smtClean="0"/>
              <a:t> 기계가 데이터를 잘 알아 볼 수 있도록 정수화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하는 것과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두번째는</a:t>
            </a:r>
            <a:r>
              <a:rPr lang="ko-KR" altLang="en-US" sz="1600" dirty="0" smtClean="0"/>
              <a:t> 데이터의 길이를 같게 만드는 것입니다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843" y="4127719"/>
            <a:ext cx="4187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Keras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err="1" smtClean="0"/>
              <a:t>Tokenizer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객체와 </a:t>
            </a:r>
            <a:r>
              <a:rPr lang="en-US" altLang="ko-KR" sz="1600" dirty="0" err="1" smtClean="0"/>
              <a:t>pad_sequence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정수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하고 데이터의 길이를 같게 만듭니다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</a:t>
            </a:r>
            <a:r>
              <a:rPr lang="en-US" altLang="ko-KR" sz="1600" dirty="0"/>
              <a:t>) [“</a:t>
            </a:r>
            <a:r>
              <a:rPr lang="ko-KR" altLang="en-US" sz="1600" dirty="0"/>
              <a:t>나</a:t>
            </a:r>
            <a:r>
              <a:rPr lang="en-US" altLang="ko-KR" sz="1600" dirty="0"/>
              <a:t>”, “</a:t>
            </a:r>
            <a:r>
              <a:rPr lang="ko-KR" altLang="en-US" sz="1600" dirty="0"/>
              <a:t>오늘</a:t>
            </a:r>
            <a:r>
              <a:rPr lang="en-US" altLang="ko-KR" sz="1600" dirty="0"/>
              <a:t>“, “</a:t>
            </a:r>
            <a:r>
              <a:rPr lang="ko-KR" altLang="en-US" sz="1600" dirty="0"/>
              <a:t>기분</a:t>
            </a:r>
            <a:r>
              <a:rPr lang="en-US" altLang="ko-KR" sz="1600" dirty="0"/>
              <a:t>“, “</a:t>
            </a:r>
            <a:r>
              <a:rPr lang="ko-KR" altLang="en-US" sz="1600" dirty="0"/>
              <a:t>좋다</a:t>
            </a:r>
            <a:r>
              <a:rPr lang="en-US" altLang="ko-KR" sz="1600" dirty="0" smtClean="0"/>
              <a:t>”] 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[0, 1, 5, 8] -&gt;  if(</a:t>
            </a:r>
            <a:r>
              <a:rPr lang="en-US" altLang="ko-KR" sz="1600" dirty="0" err="1" smtClean="0"/>
              <a:t>max_len</a:t>
            </a:r>
            <a:r>
              <a:rPr lang="en-US" altLang="ko-KR" sz="1600" dirty="0" smtClean="0"/>
              <a:t> == 3)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[0, 1, 5]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1869431"/>
            <a:ext cx="5318872" cy="1639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5" y="4127719"/>
            <a:ext cx="5352890" cy="18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MjAyMDAxMDVfMTQz/MDAxNTc4MTY3NDY5NzM1.G-yW0jnsOYXm7KNgccDVlfYzdFZwr-RdBXIsUque5zwg.iku5z5dugfhWz1Mt1cscXfrg4YuNMAyN5kleMgoyEPwg.PNG.chlxogns92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1890782"/>
            <a:ext cx="6067944" cy="36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474" y="914401"/>
            <a:ext cx="35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/>
              <a:t>모델링 </a:t>
            </a:r>
            <a:r>
              <a:rPr lang="en-US" altLang="ko-KR" dirty="0" smtClean="0"/>
              <a:t>(Seq2Seq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1421" y="2724993"/>
            <a:ext cx="3517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딥러닝을</a:t>
            </a:r>
            <a:r>
              <a:rPr lang="ko-KR" altLang="en-US" sz="1400" dirty="0"/>
              <a:t> 이용하여 기계번역을 하는 </a:t>
            </a:r>
            <a:r>
              <a:rPr lang="en-US" altLang="ko-KR" sz="1400" dirty="0"/>
              <a:t>NMT(Neural Machine Translation)</a:t>
            </a:r>
            <a:r>
              <a:rPr lang="ko-KR" altLang="en-US" sz="1400" dirty="0"/>
              <a:t>모델 중 초기 모델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기계 </a:t>
            </a:r>
            <a:r>
              <a:rPr lang="ko-KR" altLang="en-US" sz="1400" dirty="0" err="1" smtClean="0"/>
              <a:t>번역말고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다른 곳에도 사용될 수 있음</a:t>
            </a:r>
            <a:r>
              <a:rPr lang="en-US" altLang="ko-KR" sz="1400" dirty="0"/>
              <a:t>. NMT </a:t>
            </a:r>
            <a:r>
              <a:rPr lang="ko-KR" altLang="en-US" sz="1400" dirty="0"/>
              <a:t>모델 이전에는 </a:t>
            </a:r>
            <a:r>
              <a:rPr lang="en-US" altLang="ko-KR" sz="1400" dirty="0"/>
              <a:t>SMT(Statistical Machine Translation) </a:t>
            </a:r>
            <a:r>
              <a:rPr lang="ko-KR" altLang="en-US" sz="1400" dirty="0"/>
              <a:t>모델이 주로 사용되었었음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흔히 </a:t>
            </a:r>
            <a:r>
              <a:rPr lang="en-US" altLang="ko-KR" sz="1400" dirty="0" smtClean="0"/>
              <a:t>Encoder Decoder </a:t>
            </a:r>
            <a:r>
              <a:rPr lang="ko-KR" altLang="en-US" sz="1400" dirty="0" smtClean="0"/>
              <a:t>모델이라고도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언어를 다루는데 특화된 모델이라 이 모델을 사용하여서 언어 트레이닝을 진행하였습니다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3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(Encoder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3578" y="2632545"/>
            <a:ext cx="41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Encoder </a:t>
            </a:r>
            <a:r>
              <a:rPr lang="ko-KR" altLang="en-US" dirty="0" smtClean="0"/>
              <a:t>부분은 보기와 같이 구성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LSTM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를 쌓고 이 층을 통과 한 데이터들을 모아놓은 벡터 데이터를 </a:t>
            </a:r>
            <a:r>
              <a:rPr lang="en-US" altLang="ko-KR" dirty="0" smtClean="0"/>
              <a:t>h</a:t>
            </a:r>
            <a:r>
              <a:rPr lang="ko-KR" altLang="en-US" dirty="0" smtClean="0"/>
              <a:t>라고 지칭합니다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이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로 넘겨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1869" y="1574085"/>
            <a:ext cx="6820674" cy="3666147"/>
            <a:chOff x="662473" y="1625360"/>
            <a:chExt cx="6820674" cy="3666147"/>
          </a:xfrm>
        </p:grpSpPr>
        <p:sp>
          <p:nvSpPr>
            <p:cNvPr id="9" name="직사각형 8"/>
            <p:cNvSpPr/>
            <p:nvPr/>
          </p:nvSpPr>
          <p:spPr>
            <a:xfrm>
              <a:off x="662473" y="1830460"/>
              <a:ext cx="6084606" cy="3461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3661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82358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15021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47684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56234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84931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17594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50257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>
              <a:stCxn id="10" idx="0"/>
            </p:cNvCxnSpPr>
            <p:nvPr/>
          </p:nvCxnSpPr>
          <p:spPr>
            <a:xfrm rot="16200000" flipV="1">
              <a:off x="1262146" y="1889428"/>
              <a:ext cx="687229" cy="19311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1" idx="0"/>
            </p:cNvCxnSpPr>
            <p:nvPr/>
          </p:nvCxnSpPr>
          <p:spPr>
            <a:xfrm rot="16200000" flipV="1">
              <a:off x="2601571" y="1900156"/>
              <a:ext cx="704237" cy="1546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2" idx="0"/>
            </p:cNvCxnSpPr>
            <p:nvPr/>
          </p:nvCxnSpPr>
          <p:spPr>
            <a:xfrm rot="16200000" flipV="1">
              <a:off x="3903407" y="1869329"/>
              <a:ext cx="704237" cy="2163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3" idx="0"/>
            </p:cNvCxnSpPr>
            <p:nvPr/>
          </p:nvCxnSpPr>
          <p:spPr>
            <a:xfrm rot="16200000" flipV="1">
              <a:off x="5239250" y="1872510"/>
              <a:ext cx="704238" cy="20993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4" idx="0"/>
            </p:cNvCxnSpPr>
            <p:nvPr/>
          </p:nvCxnSpPr>
          <p:spPr>
            <a:xfrm flipH="1" flipV="1">
              <a:off x="1702316" y="2739796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5" idx="0"/>
            </p:cNvCxnSpPr>
            <p:nvPr/>
          </p:nvCxnSpPr>
          <p:spPr>
            <a:xfrm flipH="1" flipV="1">
              <a:off x="3031013" y="2739796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6" idx="0"/>
              <a:endCxn id="12" idx="2"/>
            </p:cNvCxnSpPr>
            <p:nvPr/>
          </p:nvCxnSpPr>
          <p:spPr>
            <a:xfrm flipH="1" flipV="1">
              <a:off x="4363675" y="2739796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3" idx="2"/>
            </p:cNvCxnSpPr>
            <p:nvPr/>
          </p:nvCxnSpPr>
          <p:spPr>
            <a:xfrm flipH="1" flipV="1">
              <a:off x="5696338" y="2739796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76039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3660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6323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8986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3024" y="3117246"/>
              <a:ext cx="674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Embedding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645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3308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5971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5271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2892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555" y="3831406"/>
              <a:ext cx="67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고양이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8218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다</a:t>
              </a:r>
              <a:endParaRPr lang="ko-KR" altLang="en-US" sz="1100" dirty="0"/>
            </a:p>
          </p:txBody>
        </p:sp>
        <p:cxnSp>
          <p:nvCxnSpPr>
            <p:cNvPr id="38" name="직선 화살표 연결선 37"/>
            <p:cNvCxnSpPr>
              <a:stCxn id="34" idx="0"/>
              <a:endCxn id="30" idx="2"/>
            </p:cNvCxnSpPr>
            <p:nvPr/>
          </p:nvCxnSpPr>
          <p:spPr>
            <a:xfrm flipH="1" flipV="1">
              <a:off x="1730376" y="3517356"/>
              <a:ext cx="2247" cy="314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31" idx="2"/>
            </p:cNvCxnSpPr>
            <p:nvPr/>
          </p:nvCxnSpPr>
          <p:spPr>
            <a:xfrm flipH="1" flipV="1">
              <a:off x="3047997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6" idx="0"/>
              <a:endCxn id="32" idx="2"/>
            </p:cNvCxnSpPr>
            <p:nvPr/>
          </p:nvCxnSpPr>
          <p:spPr>
            <a:xfrm flipH="1" flipV="1">
              <a:off x="4380660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7" idx="0"/>
              <a:endCxn id="33" idx="2"/>
            </p:cNvCxnSpPr>
            <p:nvPr/>
          </p:nvCxnSpPr>
          <p:spPr>
            <a:xfrm flipH="1" flipV="1">
              <a:off x="5713323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50674" y="1830460"/>
              <a:ext cx="69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Encoder</a:t>
              </a:r>
              <a:endParaRPr lang="ko-KR" altLang="en-US" sz="1200" dirty="0"/>
            </a:p>
          </p:txBody>
        </p:sp>
        <p:cxnSp>
          <p:nvCxnSpPr>
            <p:cNvPr id="43" name="직선 화살표 연결선 42"/>
            <p:cNvCxnSpPr>
              <a:stCxn id="10" idx="3"/>
            </p:cNvCxnSpPr>
            <p:nvPr/>
          </p:nvCxnSpPr>
          <p:spPr>
            <a:xfrm flipV="1">
              <a:off x="2150969" y="2530136"/>
              <a:ext cx="431389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1" idx="3"/>
            </p:cNvCxnSpPr>
            <p:nvPr/>
          </p:nvCxnSpPr>
          <p:spPr>
            <a:xfrm flipV="1">
              <a:off x="3479666" y="2530136"/>
              <a:ext cx="435355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2" idx="3"/>
              <a:endCxn id="13" idx="1"/>
            </p:cNvCxnSpPr>
            <p:nvPr/>
          </p:nvCxnSpPr>
          <p:spPr>
            <a:xfrm>
              <a:off x="4812329" y="2534697"/>
              <a:ext cx="435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3" idx="3"/>
            </p:cNvCxnSpPr>
            <p:nvPr/>
          </p:nvCxnSpPr>
          <p:spPr>
            <a:xfrm flipV="1">
              <a:off x="6144992" y="2530136"/>
              <a:ext cx="600104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97221" y="2176425"/>
              <a:ext cx="585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h</a:t>
              </a:r>
              <a:endParaRPr lang="ko-KR" altLang="en-US" sz="3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6495" y="4344711"/>
              <a:ext cx="1304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나는 고양이다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정수 </a:t>
              </a:r>
              <a:r>
                <a:rPr lang="ko-KR" altLang="en-US" sz="1400" dirty="0" err="1" smtClean="0"/>
                <a:t>인코딩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23674" y="4296496"/>
              <a:ext cx="1747337" cy="611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Encoder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>
              <a:stCxn id="48" idx="3"/>
              <a:endCxn id="49" idx="1"/>
            </p:cNvCxnSpPr>
            <p:nvPr/>
          </p:nvCxnSpPr>
          <p:spPr>
            <a:xfrm flipV="1">
              <a:off x="2050742" y="4602114"/>
              <a:ext cx="772932" cy="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8145" y="4335271"/>
              <a:ext cx="1108065" cy="532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인코딩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된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>
              <a:stCxn id="49" idx="3"/>
              <a:endCxn id="51" idx="1"/>
            </p:cNvCxnSpPr>
            <p:nvPr/>
          </p:nvCxnSpPr>
          <p:spPr>
            <a:xfrm flipV="1">
              <a:off x="4571011" y="4601601"/>
              <a:ext cx="837134" cy="5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(Decoder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5191" y="1951351"/>
            <a:ext cx="418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Decoder </a:t>
            </a:r>
            <a:r>
              <a:rPr lang="ko-KR" altLang="en-US" dirty="0" smtClean="0"/>
              <a:t>부분은 보기와 같이 구성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이제 역으로 </a:t>
            </a:r>
            <a:r>
              <a:rPr lang="en-US" altLang="ko-KR" dirty="0" smtClean="0"/>
              <a:t>LSTM, Embedding layer,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, Affine</a:t>
            </a:r>
            <a:r>
              <a:rPr lang="ko-KR" altLang="en-US" dirty="0" smtClean="0"/>
              <a:t>을 이용해 다음단어를 예측하여서 최종 결과값과 얼마나 일치하는지 확인하면서 기계학습을 진행합니다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관련 설명은 생략하겠습니다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40043" y="1395243"/>
            <a:ext cx="6702692" cy="4005314"/>
            <a:chOff x="44387" y="1361060"/>
            <a:chExt cx="6702692" cy="4005314"/>
          </a:xfrm>
        </p:grpSpPr>
        <p:sp>
          <p:nvSpPr>
            <p:cNvPr id="54" name="직사각형 53"/>
            <p:cNvSpPr/>
            <p:nvPr/>
          </p:nvSpPr>
          <p:spPr>
            <a:xfrm>
              <a:off x="662473" y="1830460"/>
              <a:ext cx="6084606" cy="3461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53661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82358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15021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247684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56234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84931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17594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50257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59" idx="0"/>
            </p:cNvCxnSpPr>
            <p:nvPr/>
          </p:nvCxnSpPr>
          <p:spPr>
            <a:xfrm flipH="1" flipV="1">
              <a:off x="1702316" y="3936210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60" idx="0"/>
            </p:cNvCxnSpPr>
            <p:nvPr/>
          </p:nvCxnSpPr>
          <p:spPr>
            <a:xfrm flipH="1" flipV="1">
              <a:off x="3031013" y="3936210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1" idx="0"/>
              <a:endCxn id="57" idx="2"/>
            </p:cNvCxnSpPr>
            <p:nvPr/>
          </p:nvCxnSpPr>
          <p:spPr>
            <a:xfrm flipH="1" flipV="1">
              <a:off x="4363675" y="3936210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2" idx="0"/>
              <a:endCxn id="58" idx="2"/>
            </p:cNvCxnSpPr>
            <p:nvPr/>
          </p:nvCxnSpPr>
          <p:spPr>
            <a:xfrm flipH="1" flipV="1">
              <a:off x="5696338" y="3936210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376039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3660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26323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8986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93024" y="4382028"/>
              <a:ext cx="674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Embedding</a:t>
              </a:r>
              <a:endParaRPr lang="ko-KR" altLang="en-US" sz="7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10645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43308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75971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95271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en-US" altLang="ko-KR" sz="1400" dirty="0" err="1" smtClean="0"/>
                <a:t>eos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12892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45555" y="502782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am</a:t>
              </a:r>
              <a:endParaRPr lang="ko-KR" alt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78218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>
              <a:stCxn id="75" idx="0"/>
              <a:endCxn id="71" idx="2"/>
            </p:cNvCxnSpPr>
            <p:nvPr/>
          </p:nvCxnSpPr>
          <p:spPr>
            <a:xfrm flipH="1" flipV="1">
              <a:off x="1730376" y="4582083"/>
              <a:ext cx="2247" cy="4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6" idx="0"/>
              <a:endCxn id="72" idx="2"/>
            </p:cNvCxnSpPr>
            <p:nvPr/>
          </p:nvCxnSpPr>
          <p:spPr>
            <a:xfrm flipH="1" flipV="1">
              <a:off x="3047997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7" idx="0"/>
              <a:endCxn id="73" idx="2"/>
            </p:cNvCxnSpPr>
            <p:nvPr/>
          </p:nvCxnSpPr>
          <p:spPr>
            <a:xfrm flipH="1" flipV="1">
              <a:off x="4380660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8" idx="0"/>
              <a:endCxn id="74" idx="2"/>
            </p:cNvCxnSpPr>
            <p:nvPr/>
          </p:nvCxnSpPr>
          <p:spPr>
            <a:xfrm flipH="1" flipV="1">
              <a:off x="5713323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50674" y="1830460"/>
              <a:ext cx="6964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Decoder</a:t>
              </a:r>
              <a:endParaRPr lang="ko-KR" alt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387" y="3434162"/>
              <a:ext cx="585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h</a:t>
              </a:r>
              <a:endParaRPr lang="ko-KR" altLang="en-US" sz="3200" dirty="0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641072" y="3726550"/>
              <a:ext cx="6111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251088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579785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912448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45111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53661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82358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915021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247684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/>
            <p:cNvCxnSpPr>
              <a:stCxn id="90" idx="0"/>
            </p:cNvCxnSpPr>
            <p:nvPr/>
          </p:nvCxnSpPr>
          <p:spPr>
            <a:xfrm flipH="1" flipV="1">
              <a:off x="1699743" y="2448715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91" idx="0"/>
            </p:cNvCxnSpPr>
            <p:nvPr/>
          </p:nvCxnSpPr>
          <p:spPr>
            <a:xfrm flipH="1" flipV="1">
              <a:off x="3028440" y="2448715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92" idx="0"/>
              <a:endCxn id="88" idx="2"/>
            </p:cNvCxnSpPr>
            <p:nvPr/>
          </p:nvCxnSpPr>
          <p:spPr>
            <a:xfrm flipH="1" flipV="1">
              <a:off x="4361102" y="2448715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93" idx="0"/>
              <a:endCxn id="89" idx="2"/>
            </p:cNvCxnSpPr>
            <p:nvPr/>
          </p:nvCxnSpPr>
          <p:spPr>
            <a:xfrm flipH="1" flipV="1">
              <a:off x="5693765" y="2448715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373466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691087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23750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56413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Softmax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90451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Affine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08072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40735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73398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V="1">
              <a:off x="1699743" y="1734796"/>
              <a:ext cx="0" cy="303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87" idx="0"/>
            </p:cNvCxnSpPr>
            <p:nvPr/>
          </p:nvCxnSpPr>
          <p:spPr>
            <a:xfrm flipV="1">
              <a:off x="3028439" y="1717705"/>
              <a:ext cx="1" cy="32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88" idx="0"/>
            </p:cNvCxnSpPr>
            <p:nvPr/>
          </p:nvCxnSpPr>
          <p:spPr>
            <a:xfrm flipV="1">
              <a:off x="4361102" y="1732401"/>
              <a:ext cx="0" cy="30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9" idx="0"/>
            </p:cNvCxnSpPr>
            <p:nvPr/>
          </p:nvCxnSpPr>
          <p:spPr>
            <a:xfrm flipV="1">
              <a:off x="5693765" y="1717705"/>
              <a:ext cx="0" cy="32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93024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0645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am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43308" y="136106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75971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cat</a:t>
              </a:r>
              <a:endParaRPr lang="ko-KR" altLang="en-US" sz="1400" dirty="0"/>
            </a:p>
          </p:txBody>
        </p:sp>
        <p:cxnSp>
          <p:nvCxnSpPr>
            <p:cNvPr id="114" name="꺾인 연결선 113"/>
            <p:cNvCxnSpPr>
              <a:stCxn id="56" idx="3"/>
              <a:endCxn id="91" idx="2"/>
            </p:cNvCxnSpPr>
            <p:nvPr/>
          </p:nvCxnSpPr>
          <p:spPr>
            <a:xfrm flipH="1" flipV="1">
              <a:off x="3031012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57" idx="3"/>
              <a:endCxn id="92" idx="2"/>
            </p:cNvCxnSpPr>
            <p:nvPr/>
          </p:nvCxnSpPr>
          <p:spPr>
            <a:xfrm flipH="1" flipV="1">
              <a:off x="4363675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>
              <a:stCxn id="58" idx="3"/>
              <a:endCxn id="93" idx="2"/>
            </p:cNvCxnSpPr>
            <p:nvPr/>
          </p:nvCxnSpPr>
          <p:spPr>
            <a:xfrm flipH="1" flipV="1">
              <a:off x="5696338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5" idx="3"/>
              <a:endCxn id="90" idx="2"/>
            </p:cNvCxnSpPr>
            <p:nvPr/>
          </p:nvCxnSpPr>
          <p:spPr>
            <a:xfrm flipH="1" flipV="1">
              <a:off x="1702315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stCxn id="110" idx="3"/>
              <a:endCxn id="76" idx="1"/>
            </p:cNvCxnSpPr>
            <p:nvPr/>
          </p:nvCxnSpPr>
          <p:spPr>
            <a:xfrm>
              <a:off x="2067727" y="1514949"/>
              <a:ext cx="645165" cy="3666760"/>
            </a:xfrm>
            <a:prstGeom prst="bentConnector3">
              <a:avLst>
                <a:gd name="adj1" fmla="val 632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111" idx="3"/>
              <a:endCxn id="77" idx="1"/>
            </p:cNvCxnSpPr>
            <p:nvPr/>
          </p:nvCxnSpPr>
          <p:spPr>
            <a:xfrm>
              <a:off x="3385348" y="1514949"/>
              <a:ext cx="660207" cy="3682148"/>
            </a:xfrm>
            <a:prstGeom prst="bentConnector3">
              <a:avLst>
                <a:gd name="adj1" fmla="val 629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>
              <a:stCxn id="112" idx="3"/>
              <a:endCxn id="78" idx="1"/>
            </p:cNvCxnSpPr>
            <p:nvPr/>
          </p:nvCxnSpPr>
          <p:spPr>
            <a:xfrm>
              <a:off x="4718011" y="1530337"/>
              <a:ext cx="660207" cy="3651372"/>
            </a:xfrm>
            <a:prstGeom prst="bentConnector3">
              <a:avLst>
                <a:gd name="adj1" fmla="val 590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47806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</TotalTime>
  <Words>624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Calibri</vt:lpstr>
      <vt:lpstr>Calibri Light</vt:lpstr>
      <vt:lpstr>추억</vt:lpstr>
      <vt:lpstr>영화 리뷰 트레이닝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리뷰 트레이닝</dc:title>
  <dc:creator>park junho</dc:creator>
  <cp:lastModifiedBy>park junho</cp:lastModifiedBy>
  <cp:revision>43</cp:revision>
  <dcterms:created xsi:type="dcterms:W3CDTF">2020-01-10T08:14:05Z</dcterms:created>
  <dcterms:modified xsi:type="dcterms:W3CDTF">2020-01-14T09:17:57Z</dcterms:modified>
</cp:coreProperties>
</file>