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8" r:id="rId8"/>
    <p:sldId id="267" r:id="rId9"/>
    <p:sldId id="26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351"/>
    <a:srgbClr val="501104"/>
    <a:srgbClr val="A82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4044E-3123-479E-8295-E7045C7DF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F9BC1-FF1B-40A8-9873-0E47665B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6373-16F5-4787-A2D7-746C3416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A66CC-7D92-4D43-95A8-79E5FE0D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6654-86E3-4D4E-8EE2-D20A14B3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4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75237-E86B-434D-B8B7-4E253307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2A4B9-ED94-421D-B960-FFA6B03B4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9F2D9-EF78-4832-AA9A-AA2744C6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2B1D2-0869-4744-AEC1-0203CC23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19483-E1D2-4B7A-8449-8A3F6A06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3AE194-AA5A-4724-9A6C-A0E719D00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45922-96C8-4148-92D2-DFBC7C452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AA850-8B73-4AE8-B557-78D43413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120B-DB22-415E-A62C-63EB8D61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40FE2-90F1-494E-9C01-35AD5E46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29EE4-5783-4817-B537-2F0C95AD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BFBC7-C20D-4E6A-B778-16B4287B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D3669-6C07-4403-B30E-7D304316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4397E-0DE6-4A5B-97D1-BC4D98A4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2354C-1696-46BB-8CD7-4B1F219C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47EED-A021-4B37-86F9-26AB9C32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D3C5F-1A23-425A-ABA3-184576E80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74F15-ABDA-46F6-B460-F060A10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24C4A-7954-416F-94C6-F8E75E33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9A9D4-3A3E-4872-B0C8-768243C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00B68-1A03-4DF1-A89A-7AAB06A8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78EDC-B578-48BC-AD2B-C5C1B17C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31E81-8907-4D76-8EA0-0E1E9969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04D58-0375-4574-AD6A-A4B9735E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9F1E8-9376-4690-AFC9-EB241586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30427-1421-4D87-A31C-102A3D58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5B463-2846-4E8B-AD19-91BEE79D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30AC8-27BE-444A-B7BF-ED08F413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11356-4E1A-4800-B64C-53C3FA83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430AE-4A64-41D0-9860-901B3B96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94927-A3CC-41E2-9FA6-96E2C990F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DD419F-31B1-49D7-8BD0-85FF3C3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68FB23-2C71-4910-905C-0351CC3E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10A8D5-909B-4B0B-B5FC-4ECD438F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D17E2-3267-4D0D-937C-F0BA7A8D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409922-51A5-4D62-ADA4-8B2D9809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1F940-12E6-4B4D-85F9-91879D56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5FDAE-2DA4-4510-9D34-B7CDB8A4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4982F-A3D4-4310-80DC-767982A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B83CAB-57CC-4C7E-9852-71B0405E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C110C-B53D-42B9-A664-08239286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AD99F-5DD4-4481-A8AE-B72387CD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AB88E-9FB3-4768-AB42-4429D48C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3F384-67AA-4F9C-A92B-F8056F1B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89568-2555-41CF-BC62-242E53EA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81ED2-8C7B-413D-A9AB-72B19371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8BCED-9954-4BD2-8959-3BB5D499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98CA-632D-441B-884C-4F3EA7A7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1BF105-F1AD-4DE9-97B9-14584BE3F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DAEAF-4D36-4B0E-A658-86F70F3C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AE4D6-DF32-4683-A254-B659FF5E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BB979-E3E2-4821-8501-81D778CC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C8FD-7D90-4A6D-804A-D8FEC48F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0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ED5E11-6F33-4E3C-97A0-2C0B98B6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953D1-2879-445B-AE44-A8D72980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061D-7F81-4EDB-A306-DB7318E23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334E-16B8-4B0C-9707-A158C59ADFEC}" type="datetimeFigureOut">
              <a:rPr lang="ko-KR" altLang="en-US" smtClean="0"/>
              <a:t>2021-03-22(Mon)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7647-EBC3-4E62-868E-3AC8CBD7C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35CE6-9A3F-4D16-A55A-91627B823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4A42-58DE-464B-8B9D-5E4BE4F32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1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1502D-6DBF-467E-81DC-51E75BB8243A}"/>
              </a:ext>
            </a:extLst>
          </p:cNvPr>
          <p:cNvSpPr txBox="1"/>
          <p:nvPr/>
        </p:nvSpPr>
        <p:spPr>
          <a:xfrm>
            <a:off x="4589570" y="2640641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빅데이터 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37FD-8417-4C86-872C-5EF1A9DC285E}"/>
              </a:ext>
            </a:extLst>
          </p:cNvPr>
          <p:cNvSpPr txBox="1"/>
          <p:nvPr/>
        </p:nvSpPr>
        <p:spPr>
          <a:xfrm>
            <a:off x="4733286" y="3102306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빅데이터 기반의 서울시 지역별 </a:t>
            </a:r>
            <a:endParaRPr lang="en-US" altLang="ko-KR" sz="140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버스 이용성의 문제와 개선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7035AE2-ABC1-421B-BCA3-7E8C084D593D}"/>
              </a:ext>
            </a:extLst>
          </p:cNvPr>
          <p:cNvCxnSpPr>
            <a:cxnSpLocks/>
          </p:cNvCxnSpPr>
          <p:nvPr/>
        </p:nvCxnSpPr>
        <p:spPr>
          <a:xfrm>
            <a:off x="4800600" y="4994631"/>
            <a:ext cx="2619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99AB40-5291-4096-A6C8-CC3D594B548C}"/>
              </a:ext>
            </a:extLst>
          </p:cNvPr>
          <p:cNvCxnSpPr>
            <a:cxnSpLocks/>
          </p:cNvCxnSpPr>
          <p:nvPr/>
        </p:nvCxnSpPr>
        <p:spPr>
          <a:xfrm>
            <a:off x="4800600" y="5480406"/>
            <a:ext cx="2619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803FDA2-8A80-4129-8003-A6CCC4AAFA22}"/>
              </a:ext>
            </a:extLst>
          </p:cNvPr>
          <p:cNvCxnSpPr>
            <a:cxnSpLocks/>
          </p:cNvCxnSpPr>
          <p:nvPr/>
        </p:nvCxnSpPr>
        <p:spPr>
          <a:xfrm>
            <a:off x="5110486" y="4994631"/>
            <a:ext cx="0" cy="48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5BE24D-9123-4130-92E8-3FF57DC37B46}"/>
              </a:ext>
            </a:extLst>
          </p:cNvPr>
          <p:cNvCxnSpPr>
            <a:cxnSpLocks/>
          </p:cNvCxnSpPr>
          <p:nvPr/>
        </p:nvCxnSpPr>
        <p:spPr>
          <a:xfrm>
            <a:off x="5455767" y="4994631"/>
            <a:ext cx="0" cy="48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03E61B-BC6A-4547-8811-BE3ECC60D402}"/>
              </a:ext>
            </a:extLst>
          </p:cNvPr>
          <p:cNvCxnSpPr>
            <a:cxnSpLocks/>
          </p:cNvCxnSpPr>
          <p:nvPr/>
        </p:nvCxnSpPr>
        <p:spPr>
          <a:xfrm>
            <a:off x="5798344" y="4994631"/>
            <a:ext cx="0" cy="48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7B3D8D8-0A13-4E3B-B8D2-D4E88B7EB0B1}"/>
              </a:ext>
            </a:extLst>
          </p:cNvPr>
          <p:cNvCxnSpPr>
            <a:cxnSpLocks/>
          </p:cNvCxnSpPr>
          <p:nvPr/>
        </p:nvCxnSpPr>
        <p:spPr>
          <a:xfrm>
            <a:off x="6143625" y="4994631"/>
            <a:ext cx="0" cy="48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253FB7-4CE4-4EC8-8781-30D74612C04C}"/>
              </a:ext>
            </a:extLst>
          </p:cNvPr>
          <p:cNvCxnSpPr>
            <a:cxnSpLocks/>
          </p:cNvCxnSpPr>
          <p:nvPr/>
        </p:nvCxnSpPr>
        <p:spPr>
          <a:xfrm>
            <a:off x="6486525" y="4994631"/>
            <a:ext cx="0" cy="48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7C2C09-A14C-47EC-85D2-938AD3892073}"/>
              </a:ext>
            </a:extLst>
          </p:cNvPr>
          <p:cNvCxnSpPr>
            <a:cxnSpLocks/>
          </p:cNvCxnSpPr>
          <p:nvPr/>
        </p:nvCxnSpPr>
        <p:spPr>
          <a:xfrm>
            <a:off x="6831806" y="4994631"/>
            <a:ext cx="0" cy="48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503062D-CDA4-4180-A527-9981A2A4BE9E}"/>
              </a:ext>
            </a:extLst>
          </p:cNvPr>
          <p:cNvCxnSpPr>
            <a:cxnSpLocks/>
          </p:cNvCxnSpPr>
          <p:nvPr/>
        </p:nvCxnSpPr>
        <p:spPr>
          <a:xfrm>
            <a:off x="7172325" y="4994631"/>
            <a:ext cx="0" cy="48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307154-03C5-4CAD-9556-76108516E798}"/>
              </a:ext>
            </a:extLst>
          </p:cNvPr>
          <p:cNvSpPr txBox="1"/>
          <p:nvPr/>
        </p:nvSpPr>
        <p:spPr>
          <a:xfrm>
            <a:off x="5093332" y="5040898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endParaRPr lang="ko-KR" altLang="en-US" sz="200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41E0C-B3BA-4564-91D0-6631EABFAFA5}"/>
              </a:ext>
            </a:extLst>
          </p:cNvPr>
          <p:cNvSpPr txBox="1"/>
          <p:nvPr/>
        </p:nvSpPr>
        <p:spPr>
          <a:xfrm>
            <a:off x="5493383" y="5040898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endParaRPr lang="ko-KR" altLang="en-US" sz="200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52AC3E-5BF4-40FA-BDAB-E5569ED40BE5}"/>
              </a:ext>
            </a:extLst>
          </p:cNvPr>
          <p:cNvSpPr txBox="1"/>
          <p:nvPr/>
        </p:nvSpPr>
        <p:spPr>
          <a:xfrm>
            <a:off x="5764845" y="50408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4F938-AAA0-4F75-853E-296AA0F8EAEB}"/>
              </a:ext>
            </a:extLst>
          </p:cNvPr>
          <p:cNvSpPr txBox="1"/>
          <p:nvPr/>
        </p:nvSpPr>
        <p:spPr>
          <a:xfrm>
            <a:off x="6107745" y="50408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6A13E1-9104-41B6-9B8C-A641A09F8CA9}"/>
              </a:ext>
            </a:extLst>
          </p:cNvPr>
          <p:cNvSpPr txBox="1"/>
          <p:nvPr/>
        </p:nvSpPr>
        <p:spPr>
          <a:xfrm>
            <a:off x="6448263" y="50408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53C784-E0DD-4CF0-B389-EBC7837293FA}"/>
              </a:ext>
            </a:extLst>
          </p:cNvPr>
          <p:cNvSpPr txBox="1"/>
          <p:nvPr/>
        </p:nvSpPr>
        <p:spPr>
          <a:xfrm>
            <a:off x="6791163" y="50408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09BEF5-E6D9-4F83-943A-2BC6375A071F}"/>
              </a:ext>
            </a:extLst>
          </p:cNvPr>
          <p:cNvSpPr txBox="1"/>
          <p:nvPr/>
        </p:nvSpPr>
        <p:spPr>
          <a:xfrm>
            <a:off x="5929636" y="5499456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박준순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CD50E1-D9F5-483F-82E7-6AF04D150206}"/>
              </a:ext>
            </a:extLst>
          </p:cNvPr>
          <p:cNvSpPr txBox="1"/>
          <p:nvPr/>
        </p:nvSpPr>
        <p:spPr>
          <a:xfrm>
            <a:off x="4939036" y="555660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20150310</a:t>
            </a:r>
            <a:endParaRPr lang="ko-KR" altLang="en-US" sz="160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6B84F8-FE91-4DF7-9E6A-17203360B69F}"/>
              </a:ext>
            </a:extLst>
          </p:cNvPr>
          <p:cNvCxnSpPr>
            <a:cxnSpLocks/>
          </p:cNvCxnSpPr>
          <p:nvPr/>
        </p:nvCxnSpPr>
        <p:spPr>
          <a:xfrm>
            <a:off x="4667250" y="3108895"/>
            <a:ext cx="2771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665805-AA64-4891-83C4-4C346B57C70C}"/>
              </a:ext>
            </a:extLst>
          </p:cNvPr>
          <p:cNvCxnSpPr>
            <a:cxnSpLocks/>
          </p:cNvCxnSpPr>
          <p:nvPr/>
        </p:nvCxnSpPr>
        <p:spPr>
          <a:xfrm>
            <a:off x="4667250" y="2656832"/>
            <a:ext cx="27717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42576D-16B8-4A7D-82F1-98C6C0492764}"/>
              </a:ext>
            </a:extLst>
          </p:cNvPr>
          <p:cNvSpPr txBox="1"/>
          <p:nvPr/>
        </p:nvSpPr>
        <p:spPr>
          <a:xfrm>
            <a:off x="5351246" y="2314553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윤진혁 교수님</a:t>
            </a:r>
          </a:p>
        </p:txBody>
      </p:sp>
    </p:spTree>
    <p:extLst>
      <p:ext uri="{BB962C8B-B14F-4D97-AF65-F5344CB8AC3E}">
        <p14:creationId xmlns:p14="http://schemas.microsoft.com/office/powerpoint/2010/main" val="225558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E0353A-9A34-4565-9032-5EF9C246503D}"/>
              </a:ext>
            </a:extLst>
          </p:cNvPr>
          <p:cNvSpPr txBox="1"/>
          <p:nvPr/>
        </p:nvSpPr>
        <p:spPr>
          <a:xfrm>
            <a:off x="5055490" y="2883842"/>
            <a:ext cx="2081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 &amp; A</a:t>
            </a:r>
            <a:endParaRPr lang="ko-KR" altLang="en-US" sz="540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16C157B-32B3-4EBA-A599-5DAF1680D29B}"/>
              </a:ext>
            </a:extLst>
          </p:cNvPr>
          <p:cNvSpPr/>
          <p:nvPr/>
        </p:nvSpPr>
        <p:spPr>
          <a:xfrm>
            <a:off x="1246245" y="2384482"/>
            <a:ext cx="2089033" cy="20890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0F49B-E238-4A56-B74E-41D8F7B7FC7D}"/>
              </a:ext>
            </a:extLst>
          </p:cNvPr>
          <p:cNvSpPr txBox="1"/>
          <p:nvPr/>
        </p:nvSpPr>
        <p:spPr>
          <a:xfrm>
            <a:off x="2091061" y="185138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3200" b="1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CBC7FE-5823-4755-B00D-D046963842E6}"/>
              </a:ext>
            </a:extLst>
          </p:cNvPr>
          <p:cNvSpPr txBox="1"/>
          <p:nvPr/>
        </p:nvSpPr>
        <p:spPr>
          <a:xfrm>
            <a:off x="2007067" y="325385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18F015E-77F9-444F-8EEE-FFE509A94AF3}"/>
              </a:ext>
            </a:extLst>
          </p:cNvPr>
          <p:cNvSpPr/>
          <p:nvPr/>
        </p:nvSpPr>
        <p:spPr>
          <a:xfrm>
            <a:off x="3703695" y="2384482"/>
            <a:ext cx="2089033" cy="20890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EB6152-3BCB-4E28-A247-C5AA8EF39E81}"/>
              </a:ext>
            </a:extLst>
          </p:cNvPr>
          <p:cNvSpPr txBox="1"/>
          <p:nvPr/>
        </p:nvSpPr>
        <p:spPr>
          <a:xfrm>
            <a:off x="4548511" y="185138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3200" b="1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80E42D-F4D2-4A2B-95BA-4F591ABA6AF7}"/>
              </a:ext>
            </a:extLst>
          </p:cNvPr>
          <p:cNvSpPr txBox="1"/>
          <p:nvPr/>
        </p:nvSpPr>
        <p:spPr>
          <a:xfrm>
            <a:off x="4378798" y="3272908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문제점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6F57688-5EAC-43BE-AAC0-5F5D14B5DF6C}"/>
              </a:ext>
            </a:extLst>
          </p:cNvPr>
          <p:cNvSpPr/>
          <p:nvPr/>
        </p:nvSpPr>
        <p:spPr>
          <a:xfrm>
            <a:off x="6140434" y="2384482"/>
            <a:ext cx="2089033" cy="20890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C9D544-1EDF-4145-92A9-4DB65FFF8050}"/>
              </a:ext>
            </a:extLst>
          </p:cNvPr>
          <p:cNvSpPr txBox="1"/>
          <p:nvPr/>
        </p:nvSpPr>
        <p:spPr>
          <a:xfrm>
            <a:off x="6985250" y="185138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3200" b="1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918AD9-BD9F-42FE-9DC0-92D6E95D5F71}"/>
              </a:ext>
            </a:extLst>
          </p:cNvPr>
          <p:cNvSpPr txBox="1"/>
          <p:nvPr/>
        </p:nvSpPr>
        <p:spPr>
          <a:xfrm>
            <a:off x="6261460" y="3237416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목표 </a:t>
            </a:r>
            <a:r>
              <a:rPr lang="en-US" altLang="ko-KR"/>
              <a:t>/</a:t>
            </a:r>
            <a:r>
              <a:rPr lang="ko-KR" altLang="en-US"/>
              <a:t> 데이터 분석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37C732-595A-43D1-A017-81EB69115A74}"/>
              </a:ext>
            </a:extLst>
          </p:cNvPr>
          <p:cNvSpPr/>
          <p:nvPr/>
        </p:nvSpPr>
        <p:spPr>
          <a:xfrm>
            <a:off x="8597884" y="2384482"/>
            <a:ext cx="2089033" cy="20890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5D8354-70EC-4527-A854-848784749B0C}"/>
              </a:ext>
            </a:extLst>
          </p:cNvPr>
          <p:cNvSpPr txBox="1"/>
          <p:nvPr/>
        </p:nvSpPr>
        <p:spPr>
          <a:xfrm>
            <a:off x="9442700" y="185138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3200" b="1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276C35-0FD7-42DD-A0BE-CDCDE2F859CD}"/>
              </a:ext>
            </a:extLst>
          </p:cNvPr>
          <p:cNvSpPr txBox="1"/>
          <p:nvPr/>
        </p:nvSpPr>
        <p:spPr>
          <a:xfrm>
            <a:off x="8800967" y="3253858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Feedback / QnA</a:t>
            </a:r>
            <a:endParaRPr lang="ko-KR" altLang="en-US" sz="1600" b="1">
              <a:solidFill>
                <a:srgbClr val="00B05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D8B7CB-4895-4AF2-A45C-D9D6014655B7}"/>
              </a:ext>
            </a:extLst>
          </p:cNvPr>
          <p:cNvSpPr txBox="1"/>
          <p:nvPr/>
        </p:nvSpPr>
        <p:spPr>
          <a:xfrm>
            <a:off x="252736" y="23213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INDEX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5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45C84-444B-4012-B94A-42DE89BBB5F1}"/>
              </a:ext>
            </a:extLst>
          </p:cNvPr>
          <p:cNvSpPr txBox="1"/>
          <p:nvPr/>
        </p:nvSpPr>
        <p:spPr>
          <a:xfrm>
            <a:off x="2781300" y="5945425"/>
            <a:ext cx="678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최근 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간 서울시 버스 관련 주요 유형별 민원건수 </a:t>
            </a:r>
            <a:r>
              <a:rPr lang="en-US" altLang="ko-KR" sz="16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동아</a:t>
            </a:r>
            <a:r>
              <a:rPr lang="en-US" altLang="ko-KR" sz="16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2020) 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65C6C8-45E6-470E-8DB4-6E198939D7BC}"/>
              </a:ext>
            </a:extLst>
          </p:cNvPr>
          <p:cNvCxnSpPr/>
          <p:nvPr/>
        </p:nvCxnSpPr>
        <p:spPr>
          <a:xfrm>
            <a:off x="2790825" y="6356350"/>
            <a:ext cx="647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25575E8-0524-4767-9633-AB2A9D6B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96" y="836141"/>
            <a:ext cx="3089277" cy="2376654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9EF6AB-AF6E-434E-AF81-97B48FD02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95" y="3269932"/>
            <a:ext cx="6042660" cy="2484120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ABB4175-B3CB-4FC4-949F-03E36EF431DA}"/>
              </a:ext>
            </a:extLst>
          </p:cNvPr>
          <p:cNvCxnSpPr/>
          <p:nvPr/>
        </p:nvCxnSpPr>
        <p:spPr>
          <a:xfrm>
            <a:off x="2790825" y="5908675"/>
            <a:ext cx="647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FA40E71-81F6-4350-BE48-13E17995C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49" y="828675"/>
            <a:ext cx="2883676" cy="2384120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3A969F-09B1-4EDB-B4F1-1F23924A9D6D}"/>
              </a:ext>
            </a:extLst>
          </p:cNvPr>
          <p:cNvSpPr txBox="1"/>
          <p:nvPr/>
        </p:nvSpPr>
        <p:spPr>
          <a:xfrm>
            <a:off x="252736" y="2321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 선정 이유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FBA589-8C6D-4039-A8AD-BF4EE03A06B7}"/>
              </a:ext>
            </a:extLst>
          </p:cNvPr>
          <p:cNvCxnSpPr>
            <a:cxnSpLocks/>
          </p:cNvCxnSpPr>
          <p:nvPr/>
        </p:nvCxnSpPr>
        <p:spPr>
          <a:xfrm>
            <a:off x="314753" y="638032"/>
            <a:ext cx="1606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0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37FD-8417-4C86-872C-5EF1A9DC285E}"/>
              </a:ext>
            </a:extLst>
          </p:cNvPr>
          <p:cNvSpPr txBox="1"/>
          <p:nvPr/>
        </p:nvSpPr>
        <p:spPr>
          <a:xfrm>
            <a:off x="252736" y="2321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 파악 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A650D4-20C1-42ED-810A-FE3511075D48}"/>
              </a:ext>
            </a:extLst>
          </p:cNvPr>
          <p:cNvSpPr/>
          <p:nvPr/>
        </p:nvSpPr>
        <p:spPr>
          <a:xfrm>
            <a:off x="4187940" y="1942094"/>
            <a:ext cx="2973812" cy="297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80456-AEF9-46FE-9A75-575342270742}"/>
              </a:ext>
            </a:extLst>
          </p:cNvPr>
          <p:cNvSpPr txBox="1"/>
          <p:nvPr/>
        </p:nvSpPr>
        <p:spPr>
          <a:xfrm>
            <a:off x="4219782" y="3198167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z="2400"/>
              <a:t>통근</a:t>
            </a:r>
            <a:r>
              <a:rPr lang="ko-KR" altLang="en-US" sz="2400">
                <a:latin typeface="-윤고딕360" panose="02030504000101010101" pitchFamily="18" charset="-127"/>
                <a:ea typeface="-윤고딕360" panose="02030504000101010101" pitchFamily="18" charset="-127"/>
              </a:rPr>
              <a:t>ㆍ</a:t>
            </a:r>
            <a:r>
              <a:rPr lang="ko-KR" altLang="en-US" sz="2400"/>
              <a:t>통학시간 증가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CBBCDA-5D94-4462-A701-572E7C1B5A31}"/>
              </a:ext>
            </a:extLst>
          </p:cNvPr>
          <p:cNvSpPr/>
          <p:nvPr/>
        </p:nvSpPr>
        <p:spPr>
          <a:xfrm>
            <a:off x="7830707" y="822811"/>
            <a:ext cx="1812831" cy="1812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438418-7080-41EF-94D2-DB112FAF81F5}"/>
              </a:ext>
            </a:extLst>
          </p:cNvPr>
          <p:cNvCxnSpPr/>
          <p:nvPr/>
        </p:nvCxnSpPr>
        <p:spPr>
          <a:xfrm flipV="1">
            <a:off x="6976153" y="2178121"/>
            <a:ext cx="996593" cy="616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7713AC-0011-4F22-81C5-803C00E512DC}"/>
              </a:ext>
            </a:extLst>
          </p:cNvPr>
          <p:cNvSpPr txBox="1"/>
          <p:nvPr/>
        </p:nvSpPr>
        <p:spPr>
          <a:xfrm>
            <a:off x="8030995" y="153981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z="1800"/>
              <a:t>삶의 질 저하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3A04D7E-7EFF-418C-93FF-BB7306AD1312}"/>
              </a:ext>
            </a:extLst>
          </p:cNvPr>
          <p:cNvSpPr/>
          <p:nvPr/>
        </p:nvSpPr>
        <p:spPr>
          <a:xfrm>
            <a:off x="1527665" y="2143304"/>
            <a:ext cx="1812831" cy="1812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C3631A-D672-40B0-9D1F-C75F698B72A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367143" y="3070680"/>
            <a:ext cx="847444" cy="127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1CB5E7-134C-4DAA-97EE-D58A5A8B0FF8}"/>
              </a:ext>
            </a:extLst>
          </p:cNvPr>
          <p:cNvSpPr txBox="1"/>
          <p:nvPr/>
        </p:nvSpPr>
        <p:spPr>
          <a:xfrm>
            <a:off x="1520163" y="2901403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자가용 </a:t>
            </a:r>
            <a:r>
              <a:rPr lang="en-US" altLang="ko-KR"/>
              <a:t>/ </a:t>
            </a:r>
            <a:r>
              <a:rPr lang="ko-KR" altLang="en-US"/>
              <a:t>택시 이용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37ECE9-8186-4DDD-B58C-1E6A1A75C6CC}"/>
              </a:ext>
            </a:extLst>
          </p:cNvPr>
          <p:cNvCxnSpPr>
            <a:cxnSpLocks/>
          </p:cNvCxnSpPr>
          <p:nvPr/>
        </p:nvCxnSpPr>
        <p:spPr>
          <a:xfrm>
            <a:off x="2640458" y="3945276"/>
            <a:ext cx="193428" cy="777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641A720-B572-41F2-88A8-B9FF7A1B8F86}"/>
              </a:ext>
            </a:extLst>
          </p:cNvPr>
          <p:cNvSpPr/>
          <p:nvPr/>
        </p:nvSpPr>
        <p:spPr>
          <a:xfrm>
            <a:off x="2302301" y="4603499"/>
            <a:ext cx="1812831" cy="1812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D68C6-1F23-40CB-95CF-256F3946206A}"/>
              </a:ext>
            </a:extLst>
          </p:cNvPr>
          <p:cNvSpPr txBox="1"/>
          <p:nvPr/>
        </p:nvSpPr>
        <p:spPr>
          <a:xfrm>
            <a:off x="1192263" y="4336499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버스 수입 감소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AAE040-79B2-499B-8702-9A7A50E80F99}"/>
              </a:ext>
            </a:extLst>
          </p:cNvPr>
          <p:cNvSpPr txBox="1"/>
          <p:nvPr/>
        </p:nvSpPr>
        <p:spPr>
          <a:xfrm>
            <a:off x="2434080" y="5323767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버스 수익 감소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4EBF61-20C6-4F29-AC98-A097AFB6B657}"/>
              </a:ext>
            </a:extLst>
          </p:cNvPr>
          <p:cNvCxnSpPr>
            <a:cxnSpLocks/>
          </p:cNvCxnSpPr>
          <p:nvPr/>
        </p:nvCxnSpPr>
        <p:spPr>
          <a:xfrm flipV="1">
            <a:off x="2524662" y="1301068"/>
            <a:ext cx="726590" cy="834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0618A65-4800-4AFD-8162-D5641B92A3C7}"/>
              </a:ext>
            </a:extLst>
          </p:cNvPr>
          <p:cNvSpPr/>
          <p:nvPr/>
        </p:nvSpPr>
        <p:spPr>
          <a:xfrm>
            <a:off x="3212626" y="232311"/>
            <a:ext cx="1812831" cy="1812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7D732-2F48-4679-B627-8E1282AC70AD}"/>
              </a:ext>
            </a:extLst>
          </p:cNvPr>
          <p:cNvSpPr txBox="1"/>
          <p:nvPr/>
        </p:nvSpPr>
        <p:spPr>
          <a:xfrm>
            <a:off x="3149162" y="986344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교통 혼잡 비용 증가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C6D6551-C3AD-48D8-A621-908984F19562}"/>
              </a:ext>
            </a:extLst>
          </p:cNvPr>
          <p:cNvCxnSpPr>
            <a:cxnSpLocks/>
          </p:cNvCxnSpPr>
          <p:nvPr/>
        </p:nvCxnSpPr>
        <p:spPr>
          <a:xfrm>
            <a:off x="314753" y="638032"/>
            <a:ext cx="1606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91596F8-2BC6-4910-81A6-12901F35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19" y="3122207"/>
            <a:ext cx="3143550" cy="31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37FD-8417-4C86-872C-5EF1A9DC285E}"/>
              </a:ext>
            </a:extLst>
          </p:cNvPr>
          <p:cNvSpPr txBox="1"/>
          <p:nvPr/>
        </p:nvSpPr>
        <p:spPr>
          <a:xfrm>
            <a:off x="252736" y="2321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 파악 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D68C6-1F23-40CB-95CF-256F3946206A}"/>
              </a:ext>
            </a:extLst>
          </p:cNvPr>
          <p:cNvSpPr txBox="1"/>
          <p:nvPr/>
        </p:nvSpPr>
        <p:spPr>
          <a:xfrm>
            <a:off x="2017763" y="4336499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/>
              <a:t>버스 수입 감소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C6D6551-C3AD-48D8-A621-908984F19562}"/>
              </a:ext>
            </a:extLst>
          </p:cNvPr>
          <p:cNvCxnSpPr>
            <a:cxnSpLocks/>
          </p:cNvCxnSpPr>
          <p:nvPr/>
        </p:nvCxnSpPr>
        <p:spPr>
          <a:xfrm>
            <a:off x="314753" y="638032"/>
            <a:ext cx="1606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70A879-BE4D-442C-AF39-12D2D0FE89E3}"/>
              </a:ext>
            </a:extLst>
          </p:cNvPr>
          <p:cNvSpPr txBox="1"/>
          <p:nvPr/>
        </p:nvSpPr>
        <p:spPr>
          <a:xfrm>
            <a:off x="1891386" y="1315106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비효율적인 버스 노선 체계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C7CA48-DCF4-467D-AB87-B9950E210FA2}"/>
              </a:ext>
            </a:extLst>
          </p:cNvPr>
          <p:cNvSpPr/>
          <p:nvPr/>
        </p:nvSpPr>
        <p:spPr>
          <a:xfrm>
            <a:off x="2588739" y="1942094"/>
            <a:ext cx="2973812" cy="2973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41702-0E06-4035-9D9C-83A89C8E66EF}"/>
              </a:ext>
            </a:extLst>
          </p:cNvPr>
          <p:cNvSpPr txBox="1"/>
          <p:nvPr/>
        </p:nvSpPr>
        <p:spPr>
          <a:xfrm>
            <a:off x="2652018" y="3228945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z="2000" dirty="0"/>
              <a:t>일부 지역에 불필요하게</a:t>
            </a:r>
            <a:endParaRPr lang="en-US" altLang="ko-KR" sz="2000" dirty="0"/>
          </a:p>
          <a:p>
            <a:r>
              <a:rPr lang="en-US" altLang="ko-KR" sz="2000" dirty="0"/>
              <a:t>       </a:t>
            </a:r>
            <a:r>
              <a:rPr lang="ko-KR" altLang="en-US" sz="2000" dirty="0"/>
              <a:t>노선이 쏠림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03A4C4-351C-4237-B4A6-A6C889B7D448}"/>
              </a:ext>
            </a:extLst>
          </p:cNvPr>
          <p:cNvSpPr/>
          <p:nvPr/>
        </p:nvSpPr>
        <p:spPr>
          <a:xfrm>
            <a:off x="5409573" y="3935880"/>
            <a:ext cx="1812831" cy="1812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BE0EB1-E445-430A-9104-FF22E53FDCD9}"/>
              </a:ext>
            </a:extLst>
          </p:cNvPr>
          <p:cNvCxnSpPr>
            <a:cxnSpLocks/>
          </p:cNvCxnSpPr>
          <p:nvPr/>
        </p:nvCxnSpPr>
        <p:spPr>
          <a:xfrm>
            <a:off x="5387226" y="4099389"/>
            <a:ext cx="410966" cy="3184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1DD0C1-851E-46EA-A6C3-1121DD7CFBB6}"/>
              </a:ext>
            </a:extLst>
          </p:cNvPr>
          <p:cNvSpPr txBox="1"/>
          <p:nvPr/>
        </p:nvSpPr>
        <p:spPr>
          <a:xfrm>
            <a:off x="5784432" y="4519129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algn="ctr"/>
            <a:r>
              <a:rPr lang="ko-KR" altLang="en-US" sz="1800"/>
              <a:t>운송수입</a:t>
            </a:r>
            <a:endParaRPr lang="en-US" altLang="ko-KR" sz="1800"/>
          </a:p>
          <a:p>
            <a:pPr algn="ctr"/>
            <a:r>
              <a:rPr lang="ko-KR" altLang="en-US" sz="1800"/>
              <a:t>비대칭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5278776-4C5A-4754-AEC3-6AAB6D8A7184}"/>
              </a:ext>
            </a:extLst>
          </p:cNvPr>
          <p:cNvSpPr/>
          <p:nvPr/>
        </p:nvSpPr>
        <p:spPr>
          <a:xfrm>
            <a:off x="984145" y="3935880"/>
            <a:ext cx="1812831" cy="1812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1132AC-C494-4727-927E-C2DA21BB6013}"/>
              </a:ext>
            </a:extLst>
          </p:cNvPr>
          <p:cNvSpPr txBox="1"/>
          <p:nvPr/>
        </p:nvSpPr>
        <p:spPr>
          <a:xfrm>
            <a:off x="927091" y="4667001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algn="ctr"/>
            <a:r>
              <a:rPr lang="ko-KR" altLang="en-US" sz="1800" dirty="0"/>
              <a:t>일부 시민들 버스</a:t>
            </a:r>
            <a:endParaRPr lang="en-US" altLang="ko-KR" sz="1800" dirty="0"/>
          </a:p>
          <a:p>
            <a:pPr algn="ctr"/>
            <a:r>
              <a:rPr lang="ko-KR" altLang="en-US" sz="1800" dirty="0"/>
              <a:t>이용성 불평등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AE1AB1-21BB-4BE5-9657-112BC2ADDE01}"/>
              </a:ext>
            </a:extLst>
          </p:cNvPr>
          <p:cNvCxnSpPr>
            <a:cxnSpLocks/>
          </p:cNvCxnSpPr>
          <p:nvPr/>
        </p:nvCxnSpPr>
        <p:spPr>
          <a:xfrm flipV="1">
            <a:off x="2572107" y="4126781"/>
            <a:ext cx="224869" cy="2191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C702ED01-54C2-4AFD-846C-B9C493835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7" t="3221" r="1688" b="4358"/>
          <a:stretch/>
        </p:blipFill>
        <p:spPr>
          <a:xfrm>
            <a:off x="8228555" y="3814642"/>
            <a:ext cx="3024663" cy="2781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9F730C4-432B-4EDD-B4D2-AD20E605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54" y="337951"/>
            <a:ext cx="3024663" cy="32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37FD-8417-4C86-872C-5EF1A9DC285E}"/>
              </a:ext>
            </a:extLst>
          </p:cNvPr>
          <p:cNvSpPr txBox="1"/>
          <p:nvPr/>
        </p:nvSpPr>
        <p:spPr>
          <a:xfrm>
            <a:off x="252736" y="2321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C6D6551-C3AD-48D8-A621-908984F19562}"/>
              </a:ext>
            </a:extLst>
          </p:cNvPr>
          <p:cNvCxnSpPr>
            <a:cxnSpLocks/>
          </p:cNvCxnSpPr>
          <p:nvPr/>
        </p:nvCxnSpPr>
        <p:spPr>
          <a:xfrm>
            <a:off x="314753" y="638032"/>
            <a:ext cx="6377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350D4B-490F-4432-AEA2-4BAB62512553}"/>
              </a:ext>
            </a:extLst>
          </p:cNvPr>
          <p:cNvSpPr txBox="1"/>
          <p:nvPr/>
        </p:nvSpPr>
        <p:spPr>
          <a:xfrm>
            <a:off x="1292439" y="2275141"/>
            <a:ext cx="960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서울시 열린 데이터 광장 및 공공 데이터 포털의 자료를 분석</a:t>
            </a:r>
            <a:endParaRPr lang="en-US" altLang="ko-KR" sz="280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077328-BFAF-4D97-9587-CE6E2D46A6DE}"/>
              </a:ext>
            </a:extLst>
          </p:cNvPr>
          <p:cNvSpPr txBox="1"/>
          <p:nvPr/>
        </p:nvSpPr>
        <p:spPr>
          <a:xfrm>
            <a:off x="2877124" y="4260046"/>
            <a:ext cx="6742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서울시 지역별 버스 이용 취약 지역구 파악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0961C78-B283-47E8-ACF0-1DCB930A434A}"/>
              </a:ext>
            </a:extLst>
          </p:cNvPr>
          <p:cNvSpPr/>
          <p:nvPr/>
        </p:nvSpPr>
        <p:spPr>
          <a:xfrm rot="5400000">
            <a:off x="5609171" y="3185578"/>
            <a:ext cx="973653" cy="80010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9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-66675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37FD-8417-4C86-872C-5EF1A9DC285E}"/>
              </a:ext>
            </a:extLst>
          </p:cNvPr>
          <p:cNvSpPr txBox="1"/>
          <p:nvPr/>
        </p:nvSpPr>
        <p:spPr>
          <a:xfrm>
            <a:off x="252736" y="23213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1</a:t>
            </a:r>
            <a:endParaRPr lang="ko-KR" altLang="en-US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C6D6551-C3AD-48D8-A621-908984F19562}"/>
              </a:ext>
            </a:extLst>
          </p:cNvPr>
          <p:cNvCxnSpPr>
            <a:cxnSpLocks/>
          </p:cNvCxnSpPr>
          <p:nvPr/>
        </p:nvCxnSpPr>
        <p:spPr>
          <a:xfrm>
            <a:off x="314753" y="638032"/>
            <a:ext cx="1120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7E875C-0664-4D27-A8F5-2057B34BBAE1}"/>
              </a:ext>
            </a:extLst>
          </p:cNvPr>
          <p:cNvGrpSpPr/>
          <p:nvPr/>
        </p:nvGrpSpPr>
        <p:grpSpPr>
          <a:xfrm>
            <a:off x="1603155" y="1000124"/>
            <a:ext cx="8601513" cy="4239771"/>
            <a:chOff x="272158" y="937794"/>
            <a:chExt cx="11639013" cy="573698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055573B-2028-4651-A445-E993138DD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3323" b="-94321"/>
            <a:stretch/>
          </p:blipFill>
          <p:spPr>
            <a:xfrm>
              <a:off x="280829" y="937794"/>
              <a:ext cx="11630342" cy="459474"/>
            </a:xfrm>
            <a:prstGeom prst="rect">
              <a:avLst/>
            </a:prstGeom>
            <a:noFill/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296775B-4651-4E0A-8C45-C6BAE41A7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403"/>
            <a:stretch/>
          </p:blipFill>
          <p:spPr>
            <a:xfrm>
              <a:off x="272158" y="1164469"/>
              <a:ext cx="11639013" cy="5510309"/>
            </a:xfrm>
            <a:prstGeom prst="rect">
              <a:avLst/>
            </a:prstGeom>
            <a:noFill/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0DB9E6-AD16-4CD9-981C-D9AD42067E21}"/>
              </a:ext>
            </a:extLst>
          </p:cNvPr>
          <p:cNvCxnSpPr>
            <a:cxnSpLocks/>
          </p:cNvCxnSpPr>
          <p:nvPr/>
        </p:nvCxnSpPr>
        <p:spPr>
          <a:xfrm>
            <a:off x="1762125" y="5908675"/>
            <a:ext cx="8283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9ED8F-1EDB-4DA5-8973-014834ADA9E0}"/>
              </a:ext>
            </a:extLst>
          </p:cNvPr>
          <p:cNvSpPr txBox="1"/>
          <p:nvPr/>
        </p:nvSpPr>
        <p:spPr>
          <a:xfrm>
            <a:off x="3668893" y="6025274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b="1"/>
              <a:t>버스</a:t>
            </a:r>
            <a:r>
              <a:rPr lang="en-US" altLang="ko-KR" b="1"/>
              <a:t> </a:t>
            </a:r>
            <a:r>
              <a:rPr lang="ko-KR" altLang="en-US" b="1"/>
              <a:t>이용률 대비 택시 및 자가용 비율 파악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50DBB9-F89B-4474-9D2E-325397B5CE8B}"/>
              </a:ext>
            </a:extLst>
          </p:cNvPr>
          <p:cNvSpPr txBox="1"/>
          <p:nvPr/>
        </p:nvSpPr>
        <p:spPr>
          <a:xfrm>
            <a:off x="2088072" y="5419405"/>
            <a:ext cx="762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출처 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서울시 열린데이터 광장 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서울시 통근 통학시 이용하는 교통수단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8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37FD-8417-4C86-872C-5EF1A9DC285E}"/>
              </a:ext>
            </a:extLst>
          </p:cNvPr>
          <p:cNvSpPr txBox="1"/>
          <p:nvPr/>
        </p:nvSpPr>
        <p:spPr>
          <a:xfrm>
            <a:off x="252736" y="23213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2-1</a:t>
            </a:r>
            <a:endParaRPr lang="ko-KR" altLang="en-US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C6D6551-C3AD-48D8-A621-908984F19562}"/>
              </a:ext>
            </a:extLst>
          </p:cNvPr>
          <p:cNvCxnSpPr>
            <a:cxnSpLocks/>
          </p:cNvCxnSpPr>
          <p:nvPr/>
        </p:nvCxnSpPr>
        <p:spPr>
          <a:xfrm>
            <a:off x="314753" y="638032"/>
            <a:ext cx="1120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A2763E2-5DC7-442A-92D4-CEB9AEF1A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18" y="3906084"/>
            <a:ext cx="9379858" cy="15875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6F084C-7B3D-4D29-A924-721BED2EF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57" y="795395"/>
            <a:ext cx="5917900" cy="22632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FB3AE6-3122-4F0B-A075-C709EDFDA20E}"/>
              </a:ext>
            </a:extLst>
          </p:cNvPr>
          <p:cNvSpPr txBox="1"/>
          <p:nvPr/>
        </p:nvSpPr>
        <p:spPr>
          <a:xfrm>
            <a:off x="4678998" y="324116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altLang="ko-KR"/>
              <a:t>&lt; </a:t>
            </a:r>
            <a:r>
              <a:rPr lang="ko-KR" altLang="en-US"/>
              <a:t>지역별 정류소 번호 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77727-71BF-486B-9499-DC4F00B05253}"/>
              </a:ext>
            </a:extLst>
          </p:cNvPr>
          <p:cNvSpPr txBox="1"/>
          <p:nvPr/>
        </p:nvSpPr>
        <p:spPr>
          <a:xfrm>
            <a:off x="4874565" y="3473716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altLang="ko-KR" b="1"/>
              <a:t>&lt; </a:t>
            </a:r>
            <a:r>
              <a:rPr lang="ko-KR" altLang="en-US" b="1"/>
              <a:t>정류소 고유번호 </a:t>
            </a:r>
            <a:r>
              <a:rPr lang="en-US" altLang="ko-KR" b="1"/>
              <a:t>&gt;</a:t>
            </a:r>
            <a:endParaRPr lang="ko-KR" altLang="en-US" b="1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1CBEA9-1023-4ADE-9116-3D197C17F891}"/>
              </a:ext>
            </a:extLst>
          </p:cNvPr>
          <p:cNvCxnSpPr>
            <a:cxnSpLocks/>
          </p:cNvCxnSpPr>
          <p:nvPr/>
        </p:nvCxnSpPr>
        <p:spPr>
          <a:xfrm>
            <a:off x="1762125" y="5908675"/>
            <a:ext cx="8283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B864B4-47B1-49EA-93A0-15F9F1AFA860}"/>
              </a:ext>
            </a:extLst>
          </p:cNvPr>
          <p:cNvSpPr txBox="1"/>
          <p:nvPr/>
        </p:nvSpPr>
        <p:spPr>
          <a:xfrm>
            <a:off x="3542741" y="6002691"/>
            <a:ext cx="513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sz="2800"/>
              <a:t>서울시 지역별 정류장 개수 파악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CC775-DA7D-4C02-A516-378AA9D9ED47}"/>
              </a:ext>
            </a:extLst>
          </p:cNvPr>
          <p:cNvSpPr txBox="1"/>
          <p:nvPr/>
        </p:nvSpPr>
        <p:spPr>
          <a:xfrm>
            <a:off x="3342105" y="3064231"/>
            <a:ext cx="553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ko-KR" altLang="en-US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출처 </a:t>
            </a:r>
            <a:r>
              <a:rPr lang="en-US" altLang="ko-KR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서울시 열린데이터 광장 </a:t>
            </a:r>
            <a:r>
              <a:rPr lang="en-US" altLang="ko-KR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서울특별시 버스장류장 위치정보</a:t>
            </a:r>
            <a:r>
              <a:rPr lang="en-US" altLang="ko-KR" sz="14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40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14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D11797-7EF0-474B-8EDC-D30BA1ECE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37FD-8417-4C86-872C-5EF1A9DC285E}"/>
              </a:ext>
            </a:extLst>
          </p:cNvPr>
          <p:cNvSpPr txBox="1"/>
          <p:nvPr/>
        </p:nvSpPr>
        <p:spPr>
          <a:xfrm>
            <a:off x="252736" y="23213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2-2</a:t>
            </a:r>
            <a:endParaRPr lang="ko-KR" altLang="en-US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422BA-F9F1-4FCA-A0A9-0604E826DA15}"/>
              </a:ext>
            </a:extLst>
          </p:cNvPr>
          <p:cNvSpPr/>
          <p:nvPr/>
        </p:nvSpPr>
        <p:spPr>
          <a:xfrm>
            <a:off x="66675" y="66675"/>
            <a:ext cx="12058650" cy="6724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C6D6551-C3AD-48D8-A621-908984F19562}"/>
              </a:ext>
            </a:extLst>
          </p:cNvPr>
          <p:cNvCxnSpPr>
            <a:cxnSpLocks/>
          </p:cNvCxnSpPr>
          <p:nvPr/>
        </p:nvCxnSpPr>
        <p:spPr>
          <a:xfrm>
            <a:off x="314753" y="638032"/>
            <a:ext cx="1120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CD5FF93-024C-4AEA-B0B3-6753F6F7E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"/>
          <a:stretch/>
        </p:blipFill>
        <p:spPr>
          <a:xfrm>
            <a:off x="7067550" y="2879725"/>
            <a:ext cx="4152900" cy="796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555389-4682-4533-87A4-899608853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4"/>
          <a:stretch/>
        </p:blipFill>
        <p:spPr>
          <a:xfrm>
            <a:off x="4343400" y="2879780"/>
            <a:ext cx="2752725" cy="8063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5AEF80-088A-4F56-BCC5-DFE0F8B65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886130"/>
            <a:ext cx="3438525" cy="800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6241ED-1861-4FB3-9BC3-052B18A877E9}"/>
              </a:ext>
            </a:extLst>
          </p:cNvPr>
          <p:cNvSpPr txBox="1"/>
          <p:nvPr/>
        </p:nvSpPr>
        <p:spPr>
          <a:xfrm>
            <a:off x="2304737" y="5515331"/>
            <a:ext cx="7582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지역별 출퇴근 시간 승하차 인원 파악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B3637BA-7161-4726-B275-8A278AF01E81}"/>
              </a:ext>
            </a:extLst>
          </p:cNvPr>
          <p:cNvCxnSpPr>
            <a:cxnSpLocks/>
          </p:cNvCxnSpPr>
          <p:nvPr/>
        </p:nvCxnSpPr>
        <p:spPr>
          <a:xfrm>
            <a:off x="1762125" y="5489575"/>
            <a:ext cx="8283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C34A49-CF11-43EE-92B5-7DF7D5CD85C0}"/>
              </a:ext>
            </a:extLst>
          </p:cNvPr>
          <p:cNvSpPr txBox="1"/>
          <p:nvPr/>
        </p:nvSpPr>
        <p:spPr>
          <a:xfrm>
            <a:off x="2165037" y="4943831"/>
            <a:ext cx="795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출처 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공공데이터 포탈 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버스노선별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정류장별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시간대별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승하차 인원정보</a:t>
            </a:r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35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195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-윤고딕360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신영</dc:creator>
  <cp:lastModifiedBy>박준순</cp:lastModifiedBy>
  <cp:revision>129</cp:revision>
  <dcterms:created xsi:type="dcterms:W3CDTF">2021-03-18T06:41:03Z</dcterms:created>
  <dcterms:modified xsi:type="dcterms:W3CDTF">2021-03-22T16:04:44Z</dcterms:modified>
</cp:coreProperties>
</file>