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60" r:id="rId4"/>
    <p:sldId id="262" r:id="rId5"/>
    <p:sldId id="264" r:id="rId6"/>
    <p:sldId id="265" r:id="rId7"/>
    <p:sldId id="266" r:id="rId8"/>
    <p:sldId id="267" r:id="rId9"/>
    <p:sldId id="268" r:id="rId10"/>
    <p:sldId id="269" r:id="rId11"/>
    <p:sldId id="270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585"/>
    <a:srgbClr val="282F32"/>
    <a:srgbClr val="070A0D"/>
    <a:srgbClr val="262B2F"/>
    <a:srgbClr val="040406"/>
    <a:srgbClr val="797470"/>
    <a:srgbClr val="FFCC00"/>
    <a:srgbClr val="0C0351"/>
    <a:srgbClr val="501104"/>
    <a:srgbClr val="A823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859" autoAdjust="0"/>
    <p:restoredTop sz="94660"/>
  </p:normalViewPr>
  <p:slideViewPr>
    <p:cSldViewPr snapToGrid="0">
      <p:cViewPr varScale="1">
        <p:scale>
          <a:sx n="65" d="100"/>
          <a:sy n="65" d="100"/>
        </p:scale>
        <p:origin x="90" y="10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84044E-3123-479E-8295-E7045C7DF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8EF9BC1-FF1B-40A8-9873-0E47665B7F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0D6373-16F5-4787-A2D7-746C34165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0334E-16B8-4B0C-9707-A158C59ADFEC}" type="datetimeFigureOut">
              <a:rPr lang="ko-KR" altLang="en-US" smtClean="0"/>
              <a:t>2021-04-26(Mon)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1A66CC-7D92-4D43-95A8-79E5FE0D5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576654-86E3-4D4E-8EE2-D20A14B30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14A42-58DE-464B-8B9D-5E4BE4F32E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0146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275237-E86B-434D-B8B7-4E2533074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032A4B9-ED94-421D-B960-FFA6B03B45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E9F2D9-EF78-4832-AA9A-AA2744C64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0334E-16B8-4B0C-9707-A158C59ADFEC}" type="datetimeFigureOut">
              <a:rPr lang="ko-KR" altLang="en-US" smtClean="0"/>
              <a:t>2021-04-26(Mon)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12B1D2-0869-4744-AEC1-0203CC235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B19483-E1D2-4B7A-8449-8A3F6A069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14A42-58DE-464B-8B9D-5E4BE4F32E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930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93AE194-AA5A-4724-9A6C-A0E719D00D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7245922-96C8-4148-92D2-DFBC7C452D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DAA850-8B73-4AE8-B557-78D43413D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0334E-16B8-4B0C-9707-A158C59ADFEC}" type="datetimeFigureOut">
              <a:rPr lang="ko-KR" altLang="en-US" smtClean="0"/>
              <a:t>2021-04-26(Mon)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EE120B-DB22-415E-A62C-63EB8D614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840FE2-90F1-494E-9C01-35AD5E46E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14A42-58DE-464B-8B9D-5E4BE4F32E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364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429EE4-5783-4817-B537-2F0C95ADD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0BFBC7-C20D-4E6A-B778-16B4287B24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FD3669-6C07-4403-B30E-7D304316D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0334E-16B8-4B0C-9707-A158C59ADFEC}" type="datetimeFigureOut">
              <a:rPr lang="ko-KR" altLang="en-US" smtClean="0"/>
              <a:t>2021-04-26(Mon)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14397E-0DE6-4A5B-97D1-BC4D98A46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82354C-1696-46BB-8CD7-4B1F219C1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14A42-58DE-464B-8B9D-5E4BE4F32E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6975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D47EED-A021-4B37-86F9-26AB9C320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B8D3C5F-1A23-425A-ABA3-184576E807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374F15-ABDA-46F6-B460-F060A1082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0334E-16B8-4B0C-9707-A158C59ADFEC}" type="datetimeFigureOut">
              <a:rPr lang="ko-KR" altLang="en-US" smtClean="0"/>
              <a:t>2021-04-26(Mon)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924C4A-7954-416F-94C6-F8E75E331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69A9D4-3A3E-4872-B0C8-768243C7A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14A42-58DE-464B-8B9D-5E4BE4F32E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1972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900B68-1A03-4DF1-A89A-7AAB06A89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578EDC-B578-48BC-AD2B-C5C1B17C7D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D531E81-8907-4D76-8EA0-0E1E99691A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5404D58-0375-4574-AD6A-A4B9735E2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0334E-16B8-4B0C-9707-A158C59ADFEC}" type="datetimeFigureOut">
              <a:rPr lang="ko-KR" altLang="en-US" smtClean="0"/>
              <a:t>2021-04-26(Mon)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CC9F1E8-9376-4690-AFC9-EB2415863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7130427-1421-4D87-A31C-102A3D58C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14A42-58DE-464B-8B9D-5E4BE4F32E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7865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45B463-2846-4E8B-AD19-91BEE79DA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C730AC8-27BE-444A-B7BF-ED08F4138F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E611356-4E1A-4800-B64C-53C3FA8310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8F430AE-4A64-41D0-9860-901B3B96AA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5894927-A3CC-41E2-9FA6-96E2C990F9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6DD419F-31B1-49D7-8BD0-85FF3C326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0334E-16B8-4B0C-9707-A158C59ADFEC}" type="datetimeFigureOut">
              <a:rPr lang="ko-KR" altLang="en-US" smtClean="0"/>
              <a:t>2021-04-26(Mon)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868FB23-2C71-4910-905C-0351CC3E7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D10A8D5-909B-4B0B-B5FC-4ECD438FD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14A42-58DE-464B-8B9D-5E4BE4F32E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368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FD17E2-3267-4D0D-937C-F0BA7A8D6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D409922-51A5-4D62-ADA4-8B2D98093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0334E-16B8-4B0C-9707-A158C59ADFEC}" type="datetimeFigureOut">
              <a:rPr lang="ko-KR" altLang="en-US" smtClean="0"/>
              <a:t>2021-04-26(Mon)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311F940-12E6-4B4D-85F9-91879D56F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885FDAE-2DA4-4510-9D34-B7CDB8A4E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14A42-58DE-464B-8B9D-5E4BE4F32E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4273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2A4982F-A3D4-4310-80DC-767982A82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0334E-16B8-4B0C-9707-A158C59ADFEC}" type="datetimeFigureOut">
              <a:rPr lang="ko-KR" altLang="en-US" smtClean="0"/>
              <a:t>2021-04-26(Mon)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2B83CAB-57CC-4C7E-9852-71B0405EB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04C110C-B53D-42B9-A664-082392861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14A42-58DE-464B-8B9D-5E4BE4F32E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6161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3AD99F-5DD4-4481-A8AE-B72387CD2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DAB88E-9FB3-4768-AB42-4429D48CFC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983F384-67AA-4F9C-A92B-F8056F1B79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C889568-2555-41CF-BC62-242E53EAD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0334E-16B8-4B0C-9707-A158C59ADFEC}" type="datetimeFigureOut">
              <a:rPr lang="ko-KR" altLang="en-US" smtClean="0"/>
              <a:t>2021-04-26(Mon)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7681ED2-8C7B-413D-A9AB-72B193716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B48BCED-9954-4BD2-8959-3BB5D4993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14A42-58DE-464B-8B9D-5E4BE4F32E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9437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1998CA-632D-441B-884C-4F3EA7A7C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B1BF105-F1AD-4DE9-97B9-14584BE3F7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36DAEAF-4D36-4B0E-A658-86F70F3C99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75AE4D6-DF32-4683-A254-B659FF5E7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0334E-16B8-4B0C-9707-A158C59ADFEC}" type="datetimeFigureOut">
              <a:rPr lang="ko-KR" altLang="en-US" smtClean="0"/>
              <a:t>2021-04-26(Mon)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EABB979-E3E2-4821-8501-81D778CCD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BB2C8FD-7D90-4A6D-804A-D8FEC48FF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14A42-58DE-464B-8B9D-5E4BE4F32E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1502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5ED5E11-6F33-4E3C-97A0-2C0B98B63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E4953D1-2879-445B-AE44-A8D7298083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EE061D-7F81-4EDB-A306-DB7318E23D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30334E-16B8-4B0C-9707-A158C59ADFEC}" type="datetimeFigureOut">
              <a:rPr lang="ko-KR" altLang="en-US" smtClean="0"/>
              <a:t>2021-04-26(Mon)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627647-EBC3-4E62-868E-3AC8CBD7CA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835CE6-9A3F-4D16-A55A-91627B8236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414A42-58DE-464B-8B9D-5E4BE4F32E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2314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버스에 대한 흥미로운 사실 11 버스노선, 환승, 심야버스의 비밀까지">
            <a:extLst>
              <a:ext uri="{FF2B5EF4-FFF2-40B4-BE49-F238E27FC236}">
                <a16:creationId xmlns:a16="http://schemas.microsoft.com/office/drawing/2014/main" id="{8A310E67-BA76-4EE0-85C4-B5F4C3E69B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0" cy="6871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1" name="TextBox 90">
            <a:extLst>
              <a:ext uri="{FF2B5EF4-FFF2-40B4-BE49-F238E27FC236}">
                <a16:creationId xmlns:a16="http://schemas.microsoft.com/office/drawing/2014/main" id="{8F05FE34-299E-4C9E-BAE4-A570AD07A886}"/>
              </a:ext>
            </a:extLst>
          </p:cNvPr>
          <p:cNvSpPr txBox="1"/>
          <p:nvPr/>
        </p:nvSpPr>
        <p:spPr>
          <a:xfrm>
            <a:off x="5343162" y="5973207"/>
            <a:ext cx="1489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AI </a:t>
            </a:r>
            <a:r>
              <a:rPr lang="ko-KR" altLang="en-US" sz="2000" b="1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융합학부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F314BBD0-6578-457B-B788-6D0F80122F42}"/>
              </a:ext>
            </a:extLst>
          </p:cNvPr>
          <p:cNvSpPr txBox="1"/>
          <p:nvPr/>
        </p:nvSpPr>
        <p:spPr>
          <a:xfrm>
            <a:off x="5298278" y="6319874"/>
            <a:ext cx="15343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20150310 </a:t>
            </a:r>
            <a:r>
              <a:rPr lang="ko-KR" altLang="en-US" sz="1400" b="1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박준순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AE9CB8F-4940-4022-9E1E-AB333D6F4E0F}"/>
              </a:ext>
            </a:extLst>
          </p:cNvPr>
          <p:cNvSpPr/>
          <p:nvPr/>
        </p:nvSpPr>
        <p:spPr>
          <a:xfrm>
            <a:off x="76200" y="88900"/>
            <a:ext cx="12023434" cy="66802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9CC0F21-33E4-466C-9C74-FF8631442C7F}"/>
              </a:ext>
            </a:extLst>
          </p:cNvPr>
          <p:cNvSpPr/>
          <p:nvPr/>
        </p:nvSpPr>
        <p:spPr>
          <a:xfrm>
            <a:off x="0" y="2174876"/>
            <a:ext cx="12115800" cy="229552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CBC6A3B-661B-4922-9729-DE8AC03A80E8}"/>
              </a:ext>
            </a:extLst>
          </p:cNvPr>
          <p:cNvSpPr txBox="1"/>
          <p:nvPr/>
        </p:nvSpPr>
        <p:spPr>
          <a:xfrm>
            <a:off x="2832421" y="2863494"/>
            <a:ext cx="6563015" cy="1200329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tx1"/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b="1">
                <a:solidFill>
                  <a:schemeClr val="bg1">
                    <a:lumMod val="95000"/>
                  </a:schemeClr>
                </a:solidFill>
              </a:rPr>
              <a:t>빅데이터 기반</a:t>
            </a:r>
            <a:endParaRPr lang="en-US" altLang="ko-KR" sz="4400" b="1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ko-KR" altLang="en-US" sz="2800" b="1">
                <a:solidFill>
                  <a:schemeClr val="bg1">
                    <a:lumMod val="95000"/>
                  </a:schemeClr>
                </a:solidFill>
              </a:rPr>
              <a:t>서울시 지역별 버스 가용성 문제와 개선</a:t>
            </a:r>
            <a:endParaRPr lang="en-US" altLang="ko-KR" sz="2800" b="1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E21606D-9F25-4205-B351-E7E341713482}"/>
              </a:ext>
            </a:extLst>
          </p:cNvPr>
          <p:cNvSpPr txBox="1"/>
          <p:nvPr/>
        </p:nvSpPr>
        <p:spPr>
          <a:xfrm>
            <a:off x="4563942" y="2491401"/>
            <a:ext cx="3003066" cy="400110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tx1"/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sz="2000" b="1">
                <a:solidFill>
                  <a:schemeClr val="bg1">
                    <a:lumMod val="95000"/>
                  </a:schemeClr>
                </a:solidFill>
              </a:rPr>
              <a:t>BigData Programming</a:t>
            </a:r>
          </a:p>
        </p:txBody>
      </p:sp>
    </p:spTree>
    <p:extLst>
      <p:ext uri="{BB962C8B-B14F-4D97-AF65-F5344CB8AC3E}">
        <p14:creationId xmlns:p14="http://schemas.microsoft.com/office/powerpoint/2010/main" val="28219851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64A16E7-FC47-4C0E-995F-AF52AF879FA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54B0CAE-758E-4C89-A51C-9E7E9962FB48}"/>
              </a:ext>
            </a:extLst>
          </p:cNvPr>
          <p:cNvSpPr txBox="1"/>
          <p:nvPr/>
        </p:nvSpPr>
        <p:spPr>
          <a:xfrm>
            <a:off x="203726" y="123829"/>
            <a:ext cx="84189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>
                <a:solidFill>
                  <a:schemeClr val="bg1">
                    <a:lumMod val="50000"/>
                  </a:schemeClr>
                </a:solidFill>
                <a:latin typeface="AlternateGothic2 BT" panose="020B0608020202050204" pitchFamily="34" charset="0"/>
                <a:ea typeface="배달의민족 주아" panose="02020603020101020101" pitchFamily="18" charset="-127"/>
              </a:rPr>
              <a:t>03</a:t>
            </a:r>
            <a:endParaRPr lang="ko-KR" altLang="en-US" sz="6600">
              <a:solidFill>
                <a:schemeClr val="bg1">
                  <a:lumMod val="50000"/>
                </a:schemeClr>
              </a:solidFill>
              <a:latin typeface="AlternateGothic2 BT" panose="020B0608020202050204" pitchFamily="34" charset="0"/>
              <a:ea typeface="배달의민족 주아" panose="02020603020101020101" pitchFamily="18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2373B4F-F4D3-4D8C-9319-2DF7E199F1FC}"/>
              </a:ext>
            </a:extLst>
          </p:cNvPr>
          <p:cNvSpPr txBox="1"/>
          <p:nvPr/>
        </p:nvSpPr>
        <p:spPr>
          <a:xfrm>
            <a:off x="1121823" y="282600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Plan</a:t>
            </a:r>
            <a:endParaRPr lang="ko-KR" altLang="en-US" dirty="0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885984D-600A-4842-80CC-F887178F24FF}"/>
              </a:ext>
            </a:extLst>
          </p:cNvPr>
          <p:cNvSpPr txBox="1"/>
          <p:nvPr/>
        </p:nvSpPr>
        <p:spPr>
          <a:xfrm>
            <a:off x="1090725" y="610887"/>
            <a:ext cx="13837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defRPr>
            </a:lvl1pPr>
          </a:lstStyle>
          <a:p>
            <a:r>
              <a:rPr lang="ko-KR" altLang="en-US" dirty="0"/>
              <a:t>향후 계획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8F35CCA-FCF0-47DB-B1F4-F14059A59CD0}"/>
              </a:ext>
            </a:extLst>
          </p:cNvPr>
          <p:cNvSpPr txBox="1"/>
          <p:nvPr/>
        </p:nvSpPr>
        <p:spPr>
          <a:xfrm>
            <a:off x="305326" y="1403271"/>
            <a:ext cx="8903399" cy="523220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tx1"/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1. </a:t>
            </a:r>
            <a:r>
              <a:rPr lang="ko-KR" altLang="en-US" sz="2800" b="1" dirty="0">
                <a:solidFill>
                  <a:schemeClr val="bg1"/>
                </a:solidFill>
              </a:rPr>
              <a:t>지역구별 노선 분배를 어떻게 할지 강구해야 한다</a:t>
            </a:r>
            <a:r>
              <a:rPr lang="en-US" altLang="ko-KR" sz="2800" b="1" dirty="0">
                <a:solidFill>
                  <a:schemeClr val="bg1"/>
                </a:solidFill>
              </a:rPr>
              <a:t>. </a:t>
            </a:r>
            <a:r>
              <a:rPr lang="ko-KR" altLang="en-US" sz="2800" b="1" dirty="0">
                <a:solidFill>
                  <a:schemeClr val="bg1"/>
                </a:solidFill>
              </a:rPr>
              <a:t> </a:t>
            </a:r>
            <a:endParaRPr lang="en-US" altLang="ko-KR" sz="2800" b="1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4BEF7B9-7CA2-4C3C-A922-3C8C82D4B237}"/>
              </a:ext>
            </a:extLst>
          </p:cNvPr>
          <p:cNvSpPr txBox="1"/>
          <p:nvPr/>
        </p:nvSpPr>
        <p:spPr>
          <a:xfrm>
            <a:off x="305326" y="2199962"/>
            <a:ext cx="9147056" cy="523220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tx1"/>
            </a:outerShdw>
          </a:effectLst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 altLang="ko-KR"/>
              <a:t>2. </a:t>
            </a:r>
            <a:r>
              <a:rPr lang="ko-KR" altLang="en-US"/>
              <a:t>버스이용객 기종점 데이터가 부족하므로 추가할 예정</a:t>
            </a:r>
            <a:endParaRPr lang="en-US" altLang="ko-KR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1A78C87-FE38-468A-AFBA-DC80B17437C5}"/>
              </a:ext>
            </a:extLst>
          </p:cNvPr>
          <p:cNvSpPr txBox="1"/>
          <p:nvPr/>
        </p:nvSpPr>
        <p:spPr>
          <a:xfrm>
            <a:off x="305326" y="2996653"/>
            <a:ext cx="11057835" cy="523220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tx1"/>
            </a:outerShdw>
          </a:effectLst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 altLang="ko-KR"/>
              <a:t>3. </a:t>
            </a:r>
            <a:r>
              <a:rPr lang="ko-KR" altLang="en-US"/>
              <a:t>시간별 승하차 인원만 파악했는데</a:t>
            </a:r>
            <a:r>
              <a:rPr lang="en-US" altLang="ko-KR"/>
              <a:t>, </a:t>
            </a:r>
            <a:r>
              <a:rPr lang="ko-KR" altLang="en-US"/>
              <a:t>요일별 승하차 인원 파악 예정</a:t>
            </a:r>
            <a:endParaRPr lang="en-US" altLang="ko-KR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0C6AE52-5F3F-463A-BD22-083AA919FB15}"/>
              </a:ext>
            </a:extLst>
          </p:cNvPr>
          <p:cNvSpPr txBox="1"/>
          <p:nvPr/>
        </p:nvSpPr>
        <p:spPr>
          <a:xfrm>
            <a:off x="305326" y="3793344"/>
            <a:ext cx="6992620" cy="523220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tx1"/>
            </a:outerShdw>
          </a:effectLst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 altLang="ko-KR"/>
              <a:t>4. </a:t>
            </a:r>
            <a:r>
              <a:rPr lang="ko-KR" altLang="en-US"/>
              <a:t>시간별 요일별 버스 재차인원 파악 예정</a:t>
            </a:r>
            <a:endParaRPr lang="en-US" altLang="ko-KR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A940F48-5EB8-46A7-A891-4055221E43DC}"/>
              </a:ext>
            </a:extLst>
          </p:cNvPr>
          <p:cNvSpPr/>
          <p:nvPr/>
        </p:nvSpPr>
        <p:spPr>
          <a:xfrm>
            <a:off x="76200" y="88900"/>
            <a:ext cx="12023434" cy="66802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6397337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64A16E7-FC47-4C0E-995F-AF52AF879FA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885984D-600A-4842-80CC-F887178F24FF}"/>
              </a:ext>
            </a:extLst>
          </p:cNvPr>
          <p:cNvSpPr txBox="1"/>
          <p:nvPr/>
        </p:nvSpPr>
        <p:spPr>
          <a:xfrm>
            <a:off x="4241165" y="2321004"/>
            <a:ext cx="3709670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defRPr>
            </a:lvl1pPr>
          </a:lstStyle>
          <a:p>
            <a:r>
              <a:rPr lang="en-US" altLang="ko-KR" sz="13800"/>
              <a:t>QnA</a:t>
            </a:r>
            <a:endParaRPr lang="ko-KR" altLang="en-US" sz="1380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FF0150E-646C-4200-964D-E1D5EBA36AF9}"/>
              </a:ext>
            </a:extLst>
          </p:cNvPr>
          <p:cNvSpPr/>
          <p:nvPr/>
        </p:nvSpPr>
        <p:spPr>
          <a:xfrm>
            <a:off x="76200" y="88900"/>
            <a:ext cx="12023434" cy="66802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459319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64A16E7-FC47-4C0E-995F-AF52AF879FA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EB99E2E-5FB1-46DF-89D6-13D44E5114B9}"/>
              </a:ext>
            </a:extLst>
          </p:cNvPr>
          <p:cNvSpPr/>
          <p:nvPr/>
        </p:nvSpPr>
        <p:spPr>
          <a:xfrm>
            <a:off x="-1" y="0"/>
            <a:ext cx="6984987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E29876B-0E13-41EB-8930-4E2EFC8C0103}"/>
              </a:ext>
            </a:extLst>
          </p:cNvPr>
          <p:cNvCxnSpPr/>
          <p:nvPr/>
        </p:nvCxnSpPr>
        <p:spPr>
          <a:xfrm>
            <a:off x="6985000" y="0"/>
            <a:ext cx="0" cy="685800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649E0F7-B31F-4F02-9092-4AFD240CBB58}"/>
              </a:ext>
            </a:extLst>
          </p:cNvPr>
          <p:cNvSpPr txBox="1"/>
          <p:nvPr/>
        </p:nvSpPr>
        <p:spPr>
          <a:xfrm>
            <a:off x="317500" y="309344"/>
            <a:ext cx="17440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Contents</a:t>
            </a:r>
            <a:endParaRPr lang="ko-KR" altLang="en-US" sz="2800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11117FBC-04C5-477D-A8E4-9750C18D450B}"/>
              </a:ext>
            </a:extLst>
          </p:cNvPr>
          <p:cNvSpPr/>
          <p:nvPr/>
        </p:nvSpPr>
        <p:spPr>
          <a:xfrm>
            <a:off x="6804007" y="1281331"/>
            <a:ext cx="361958" cy="361958"/>
          </a:xfrm>
          <a:prstGeom prst="ellipse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0DC63068-8C1A-4CCF-BDAB-5C39C933C7F7}"/>
              </a:ext>
            </a:extLst>
          </p:cNvPr>
          <p:cNvSpPr/>
          <p:nvPr/>
        </p:nvSpPr>
        <p:spPr>
          <a:xfrm>
            <a:off x="6804007" y="2512659"/>
            <a:ext cx="361958" cy="361958"/>
          </a:xfrm>
          <a:prstGeom prst="ellipse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45E86934-FB9F-454E-AF11-5926C134C3B2}"/>
              </a:ext>
            </a:extLst>
          </p:cNvPr>
          <p:cNvSpPr/>
          <p:nvPr/>
        </p:nvSpPr>
        <p:spPr>
          <a:xfrm>
            <a:off x="6804007" y="3775079"/>
            <a:ext cx="361958" cy="361958"/>
          </a:xfrm>
          <a:prstGeom prst="ellipse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0E7025DC-0F17-4B28-8D59-EB73941156C3}"/>
              </a:ext>
            </a:extLst>
          </p:cNvPr>
          <p:cNvSpPr/>
          <p:nvPr/>
        </p:nvSpPr>
        <p:spPr>
          <a:xfrm>
            <a:off x="6804007" y="5123220"/>
            <a:ext cx="361958" cy="361958"/>
          </a:xfrm>
          <a:prstGeom prst="ellipse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6457B95-74D6-4CD2-8EF1-FB2443A424FE}"/>
              </a:ext>
            </a:extLst>
          </p:cNvPr>
          <p:cNvSpPr txBox="1"/>
          <p:nvPr/>
        </p:nvSpPr>
        <p:spPr>
          <a:xfrm>
            <a:off x="7201426" y="1025529"/>
            <a:ext cx="74732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>
                <a:solidFill>
                  <a:schemeClr val="bg1">
                    <a:lumMod val="50000"/>
                  </a:schemeClr>
                </a:solidFill>
                <a:latin typeface="AlternateGothic2 BT" panose="020B0608020202050204" pitchFamily="34" charset="0"/>
                <a:ea typeface="배달의민족 주아" panose="02020603020101020101" pitchFamily="18" charset="-127"/>
              </a:rPr>
              <a:t>01</a:t>
            </a:r>
            <a:endParaRPr lang="ko-KR" altLang="en-US" sz="6600">
              <a:solidFill>
                <a:schemeClr val="bg1">
                  <a:lumMod val="50000"/>
                </a:schemeClr>
              </a:solidFill>
              <a:latin typeface="AlternateGothic2 BT" panose="020B0608020202050204" pitchFamily="34" charset="0"/>
              <a:ea typeface="배달의민족 주아" panose="02020603020101020101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C280BAF-DC07-40DA-9558-4E0953D0AC39}"/>
              </a:ext>
            </a:extLst>
          </p:cNvPr>
          <p:cNvSpPr txBox="1"/>
          <p:nvPr/>
        </p:nvSpPr>
        <p:spPr>
          <a:xfrm>
            <a:off x="8046098" y="1196819"/>
            <a:ext cx="1241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Feedback</a:t>
            </a:r>
            <a:endParaRPr lang="ko-KR" altLang="en-US" dirty="0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6EA0668-7B2F-450F-90C1-7B71A0B9A818}"/>
              </a:ext>
            </a:extLst>
          </p:cNvPr>
          <p:cNvSpPr txBox="1"/>
          <p:nvPr/>
        </p:nvSpPr>
        <p:spPr>
          <a:xfrm>
            <a:off x="8043323" y="1506764"/>
            <a:ext cx="22092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</a:t>
            </a:r>
            <a:r>
              <a:rPr lang="ko-KR" altLang="en-US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차 발표 피드백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50FB230-2F3D-4CCD-99F3-1075BC2873F6}"/>
              </a:ext>
            </a:extLst>
          </p:cNvPr>
          <p:cNvSpPr txBox="1"/>
          <p:nvPr/>
        </p:nvSpPr>
        <p:spPr>
          <a:xfrm>
            <a:off x="5842489" y="2257916"/>
            <a:ext cx="86273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>
                <a:solidFill>
                  <a:schemeClr val="bg1">
                    <a:lumMod val="50000"/>
                  </a:schemeClr>
                </a:solidFill>
                <a:latin typeface="AlternateGothic2 BT" panose="020B0608020202050204" pitchFamily="34" charset="0"/>
                <a:ea typeface="배달의민족 주아" panose="02020603020101020101" pitchFamily="18" charset="-127"/>
              </a:rPr>
              <a:t>02</a:t>
            </a:r>
            <a:endParaRPr lang="ko-KR" altLang="en-US" sz="6600" dirty="0">
              <a:solidFill>
                <a:schemeClr val="bg1">
                  <a:lumMod val="50000"/>
                </a:schemeClr>
              </a:solidFill>
              <a:latin typeface="AlternateGothic2 BT" panose="020B0608020202050204" pitchFamily="34" charset="0"/>
              <a:ea typeface="배달의민족 주아" panose="02020603020101020101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F5E5980-3CE1-44BA-A3FE-1AB948E51675}"/>
              </a:ext>
            </a:extLst>
          </p:cNvPr>
          <p:cNvSpPr txBox="1"/>
          <p:nvPr/>
        </p:nvSpPr>
        <p:spPr>
          <a:xfrm>
            <a:off x="4915285" y="2442582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Analysis</a:t>
            </a:r>
            <a:endParaRPr lang="ko-KR" altLang="en-US" dirty="0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9C7172F-C7B9-448D-BEA2-1F37E8546993}"/>
              </a:ext>
            </a:extLst>
          </p:cNvPr>
          <p:cNvSpPr txBox="1"/>
          <p:nvPr/>
        </p:nvSpPr>
        <p:spPr>
          <a:xfrm>
            <a:off x="4108825" y="2781135"/>
            <a:ext cx="16642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데이터 분석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B8BE4D6-2A7D-4EA0-8EA5-7A8008781570}"/>
              </a:ext>
            </a:extLst>
          </p:cNvPr>
          <p:cNvSpPr txBox="1"/>
          <p:nvPr/>
        </p:nvSpPr>
        <p:spPr>
          <a:xfrm>
            <a:off x="7201426" y="3673479"/>
            <a:ext cx="84189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>
                <a:solidFill>
                  <a:schemeClr val="bg1">
                    <a:lumMod val="50000"/>
                  </a:schemeClr>
                </a:solidFill>
                <a:latin typeface="AlternateGothic2 BT" panose="020B0608020202050204" pitchFamily="34" charset="0"/>
                <a:ea typeface="배달의민족 주아" panose="02020603020101020101" pitchFamily="18" charset="-127"/>
              </a:rPr>
              <a:t>03</a:t>
            </a:r>
            <a:endParaRPr lang="ko-KR" altLang="en-US" sz="6600">
              <a:solidFill>
                <a:schemeClr val="bg1">
                  <a:lumMod val="50000"/>
                </a:schemeClr>
              </a:solidFill>
              <a:latin typeface="AlternateGothic2 BT" panose="020B0608020202050204" pitchFamily="34" charset="0"/>
              <a:ea typeface="배달의민족 주아" panose="02020603020101020101" pitchFamily="18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B337073-ACB7-4C69-8C9A-E824AEC8008B}"/>
              </a:ext>
            </a:extLst>
          </p:cNvPr>
          <p:cNvSpPr txBox="1"/>
          <p:nvPr/>
        </p:nvSpPr>
        <p:spPr>
          <a:xfrm>
            <a:off x="8102510" y="3858145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Plan</a:t>
            </a:r>
            <a:endParaRPr lang="ko-KR" altLang="en-US" dirty="0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EC96B4E-8094-4284-B3B3-820B99AFA192}"/>
              </a:ext>
            </a:extLst>
          </p:cNvPr>
          <p:cNvSpPr txBox="1"/>
          <p:nvPr/>
        </p:nvSpPr>
        <p:spPr>
          <a:xfrm>
            <a:off x="8078784" y="4087819"/>
            <a:ext cx="13837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향후 계획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14C5895-9E5B-4FE0-A5A7-A322F1919008}"/>
              </a:ext>
            </a:extLst>
          </p:cNvPr>
          <p:cNvSpPr txBox="1"/>
          <p:nvPr/>
        </p:nvSpPr>
        <p:spPr>
          <a:xfrm>
            <a:off x="5861485" y="4831953"/>
            <a:ext cx="86594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>
                <a:solidFill>
                  <a:schemeClr val="bg1">
                    <a:lumMod val="50000"/>
                  </a:schemeClr>
                </a:solidFill>
                <a:latin typeface="AlternateGothic2 BT" panose="020B0608020202050204" pitchFamily="34" charset="0"/>
                <a:ea typeface="배달의민족 주아" panose="02020603020101020101" pitchFamily="18" charset="-127"/>
              </a:rPr>
              <a:t>04</a:t>
            </a:r>
            <a:endParaRPr lang="ko-KR" altLang="en-US" sz="6600" dirty="0">
              <a:solidFill>
                <a:schemeClr val="bg1">
                  <a:lumMod val="50000"/>
                </a:schemeClr>
              </a:solidFill>
              <a:latin typeface="AlternateGothic2 BT" panose="020B0608020202050204" pitchFamily="34" charset="0"/>
              <a:ea typeface="배달의민족 주아" panose="02020603020101020101" pitchFamily="18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1C983A3-7CAC-4DEE-8801-AAA9A444DFF3}"/>
              </a:ext>
            </a:extLst>
          </p:cNvPr>
          <p:cNvSpPr txBox="1"/>
          <p:nvPr/>
        </p:nvSpPr>
        <p:spPr>
          <a:xfrm>
            <a:off x="4960972" y="5254495"/>
            <a:ext cx="10021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QnA</a:t>
            </a:r>
            <a:endParaRPr lang="ko-KR" altLang="en-US" sz="3200" dirty="0">
              <a:solidFill>
                <a:schemeClr val="accent4">
                  <a:lumMod val="60000"/>
                  <a:lumOff val="4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1274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64A16E7-FC47-4C0E-995F-AF52AF879FAF}"/>
              </a:ext>
            </a:extLst>
          </p:cNvPr>
          <p:cNvSpPr/>
          <p:nvPr/>
        </p:nvSpPr>
        <p:spPr>
          <a:xfrm>
            <a:off x="0" y="-3882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54B0CAE-758E-4C89-A51C-9E7E9962FB48}"/>
              </a:ext>
            </a:extLst>
          </p:cNvPr>
          <p:cNvSpPr txBox="1"/>
          <p:nvPr/>
        </p:nvSpPr>
        <p:spPr>
          <a:xfrm>
            <a:off x="203726" y="123829"/>
            <a:ext cx="74732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>
                <a:solidFill>
                  <a:schemeClr val="bg1">
                    <a:lumMod val="50000"/>
                  </a:schemeClr>
                </a:solidFill>
                <a:latin typeface="AlternateGothic2 BT" panose="020B0608020202050204" pitchFamily="34" charset="0"/>
                <a:ea typeface="배달의민족 주아" panose="02020603020101020101" pitchFamily="18" charset="-127"/>
              </a:rPr>
              <a:t>01</a:t>
            </a:r>
            <a:endParaRPr lang="ko-KR" altLang="en-US" sz="6600">
              <a:solidFill>
                <a:schemeClr val="bg1">
                  <a:lumMod val="50000"/>
                </a:schemeClr>
              </a:solidFill>
              <a:latin typeface="AlternateGothic2 BT" panose="020B0608020202050204" pitchFamily="34" charset="0"/>
              <a:ea typeface="배달의민족 주아" panose="02020603020101020101" pitchFamily="18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2373B4F-F4D3-4D8C-9319-2DF7E199F1FC}"/>
              </a:ext>
            </a:extLst>
          </p:cNvPr>
          <p:cNvSpPr txBox="1"/>
          <p:nvPr/>
        </p:nvSpPr>
        <p:spPr>
          <a:xfrm>
            <a:off x="1027246" y="300792"/>
            <a:ext cx="994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Reason</a:t>
            </a:r>
            <a:endParaRPr lang="ko-KR" altLang="en-US" dirty="0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885984D-600A-4842-80CC-F887178F24FF}"/>
              </a:ext>
            </a:extLst>
          </p:cNvPr>
          <p:cNvSpPr txBox="1"/>
          <p:nvPr/>
        </p:nvSpPr>
        <p:spPr>
          <a:xfrm>
            <a:off x="994121" y="570476"/>
            <a:ext cx="22092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</a:t>
            </a:r>
            <a:r>
              <a:rPr lang="ko-KR" altLang="en-US" sz="2400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차 발표 피드백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01484604-BC11-47D8-B101-384552697CD5}"/>
              </a:ext>
            </a:extLst>
          </p:cNvPr>
          <p:cNvSpPr txBox="1"/>
          <p:nvPr/>
        </p:nvSpPr>
        <p:spPr>
          <a:xfrm>
            <a:off x="3613579" y="6009872"/>
            <a:ext cx="5142755" cy="369332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tx1"/>
            </a:outerShdw>
          </a:effectLst>
        </p:spPr>
        <p:txBody>
          <a:bodyPr wrap="none" rtlCol="0">
            <a:spAutoFit/>
          </a:bodyPr>
          <a:lstStyle/>
          <a:p>
            <a:r>
              <a:rPr lang="ko-KR" altLang="en-US" b="1">
                <a:solidFill>
                  <a:schemeClr val="bg1"/>
                </a:solidFill>
              </a:rPr>
              <a:t>서울시 모든 노선 데이터 분석 후 취약구를 도출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8088E249-2DA5-4543-A6CB-CBF5A0478FB0}"/>
              </a:ext>
            </a:extLst>
          </p:cNvPr>
          <p:cNvSpPr txBox="1"/>
          <p:nvPr/>
        </p:nvSpPr>
        <p:spPr>
          <a:xfrm>
            <a:off x="4553750" y="1079758"/>
            <a:ext cx="3084499" cy="646331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tx1"/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sz="3600" b="1">
                <a:solidFill>
                  <a:schemeClr val="bg1"/>
                </a:solidFill>
              </a:rPr>
              <a:t>1</a:t>
            </a:r>
            <a:r>
              <a:rPr lang="ko-KR" altLang="en-US" sz="3600" b="1">
                <a:solidFill>
                  <a:schemeClr val="bg1"/>
                </a:solidFill>
              </a:rPr>
              <a:t>차 발표 주제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A63B6E8A-FCFA-4118-A448-F067977B685C}"/>
              </a:ext>
            </a:extLst>
          </p:cNvPr>
          <p:cNvSpPr txBox="1"/>
          <p:nvPr/>
        </p:nvSpPr>
        <p:spPr>
          <a:xfrm>
            <a:off x="2098751" y="1756213"/>
            <a:ext cx="7994496" cy="369332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tx1"/>
            </a:outerShdw>
          </a:effectLst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지역구별 유동인구와 지역구별 정류장수로 버스 가용성 취약 지역구를 도출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1E1E37DC-CB31-499B-BBFD-FC0156A6D113}"/>
              </a:ext>
            </a:extLst>
          </p:cNvPr>
          <p:cNvSpPr txBox="1"/>
          <p:nvPr/>
        </p:nvSpPr>
        <p:spPr>
          <a:xfrm>
            <a:off x="1483998" y="4112016"/>
            <a:ext cx="9224000" cy="369332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tx1"/>
            </a:outerShdw>
          </a:effectLst>
        </p:spPr>
        <p:txBody>
          <a:bodyPr wrap="none" rtlCol="0">
            <a:spAutoFit/>
          </a:bodyPr>
          <a:lstStyle/>
          <a:p>
            <a:r>
              <a:rPr lang="ko-KR" altLang="en-US" b="1">
                <a:solidFill>
                  <a:schemeClr val="bg1"/>
                </a:solidFill>
              </a:rPr>
              <a:t>단순 정류장 개수로 취약구를 도출하고 해결법으로 정류장 개수를 늘리는 것은 부적합</a:t>
            </a:r>
          </a:p>
        </p:txBody>
      </p:sp>
      <p:sp>
        <p:nvSpPr>
          <p:cNvPr id="3" name="화살표: 왼쪽 2">
            <a:extLst>
              <a:ext uri="{FF2B5EF4-FFF2-40B4-BE49-F238E27FC236}">
                <a16:creationId xmlns:a16="http://schemas.microsoft.com/office/drawing/2014/main" id="{2033B9FA-7626-4EC9-A320-C2A8EABD2F49}"/>
              </a:ext>
            </a:extLst>
          </p:cNvPr>
          <p:cNvSpPr/>
          <p:nvPr/>
        </p:nvSpPr>
        <p:spPr>
          <a:xfrm rot="16200000">
            <a:off x="5726039" y="4897060"/>
            <a:ext cx="917837" cy="648715"/>
          </a:xfrm>
          <a:prstGeom prst="leftArrow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1D40734-2A5C-4795-8518-0C25B682AE54}"/>
              </a:ext>
            </a:extLst>
          </p:cNvPr>
          <p:cNvSpPr txBox="1"/>
          <p:nvPr/>
        </p:nvSpPr>
        <p:spPr>
          <a:xfrm>
            <a:off x="4978032" y="3434743"/>
            <a:ext cx="2235933" cy="646331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tx1"/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sz="3600" b="1">
                <a:solidFill>
                  <a:schemeClr val="bg1"/>
                </a:solidFill>
              </a:rPr>
              <a:t>Feedback</a:t>
            </a:r>
            <a:endParaRPr lang="ko-KR" altLang="en-US" sz="3600" b="1">
              <a:solidFill>
                <a:schemeClr val="bg1"/>
              </a:solidFill>
            </a:endParaRPr>
          </a:p>
        </p:txBody>
      </p:sp>
      <p:sp>
        <p:nvSpPr>
          <p:cNvPr id="42" name="화살표: 왼쪽 41">
            <a:extLst>
              <a:ext uri="{FF2B5EF4-FFF2-40B4-BE49-F238E27FC236}">
                <a16:creationId xmlns:a16="http://schemas.microsoft.com/office/drawing/2014/main" id="{8EA7BFE4-FA87-456E-A3B0-8B1E1B5DC858}"/>
              </a:ext>
            </a:extLst>
          </p:cNvPr>
          <p:cNvSpPr/>
          <p:nvPr/>
        </p:nvSpPr>
        <p:spPr>
          <a:xfrm rot="16200000">
            <a:off x="5726039" y="2426825"/>
            <a:ext cx="917837" cy="648715"/>
          </a:xfrm>
          <a:prstGeom prst="leftArrow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61FE8E44-29D5-4F8E-A619-5AA0D574FB1D}"/>
              </a:ext>
            </a:extLst>
          </p:cNvPr>
          <p:cNvSpPr/>
          <p:nvPr/>
        </p:nvSpPr>
        <p:spPr>
          <a:xfrm>
            <a:off x="76200" y="88900"/>
            <a:ext cx="12023434" cy="66802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570720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64A16E7-FC47-4C0E-995F-AF52AF879FA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54B0CAE-758E-4C89-A51C-9E7E9962FB48}"/>
              </a:ext>
            </a:extLst>
          </p:cNvPr>
          <p:cNvSpPr txBox="1"/>
          <p:nvPr/>
        </p:nvSpPr>
        <p:spPr>
          <a:xfrm>
            <a:off x="203726" y="123829"/>
            <a:ext cx="86273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>
                <a:solidFill>
                  <a:schemeClr val="bg1">
                    <a:lumMod val="50000"/>
                  </a:schemeClr>
                </a:solidFill>
                <a:latin typeface="AlternateGothic2 BT" panose="020B0608020202050204" pitchFamily="34" charset="0"/>
                <a:ea typeface="배달의민족 주아" panose="02020603020101020101" pitchFamily="18" charset="-127"/>
              </a:rPr>
              <a:t>02</a:t>
            </a:r>
            <a:endParaRPr lang="ko-KR" altLang="en-US" sz="6600">
              <a:solidFill>
                <a:schemeClr val="bg1">
                  <a:lumMod val="50000"/>
                </a:schemeClr>
              </a:solidFill>
              <a:latin typeface="AlternateGothic2 BT" panose="020B0608020202050204" pitchFamily="34" charset="0"/>
              <a:ea typeface="배달의민족 주아" panose="02020603020101020101" pitchFamily="18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2373B4F-F4D3-4D8C-9319-2DF7E199F1FC}"/>
              </a:ext>
            </a:extLst>
          </p:cNvPr>
          <p:cNvSpPr txBox="1"/>
          <p:nvPr/>
        </p:nvSpPr>
        <p:spPr>
          <a:xfrm>
            <a:off x="1066463" y="296107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Analysis</a:t>
            </a:r>
            <a:endParaRPr lang="ko-KR" altLang="en-US" dirty="0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885984D-600A-4842-80CC-F887178F24FF}"/>
              </a:ext>
            </a:extLst>
          </p:cNvPr>
          <p:cNvSpPr txBox="1"/>
          <p:nvPr/>
        </p:nvSpPr>
        <p:spPr>
          <a:xfrm>
            <a:off x="1029034" y="605882"/>
            <a:ext cx="16642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defRPr>
            </a:lvl1pPr>
          </a:lstStyle>
          <a:p>
            <a:r>
              <a:rPr lang="ko-KR" altLang="en-US" dirty="0"/>
              <a:t>데이터 분석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8F35CCA-FCF0-47DB-B1F4-F14059A59CD0}"/>
              </a:ext>
            </a:extLst>
          </p:cNvPr>
          <p:cNvSpPr txBox="1"/>
          <p:nvPr/>
        </p:nvSpPr>
        <p:spPr>
          <a:xfrm>
            <a:off x="298340" y="1142009"/>
            <a:ext cx="5685980" cy="584775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tx1"/>
            </a:outerShdw>
          </a:effectLst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bg1"/>
                </a:solidFill>
              </a:rPr>
              <a:t>지역구 </a:t>
            </a:r>
            <a:r>
              <a:rPr lang="en-US" altLang="ko-KR" sz="3200" b="1" dirty="0">
                <a:solidFill>
                  <a:schemeClr val="bg1"/>
                </a:solidFill>
              </a:rPr>
              <a:t>to </a:t>
            </a:r>
            <a:r>
              <a:rPr lang="ko-KR" altLang="en-US" sz="3200" b="1" dirty="0">
                <a:solidFill>
                  <a:schemeClr val="bg1"/>
                </a:solidFill>
              </a:rPr>
              <a:t>지역구 노선수 파악</a:t>
            </a:r>
            <a:endParaRPr lang="en-US" altLang="ko-KR" sz="3200" b="1" dirty="0">
              <a:solidFill>
                <a:schemeClr val="bg1"/>
              </a:solidFill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8D32B3B4-AB8A-4AC8-A14A-2B605942C19E}"/>
              </a:ext>
            </a:extLst>
          </p:cNvPr>
          <p:cNvGrpSpPr/>
          <p:nvPr/>
        </p:nvGrpSpPr>
        <p:grpSpPr>
          <a:xfrm>
            <a:off x="479404" y="2310592"/>
            <a:ext cx="5323851" cy="2996375"/>
            <a:chOff x="2171152" y="3429000"/>
            <a:chExt cx="7849695" cy="3257982"/>
          </a:xfrm>
          <a:effectLst>
            <a:glow rad="101600">
              <a:schemeClr val="accent6">
                <a:satMod val="175000"/>
                <a:alpha val="40000"/>
              </a:schemeClr>
            </a:glow>
          </a:effectLst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371A7084-7DDA-470E-B727-B8413BB34DC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71152" y="3429000"/>
              <a:ext cx="7849695" cy="181000"/>
            </a:xfrm>
            <a:prstGeom prst="rect">
              <a:avLst/>
            </a:prstGeom>
          </p:spPr>
        </p:pic>
        <p:pic>
          <p:nvPicPr>
            <p:cNvPr id="14" name="그림 13" descr="테이블이(가) 표시된 사진&#10;&#10;자동 생성된 설명">
              <a:extLst>
                <a:ext uri="{FF2B5EF4-FFF2-40B4-BE49-F238E27FC236}">
                  <a16:creationId xmlns:a16="http://schemas.microsoft.com/office/drawing/2014/main" id="{044788B6-F956-4201-B289-09349407BA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71152" y="3590925"/>
              <a:ext cx="7849695" cy="3096057"/>
            </a:xfrm>
            <a:prstGeom prst="rect">
              <a:avLst/>
            </a:prstGeom>
          </p:spPr>
        </p:pic>
      </p:grpSp>
      <p:pic>
        <p:nvPicPr>
          <p:cNvPr id="17" name="그림 16" descr="텍스트이(가) 표시된 사진&#10;&#10;자동 생성된 설명">
            <a:extLst>
              <a:ext uri="{FF2B5EF4-FFF2-40B4-BE49-F238E27FC236}">
                <a16:creationId xmlns:a16="http://schemas.microsoft.com/office/drawing/2014/main" id="{A7F63424-08D2-4323-94E1-5434DC0B26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321" y="1921643"/>
            <a:ext cx="1276528" cy="3600953"/>
          </a:xfrm>
          <a:prstGeom prst="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D42F80C2-B5CE-4FC0-B635-471299496E4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3651" y="1912118"/>
            <a:ext cx="1276528" cy="3620005"/>
          </a:xfrm>
          <a:prstGeom prst="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3D6C8065-F8C5-4155-B99D-3CA79465CF46}"/>
              </a:ext>
            </a:extLst>
          </p:cNvPr>
          <p:cNvSpPr/>
          <p:nvPr/>
        </p:nvSpPr>
        <p:spPr>
          <a:xfrm>
            <a:off x="76200" y="88900"/>
            <a:ext cx="12023434" cy="66802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87670DC-D807-47EF-B9FE-D35D344BBE46}"/>
              </a:ext>
            </a:extLst>
          </p:cNvPr>
          <p:cNvCxnSpPr>
            <a:cxnSpLocks/>
          </p:cNvCxnSpPr>
          <p:nvPr/>
        </p:nvCxnSpPr>
        <p:spPr>
          <a:xfrm>
            <a:off x="9188823" y="3722119"/>
            <a:ext cx="681317" cy="0"/>
          </a:xfrm>
          <a:prstGeom prst="line">
            <a:avLst/>
          </a:prstGeom>
          <a:ln w="38100">
            <a:solidFill>
              <a:schemeClr val="bg1"/>
            </a:solidFill>
            <a:prstDash val="sysDot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EF656086-DEC9-43B8-8549-881A37BE502D}"/>
              </a:ext>
            </a:extLst>
          </p:cNvPr>
          <p:cNvSpPr/>
          <p:nvPr/>
        </p:nvSpPr>
        <p:spPr>
          <a:xfrm>
            <a:off x="6273866" y="3305260"/>
            <a:ext cx="950259" cy="672353"/>
          </a:xfrm>
          <a:prstGeom prst="rightArrow">
            <a:avLst/>
          </a:prstGeom>
          <a:ln w="38100">
            <a:solidFill>
              <a:schemeClr val="bg1"/>
            </a:solidFill>
            <a:prstDash val="soli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5308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64A16E7-FC47-4C0E-995F-AF52AF879FA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54B0CAE-758E-4C89-A51C-9E7E9962FB48}"/>
              </a:ext>
            </a:extLst>
          </p:cNvPr>
          <p:cNvSpPr txBox="1"/>
          <p:nvPr/>
        </p:nvSpPr>
        <p:spPr>
          <a:xfrm>
            <a:off x="203726" y="123829"/>
            <a:ext cx="86273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>
                <a:solidFill>
                  <a:schemeClr val="bg1">
                    <a:lumMod val="50000"/>
                  </a:schemeClr>
                </a:solidFill>
                <a:latin typeface="AlternateGothic2 BT" panose="020B0608020202050204" pitchFamily="34" charset="0"/>
                <a:ea typeface="배달의민족 주아" panose="02020603020101020101" pitchFamily="18" charset="-127"/>
              </a:rPr>
              <a:t>02</a:t>
            </a:r>
            <a:endParaRPr lang="ko-KR" altLang="en-US" sz="6600">
              <a:solidFill>
                <a:schemeClr val="bg1">
                  <a:lumMod val="50000"/>
                </a:schemeClr>
              </a:solidFill>
              <a:latin typeface="AlternateGothic2 BT" panose="020B0608020202050204" pitchFamily="34" charset="0"/>
              <a:ea typeface="배달의민족 주아" panose="02020603020101020101" pitchFamily="18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2373B4F-F4D3-4D8C-9319-2DF7E199F1FC}"/>
              </a:ext>
            </a:extLst>
          </p:cNvPr>
          <p:cNvSpPr txBox="1"/>
          <p:nvPr/>
        </p:nvSpPr>
        <p:spPr>
          <a:xfrm>
            <a:off x="1081009" y="294683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Analysis</a:t>
            </a:r>
            <a:endParaRPr lang="ko-KR" altLang="en-US" dirty="0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885984D-600A-4842-80CC-F887178F24FF}"/>
              </a:ext>
            </a:extLst>
          </p:cNvPr>
          <p:cNvSpPr txBox="1"/>
          <p:nvPr/>
        </p:nvSpPr>
        <p:spPr>
          <a:xfrm>
            <a:off x="1066463" y="608233"/>
            <a:ext cx="16642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defRPr>
            </a:lvl1pPr>
          </a:lstStyle>
          <a:p>
            <a:r>
              <a:rPr lang="ko-KR" altLang="en-US" dirty="0"/>
              <a:t>데이터 분석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8F35CCA-FCF0-47DB-B1F4-F14059A59CD0}"/>
              </a:ext>
            </a:extLst>
          </p:cNvPr>
          <p:cNvSpPr txBox="1"/>
          <p:nvPr/>
        </p:nvSpPr>
        <p:spPr>
          <a:xfrm>
            <a:off x="4679586" y="454346"/>
            <a:ext cx="2832827" cy="769441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tx1"/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sz="4400" b="1">
                <a:solidFill>
                  <a:schemeClr val="bg1"/>
                </a:solidFill>
              </a:rPr>
              <a:t>Heat map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E6E6FB43-151C-46DF-BA30-09356A995F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8552" y="1290916"/>
            <a:ext cx="7774894" cy="3963397"/>
          </a:xfrm>
          <a:prstGeom prst="rect">
            <a:avLst/>
          </a:prstGeom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34A1C84-3F23-4475-913B-4D68B0A10B77}"/>
              </a:ext>
            </a:extLst>
          </p:cNvPr>
          <p:cNvSpPr txBox="1"/>
          <p:nvPr/>
        </p:nvSpPr>
        <p:spPr>
          <a:xfrm>
            <a:off x="2128908" y="5690441"/>
            <a:ext cx="6882012" cy="338554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tx1"/>
            </a:outerShdw>
          </a:effectLst>
        </p:spPr>
        <p:txBody>
          <a:bodyPr wrap="non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600" b="1">
                <a:solidFill>
                  <a:schemeClr val="bg1"/>
                </a:solidFill>
              </a:rPr>
              <a:t>강남구 </a:t>
            </a:r>
            <a:r>
              <a:rPr lang="en-US" altLang="ko-KR" sz="1600" b="1">
                <a:solidFill>
                  <a:schemeClr val="bg1"/>
                </a:solidFill>
              </a:rPr>
              <a:t>– </a:t>
            </a:r>
            <a:r>
              <a:rPr lang="ko-KR" altLang="en-US" sz="1600" b="1">
                <a:solidFill>
                  <a:schemeClr val="bg1"/>
                </a:solidFill>
              </a:rPr>
              <a:t>서초구</a:t>
            </a:r>
            <a:r>
              <a:rPr lang="en-US" altLang="ko-KR" sz="1600" b="1">
                <a:solidFill>
                  <a:schemeClr val="bg1"/>
                </a:solidFill>
              </a:rPr>
              <a:t>, </a:t>
            </a:r>
            <a:r>
              <a:rPr lang="ko-KR" altLang="en-US" sz="1600" b="1">
                <a:solidFill>
                  <a:schemeClr val="bg1"/>
                </a:solidFill>
              </a:rPr>
              <a:t>중구 </a:t>
            </a:r>
            <a:r>
              <a:rPr lang="en-US" altLang="ko-KR" sz="1600" b="1">
                <a:solidFill>
                  <a:schemeClr val="bg1"/>
                </a:solidFill>
              </a:rPr>
              <a:t>– </a:t>
            </a:r>
            <a:r>
              <a:rPr lang="ko-KR" altLang="en-US" sz="1600" b="1">
                <a:solidFill>
                  <a:schemeClr val="bg1"/>
                </a:solidFill>
              </a:rPr>
              <a:t>종로구</a:t>
            </a:r>
            <a:r>
              <a:rPr lang="en-US" altLang="ko-KR" sz="1600" b="1">
                <a:solidFill>
                  <a:schemeClr val="bg1"/>
                </a:solidFill>
              </a:rPr>
              <a:t> </a:t>
            </a:r>
            <a:r>
              <a:rPr lang="ko-KR" altLang="en-US" sz="1600" b="1">
                <a:solidFill>
                  <a:schemeClr val="bg1"/>
                </a:solidFill>
              </a:rPr>
              <a:t>와 같이 인접한 구의 노선이 가장 많다</a:t>
            </a:r>
            <a:endParaRPr lang="en-US" altLang="ko-KR" sz="1600" b="1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A9A482B-C540-4EBE-942B-4D6263EEBBDF}"/>
              </a:ext>
            </a:extLst>
          </p:cNvPr>
          <p:cNvSpPr txBox="1"/>
          <p:nvPr/>
        </p:nvSpPr>
        <p:spPr>
          <a:xfrm>
            <a:off x="2128908" y="6116996"/>
            <a:ext cx="9454832" cy="338554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tx1"/>
            </a:outerShdw>
          </a:effectLst>
        </p:spPr>
        <p:txBody>
          <a:bodyPr wrap="none" rtlCol="0">
            <a:spAutoFit/>
          </a:bodyPr>
          <a:lstStyle>
            <a:defPPr>
              <a:defRPr lang="ko-KR"/>
            </a:defPPr>
            <a:lvl1pPr marL="228600" indent="-228600">
              <a:buAutoNum type="arabicPeriod"/>
              <a:defRPr b="1">
                <a:solidFill>
                  <a:schemeClr val="bg1"/>
                </a:solidFill>
              </a:defRPr>
            </a:lvl1pPr>
          </a:lstStyle>
          <a:p>
            <a:pPr marL="0" indent="0">
              <a:buNone/>
            </a:pPr>
            <a:r>
              <a:rPr lang="en-US" altLang="ko-KR" sz="1600" dirty="0"/>
              <a:t>2. </a:t>
            </a:r>
            <a:r>
              <a:rPr lang="ko-KR" altLang="en-US" sz="1600" dirty="0"/>
              <a:t>용산구</a:t>
            </a:r>
            <a:r>
              <a:rPr lang="en-US" altLang="ko-KR" sz="1600" dirty="0"/>
              <a:t>, </a:t>
            </a:r>
            <a:r>
              <a:rPr lang="ko-KR" altLang="en-US" sz="1600" dirty="0"/>
              <a:t>종로구</a:t>
            </a:r>
            <a:r>
              <a:rPr lang="en-US" altLang="ko-KR" sz="1600" dirty="0"/>
              <a:t>, </a:t>
            </a:r>
            <a:r>
              <a:rPr lang="ko-KR" altLang="en-US" sz="1600" dirty="0"/>
              <a:t>중구</a:t>
            </a:r>
            <a:r>
              <a:rPr lang="en-US" altLang="ko-KR" sz="1600" dirty="0"/>
              <a:t>, </a:t>
            </a:r>
            <a:r>
              <a:rPr lang="ko-KR" altLang="en-US" sz="1600" dirty="0"/>
              <a:t>강남구는 인접지역 뿐만 아니라 원거리 지역도 노선 수가 많음을 알 수 있다</a:t>
            </a:r>
            <a:r>
              <a:rPr lang="en-US" altLang="ko-KR" sz="1600" dirty="0"/>
              <a:t>.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9086BE7-6B86-4164-BA4F-5E2D1AF3B145}"/>
              </a:ext>
            </a:extLst>
          </p:cNvPr>
          <p:cNvSpPr/>
          <p:nvPr/>
        </p:nvSpPr>
        <p:spPr>
          <a:xfrm>
            <a:off x="76200" y="88900"/>
            <a:ext cx="12023434" cy="66802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09BFC44-F3E4-47B8-BD17-3A8182C75BCE}"/>
              </a:ext>
            </a:extLst>
          </p:cNvPr>
          <p:cNvCxnSpPr>
            <a:cxnSpLocks/>
          </p:cNvCxnSpPr>
          <p:nvPr/>
        </p:nvCxnSpPr>
        <p:spPr>
          <a:xfrm>
            <a:off x="708212" y="5567083"/>
            <a:ext cx="10712823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9F463189-C71D-40B4-A631-6964D3A9F9EB}"/>
              </a:ext>
            </a:extLst>
          </p:cNvPr>
          <p:cNvSpPr/>
          <p:nvPr/>
        </p:nvSpPr>
        <p:spPr>
          <a:xfrm>
            <a:off x="8506437" y="4613945"/>
            <a:ext cx="251669" cy="14261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1E8A6F1-94A4-4530-B0C2-668E3781741A}"/>
              </a:ext>
            </a:extLst>
          </p:cNvPr>
          <p:cNvSpPr/>
          <p:nvPr/>
        </p:nvSpPr>
        <p:spPr>
          <a:xfrm>
            <a:off x="8229600" y="4756558"/>
            <a:ext cx="251669" cy="1426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974927B-1B78-4FBB-A77C-B55E12974B8B}"/>
              </a:ext>
            </a:extLst>
          </p:cNvPr>
          <p:cNvSpPr/>
          <p:nvPr/>
        </p:nvSpPr>
        <p:spPr>
          <a:xfrm>
            <a:off x="2208552" y="1510018"/>
            <a:ext cx="7078061" cy="4530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396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64A16E7-FC47-4C0E-995F-AF52AF879FA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54B0CAE-758E-4C89-A51C-9E7E9962FB48}"/>
              </a:ext>
            </a:extLst>
          </p:cNvPr>
          <p:cNvSpPr txBox="1"/>
          <p:nvPr/>
        </p:nvSpPr>
        <p:spPr>
          <a:xfrm>
            <a:off x="203726" y="123829"/>
            <a:ext cx="86273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>
                <a:solidFill>
                  <a:schemeClr val="bg1">
                    <a:lumMod val="50000"/>
                  </a:schemeClr>
                </a:solidFill>
                <a:latin typeface="AlternateGothic2 BT" panose="020B0608020202050204" pitchFamily="34" charset="0"/>
                <a:ea typeface="배달의민족 주아" panose="02020603020101020101" pitchFamily="18" charset="-127"/>
              </a:rPr>
              <a:t>02</a:t>
            </a:r>
            <a:endParaRPr lang="ko-KR" altLang="en-US" sz="6600">
              <a:solidFill>
                <a:schemeClr val="bg1">
                  <a:lumMod val="50000"/>
                </a:schemeClr>
              </a:solidFill>
              <a:latin typeface="AlternateGothic2 BT" panose="020B0608020202050204" pitchFamily="34" charset="0"/>
              <a:ea typeface="배달의민족 주아" panose="02020603020101020101" pitchFamily="18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2373B4F-F4D3-4D8C-9319-2DF7E199F1FC}"/>
              </a:ext>
            </a:extLst>
          </p:cNvPr>
          <p:cNvSpPr txBox="1"/>
          <p:nvPr/>
        </p:nvSpPr>
        <p:spPr>
          <a:xfrm>
            <a:off x="1066463" y="288077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Analysis</a:t>
            </a:r>
            <a:endParaRPr lang="ko-KR" altLang="en-US" dirty="0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885984D-600A-4842-80CC-F887178F24FF}"/>
              </a:ext>
            </a:extLst>
          </p:cNvPr>
          <p:cNvSpPr txBox="1"/>
          <p:nvPr/>
        </p:nvSpPr>
        <p:spPr>
          <a:xfrm>
            <a:off x="1059135" y="625753"/>
            <a:ext cx="16642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defRPr>
            </a:lvl1pPr>
          </a:lstStyle>
          <a:p>
            <a:r>
              <a:rPr lang="ko-KR" altLang="en-US" dirty="0"/>
              <a:t>데이터 분석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8F35CCA-FCF0-47DB-B1F4-F14059A59CD0}"/>
              </a:ext>
            </a:extLst>
          </p:cNvPr>
          <p:cNvSpPr txBox="1"/>
          <p:nvPr/>
        </p:nvSpPr>
        <p:spPr>
          <a:xfrm>
            <a:off x="272686" y="1229046"/>
            <a:ext cx="7252306" cy="707886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tx1"/>
            </a:outerShdw>
          </a:effectLst>
        </p:spPr>
        <p:txBody>
          <a:bodyPr wrap="none" rtlCol="0">
            <a:spAutoFit/>
          </a:bodyPr>
          <a:lstStyle/>
          <a:p>
            <a:r>
              <a:rPr lang="ko-KR" altLang="en-US" sz="4000" b="1">
                <a:solidFill>
                  <a:schemeClr val="bg1"/>
                </a:solidFill>
              </a:rPr>
              <a:t>지역별 버스 통행인원 </a:t>
            </a:r>
            <a:r>
              <a:rPr lang="en-US" altLang="ko-KR" sz="3600" b="1">
                <a:solidFill>
                  <a:schemeClr val="bg1"/>
                </a:solidFill>
              </a:rPr>
              <a:t>(</a:t>
            </a:r>
            <a:r>
              <a:rPr lang="ko-KR" altLang="en-US" sz="3600" b="1">
                <a:solidFill>
                  <a:schemeClr val="bg1"/>
                </a:solidFill>
              </a:rPr>
              <a:t>기종점</a:t>
            </a:r>
            <a:r>
              <a:rPr lang="en-US" altLang="ko-KR" sz="3600" b="1">
                <a:solidFill>
                  <a:schemeClr val="bg1"/>
                </a:solidFill>
              </a:rPr>
              <a:t>)</a:t>
            </a:r>
            <a:endParaRPr lang="en-US" altLang="ko-KR" sz="4000" b="1">
              <a:solidFill>
                <a:schemeClr val="bg1"/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75E8F95-E3E7-41C1-B3DB-D79115C62746}"/>
              </a:ext>
            </a:extLst>
          </p:cNvPr>
          <p:cNvGrpSpPr/>
          <p:nvPr/>
        </p:nvGrpSpPr>
        <p:grpSpPr>
          <a:xfrm>
            <a:off x="961848" y="2501371"/>
            <a:ext cx="4699431" cy="2569316"/>
            <a:chOff x="3009469" y="5208558"/>
            <a:chExt cx="6173061" cy="2934109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FC40B710-E9AD-4BCF-85B7-81093C4DA3D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09469" y="5208558"/>
              <a:ext cx="6173061" cy="200053"/>
            </a:xfrm>
            <a:prstGeom prst="rect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</p:pic>
        <p:pic>
          <p:nvPicPr>
            <p:cNvPr id="12" name="그림 11" descr="텍스트, 낱말맞추기게임이(가) 표시된 사진&#10;&#10;자동 생성된 설명">
              <a:extLst>
                <a:ext uri="{FF2B5EF4-FFF2-40B4-BE49-F238E27FC236}">
                  <a16:creationId xmlns:a16="http://schemas.microsoft.com/office/drawing/2014/main" id="{3591133E-6FEF-40DB-9168-97373029742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09469" y="5427663"/>
              <a:ext cx="6173061" cy="2715004"/>
            </a:xfrm>
            <a:prstGeom prst="rect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</p:pic>
      </p:grpSp>
      <p:pic>
        <p:nvPicPr>
          <p:cNvPr id="14" name="그림 13">
            <a:extLst>
              <a:ext uri="{FF2B5EF4-FFF2-40B4-BE49-F238E27FC236}">
                <a16:creationId xmlns:a16="http://schemas.microsoft.com/office/drawing/2014/main" id="{EB417BBE-893F-43E5-865A-15CB40FEBD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4727" y="1805465"/>
            <a:ext cx="1371791" cy="3610479"/>
          </a:xfrm>
          <a:prstGeom prst="rect">
            <a:avLst/>
          </a:prstGeom>
        </p:spPr>
      </p:pic>
      <p:pic>
        <p:nvPicPr>
          <p:cNvPr id="15" name="그림 14" descr="텍스트, 신문이(가) 표시된 사진&#10;&#10;자동 생성된 설명">
            <a:extLst>
              <a:ext uri="{FF2B5EF4-FFF2-40B4-BE49-F238E27FC236}">
                <a16:creationId xmlns:a16="http://schemas.microsoft.com/office/drawing/2014/main" id="{28E49468-C47B-4502-A225-CC313D2692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7023" y="1783804"/>
            <a:ext cx="1486107" cy="3591426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747FE77C-52B9-4DAC-B476-6F8468A6DF6B}"/>
              </a:ext>
            </a:extLst>
          </p:cNvPr>
          <p:cNvSpPr/>
          <p:nvPr/>
        </p:nvSpPr>
        <p:spPr>
          <a:xfrm>
            <a:off x="76200" y="88900"/>
            <a:ext cx="12023434" cy="66802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CE6F51A3-2A2B-4872-B057-A267B589BC6A}"/>
              </a:ext>
            </a:extLst>
          </p:cNvPr>
          <p:cNvCxnSpPr>
            <a:cxnSpLocks/>
          </p:cNvCxnSpPr>
          <p:nvPr/>
        </p:nvCxnSpPr>
        <p:spPr>
          <a:xfrm>
            <a:off x="9074523" y="3610705"/>
            <a:ext cx="681317" cy="0"/>
          </a:xfrm>
          <a:prstGeom prst="line">
            <a:avLst/>
          </a:prstGeom>
          <a:ln w="38100">
            <a:solidFill>
              <a:schemeClr val="bg1"/>
            </a:solidFill>
            <a:prstDash val="sysDot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818C871A-231D-42E3-B3E2-BBA5274ED988}"/>
              </a:ext>
            </a:extLst>
          </p:cNvPr>
          <p:cNvSpPr/>
          <p:nvPr/>
        </p:nvSpPr>
        <p:spPr>
          <a:xfrm>
            <a:off x="6135371" y="3305260"/>
            <a:ext cx="950259" cy="672353"/>
          </a:xfrm>
          <a:prstGeom prst="rightArrow">
            <a:avLst/>
          </a:prstGeom>
          <a:ln w="38100">
            <a:solidFill>
              <a:schemeClr val="bg1"/>
            </a:solidFill>
            <a:prstDash val="soli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AE92C4E-5C81-4509-AEFA-32EA4BD2D08E}"/>
              </a:ext>
            </a:extLst>
          </p:cNvPr>
          <p:cNvSpPr/>
          <p:nvPr/>
        </p:nvSpPr>
        <p:spPr>
          <a:xfrm>
            <a:off x="961848" y="3791824"/>
            <a:ext cx="4699431" cy="1857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8000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64A16E7-FC47-4C0E-995F-AF52AF879FA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54B0CAE-758E-4C89-A51C-9E7E9962FB48}"/>
              </a:ext>
            </a:extLst>
          </p:cNvPr>
          <p:cNvSpPr txBox="1"/>
          <p:nvPr/>
        </p:nvSpPr>
        <p:spPr>
          <a:xfrm>
            <a:off x="203726" y="123829"/>
            <a:ext cx="86273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>
                <a:solidFill>
                  <a:schemeClr val="bg1">
                    <a:lumMod val="50000"/>
                  </a:schemeClr>
                </a:solidFill>
                <a:latin typeface="AlternateGothic2 BT" panose="020B0608020202050204" pitchFamily="34" charset="0"/>
                <a:ea typeface="배달의민족 주아" panose="02020603020101020101" pitchFamily="18" charset="-127"/>
              </a:rPr>
              <a:t>02</a:t>
            </a:r>
            <a:endParaRPr lang="ko-KR" altLang="en-US" sz="6600">
              <a:solidFill>
                <a:schemeClr val="bg1">
                  <a:lumMod val="50000"/>
                </a:schemeClr>
              </a:solidFill>
              <a:latin typeface="AlternateGothic2 BT" panose="020B0608020202050204" pitchFamily="34" charset="0"/>
              <a:ea typeface="배달의민족 주아" panose="02020603020101020101" pitchFamily="18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2373B4F-F4D3-4D8C-9319-2DF7E199F1FC}"/>
              </a:ext>
            </a:extLst>
          </p:cNvPr>
          <p:cNvSpPr txBox="1"/>
          <p:nvPr/>
        </p:nvSpPr>
        <p:spPr>
          <a:xfrm>
            <a:off x="1043623" y="300459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Analysis</a:t>
            </a:r>
            <a:endParaRPr lang="ko-KR" altLang="en-US" dirty="0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885984D-600A-4842-80CC-F887178F24FF}"/>
              </a:ext>
            </a:extLst>
          </p:cNvPr>
          <p:cNvSpPr txBox="1"/>
          <p:nvPr/>
        </p:nvSpPr>
        <p:spPr>
          <a:xfrm>
            <a:off x="1019738" y="613338"/>
            <a:ext cx="16642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defRPr>
            </a:lvl1pPr>
          </a:lstStyle>
          <a:p>
            <a:r>
              <a:rPr lang="ko-KR" altLang="en-US" dirty="0"/>
              <a:t>데이터 분석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8F35CCA-FCF0-47DB-B1F4-F14059A59CD0}"/>
              </a:ext>
            </a:extLst>
          </p:cNvPr>
          <p:cNvSpPr txBox="1"/>
          <p:nvPr/>
        </p:nvSpPr>
        <p:spPr>
          <a:xfrm>
            <a:off x="246082" y="1018550"/>
            <a:ext cx="2832827" cy="769441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tx1"/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sz="4400" b="1">
                <a:solidFill>
                  <a:schemeClr val="bg1"/>
                </a:solidFill>
              </a:rPr>
              <a:t>Heat map</a:t>
            </a:r>
          </a:p>
        </p:txBody>
      </p:sp>
      <p:pic>
        <p:nvPicPr>
          <p:cNvPr id="10" name="그림 9" descr="테이블이(가) 표시된 사진&#10;&#10;자동 생성된 설명">
            <a:extLst>
              <a:ext uri="{FF2B5EF4-FFF2-40B4-BE49-F238E27FC236}">
                <a16:creationId xmlns:a16="http://schemas.microsoft.com/office/drawing/2014/main" id="{4067A05D-B0BB-4C7D-A509-9BE97EF9F4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249" y="1880094"/>
            <a:ext cx="7985924" cy="3917228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DE3388D9-7777-42FB-8143-62B1F0801ECA}"/>
              </a:ext>
            </a:extLst>
          </p:cNvPr>
          <p:cNvSpPr/>
          <p:nvPr/>
        </p:nvSpPr>
        <p:spPr>
          <a:xfrm>
            <a:off x="8864606" y="0"/>
            <a:ext cx="3327394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3F9808E4-7E0F-4C78-8917-80215CFE4237}"/>
              </a:ext>
            </a:extLst>
          </p:cNvPr>
          <p:cNvCxnSpPr/>
          <p:nvPr/>
        </p:nvCxnSpPr>
        <p:spPr>
          <a:xfrm>
            <a:off x="8864606" y="0"/>
            <a:ext cx="0" cy="685800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34A1C84-3F23-4475-913B-4D68B0A10B77}"/>
              </a:ext>
            </a:extLst>
          </p:cNvPr>
          <p:cNvSpPr txBox="1"/>
          <p:nvPr/>
        </p:nvSpPr>
        <p:spPr>
          <a:xfrm>
            <a:off x="8914319" y="354661"/>
            <a:ext cx="2720617" cy="646331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tx1"/>
            </a:outerShdw>
          </a:effectLst>
        </p:spPr>
        <p:txBody>
          <a:bodyPr wrap="non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b="1">
                <a:solidFill>
                  <a:schemeClr val="bg1"/>
                </a:solidFill>
              </a:rPr>
              <a:t> 인근 지역구 통행이 </a:t>
            </a:r>
            <a:endParaRPr lang="en-US" altLang="ko-KR" b="1">
              <a:solidFill>
                <a:schemeClr val="bg1"/>
              </a:solidFill>
            </a:endParaRPr>
          </a:p>
          <a:p>
            <a:r>
              <a:rPr lang="en-US" altLang="ko-KR" b="1">
                <a:solidFill>
                  <a:schemeClr val="bg1"/>
                </a:solidFill>
              </a:rPr>
              <a:t>  </a:t>
            </a:r>
            <a:r>
              <a:rPr lang="en-US" altLang="ko-KR" sz="1100" b="1">
                <a:solidFill>
                  <a:schemeClr val="bg1"/>
                </a:solidFill>
              </a:rPr>
              <a:t> </a:t>
            </a:r>
            <a:r>
              <a:rPr lang="en-US" altLang="ko-KR" b="1">
                <a:solidFill>
                  <a:schemeClr val="bg1"/>
                </a:solidFill>
              </a:rPr>
              <a:t> </a:t>
            </a:r>
            <a:r>
              <a:rPr lang="ko-KR" altLang="en-US" b="1">
                <a:solidFill>
                  <a:schemeClr val="bg1"/>
                </a:solidFill>
              </a:rPr>
              <a:t>상대적으로 많이 분포</a:t>
            </a:r>
            <a:endParaRPr lang="en-US" altLang="ko-KR" b="1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A9A482B-C540-4EBE-942B-4D6263EEBBDF}"/>
              </a:ext>
            </a:extLst>
          </p:cNvPr>
          <p:cNvSpPr txBox="1"/>
          <p:nvPr/>
        </p:nvSpPr>
        <p:spPr>
          <a:xfrm>
            <a:off x="8908706" y="1342434"/>
            <a:ext cx="2901756" cy="1200329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tx1"/>
            </a:outerShdw>
          </a:effectLst>
        </p:spPr>
        <p:txBody>
          <a:bodyPr wrap="none" rtlCol="0">
            <a:spAutoFit/>
          </a:bodyPr>
          <a:lstStyle>
            <a:defPPr>
              <a:defRPr lang="ko-KR"/>
            </a:defPPr>
            <a:lvl1pPr marL="228600" indent="-228600">
              <a:buAutoNum type="arabicPeriod"/>
              <a:defRPr b="1">
                <a:solidFill>
                  <a:schemeClr val="bg1"/>
                </a:solidFill>
              </a:defRPr>
            </a:lvl1pPr>
          </a:lstStyle>
          <a:p>
            <a:pPr marL="0" indent="0">
              <a:buNone/>
            </a:pPr>
            <a:r>
              <a:rPr lang="en-US" altLang="ko-KR"/>
              <a:t>2. </a:t>
            </a:r>
            <a:r>
              <a:rPr lang="ko-KR" altLang="en-US"/>
              <a:t>강남</a:t>
            </a:r>
            <a:r>
              <a:rPr lang="en-US" altLang="ko-KR"/>
              <a:t>, </a:t>
            </a:r>
            <a:r>
              <a:rPr lang="ko-KR" altLang="en-US"/>
              <a:t>서초</a:t>
            </a:r>
            <a:r>
              <a:rPr lang="en-US" altLang="ko-KR"/>
              <a:t>, </a:t>
            </a:r>
            <a:r>
              <a:rPr lang="ko-KR" altLang="en-US"/>
              <a:t>종로</a:t>
            </a:r>
            <a:r>
              <a:rPr lang="en-US" altLang="ko-KR"/>
              <a:t>, </a:t>
            </a:r>
            <a:r>
              <a:rPr lang="ko-KR" altLang="en-US"/>
              <a:t>용산</a:t>
            </a:r>
            <a:r>
              <a:rPr lang="en-US" altLang="ko-KR"/>
              <a:t>,</a:t>
            </a:r>
          </a:p>
          <a:p>
            <a:pPr marL="0" indent="0">
              <a:buNone/>
            </a:pPr>
            <a:r>
              <a:rPr lang="en-US" altLang="ko-KR"/>
              <a:t> </a:t>
            </a:r>
            <a:r>
              <a:rPr lang="en-US" altLang="ko-KR" sz="1400"/>
              <a:t> </a:t>
            </a:r>
            <a:r>
              <a:rPr lang="en-US" altLang="ko-KR" sz="1000"/>
              <a:t> </a:t>
            </a:r>
            <a:r>
              <a:rPr lang="en-US" altLang="ko-KR"/>
              <a:t> </a:t>
            </a:r>
            <a:r>
              <a:rPr lang="ko-KR" altLang="en-US"/>
              <a:t>중구는 인근지역이 </a:t>
            </a:r>
            <a:endParaRPr lang="en-US" altLang="ko-KR"/>
          </a:p>
          <a:p>
            <a:pPr marL="0" indent="0">
              <a:buNone/>
            </a:pPr>
            <a:r>
              <a:rPr lang="en-US" altLang="ko-KR"/>
              <a:t>   </a:t>
            </a:r>
            <a:r>
              <a:rPr lang="ko-KR" altLang="en-US"/>
              <a:t>아니여도 원거리 타지역</a:t>
            </a:r>
            <a:endParaRPr lang="en-US" altLang="ko-KR"/>
          </a:p>
          <a:p>
            <a:pPr marL="0" indent="0">
              <a:buNone/>
            </a:pPr>
            <a:r>
              <a:rPr lang="en-US" altLang="ko-KR"/>
              <a:t>  </a:t>
            </a:r>
            <a:r>
              <a:rPr lang="ko-KR" altLang="en-US"/>
              <a:t> 이동이 많음 </a:t>
            </a:r>
            <a:endParaRPr lang="en-US" altLang="ko-KR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4FE976E-EAFE-4A63-9199-BE49AB942345}"/>
              </a:ext>
            </a:extLst>
          </p:cNvPr>
          <p:cNvSpPr txBox="1"/>
          <p:nvPr/>
        </p:nvSpPr>
        <p:spPr>
          <a:xfrm>
            <a:off x="8940106" y="2716769"/>
            <a:ext cx="2983509" cy="923330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tx1"/>
            </a:outerShdw>
          </a:effectLst>
        </p:spPr>
        <p:txBody>
          <a:bodyPr wrap="none" rtlCol="0">
            <a:spAutoFit/>
          </a:bodyPr>
          <a:lstStyle>
            <a:defPPr>
              <a:defRPr lang="ko-KR"/>
            </a:defPPr>
            <a:lvl1pPr marL="228600" indent="-228600">
              <a:buAutoNum type="arabicPeriod"/>
              <a:defRPr b="1">
                <a:solidFill>
                  <a:schemeClr val="bg1"/>
                </a:solidFill>
              </a:defRPr>
            </a:lvl1pPr>
          </a:lstStyle>
          <a:p>
            <a:pPr marL="0" indent="0">
              <a:buNone/>
            </a:pPr>
            <a:r>
              <a:rPr lang="en-US" altLang="ko-KR"/>
              <a:t>3. </a:t>
            </a:r>
            <a:r>
              <a:rPr lang="ko-KR" altLang="en-US"/>
              <a:t>노선 수와 비교시 대략</a:t>
            </a:r>
            <a:endParaRPr lang="en-US" altLang="ko-KR"/>
          </a:p>
          <a:p>
            <a:pPr marL="0" indent="0">
              <a:buNone/>
            </a:pPr>
            <a:r>
              <a:rPr lang="en-US" altLang="ko-KR"/>
              <a:t>   </a:t>
            </a:r>
            <a:r>
              <a:rPr lang="ko-KR" altLang="en-US"/>
              <a:t>적으로 색의 진함 정도가</a:t>
            </a:r>
            <a:endParaRPr lang="en-US" altLang="ko-KR"/>
          </a:p>
          <a:p>
            <a:pPr marL="0" indent="0">
              <a:buNone/>
            </a:pPr>
            <a:r>
              <a:rPr lang="ko-KR" altLang="en-US"/>
              <a:t>   비슷함</a:t>
            </a:r>
            <a:endParaRPr lang="en-US" altLang="ko-KR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87AA32-F029-45C1-85D3-8679766A01F1}"/>
              </a:ext>
            </a:extLst>
          </p:cNvPr>
          <p:cNvSpPr txBox="1"/>
          <p:nvPr/>
        </p:nvSpPr>
        <p:spPr>
          <a:xfrm>
            <a:off x="9064938" y="4203489"/>
            <a:ext cx="97208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ko-KR" altLang="en-US" sz="2000" b="1">
                <a:solidFill>
                  <a:schemeClr val="bg1"/>
                </a:solidFill>
              </a:rPr>
              <a:t>노선수</a:t>
            </a:r>
            <a:endParaRPr lang="en-US" altLang="ko-KR" sz="2000" b="1">
              <a:solidFill>
                <a:schemeClr val="bg1"/>
              </a:solidFill>
            </a:endParaRPr>
          </a:p>
        </p:txBody>
      </p:sp>
      <p:sp>
        <p:nvSpPr>
          <p:cNvPr id="4" name="화살표: 왼쪽 3">
            <a:extLst>
              <a:ext uri="{FF2B5EF4-FFF2-40B4-BE49-F238E27FC236}">
                <a16:creationId xmlns:a16="http://schemas.microsoft.com/office/drawing/2014/main" id="{4F986BA8-D394-4A98-AB02-8E0D91CDDA09}"/>
              </a:ext>
            </a:extLst>
          </p:cNvPr>
          <p:cNvSpPr/>
          <p:nvPr/>
        </p:nvSpPr>
        <p:spPr>
          <a:xfrm rot="5400000">
            <a:off x="9893737" y="4226198"/>
            <a:ext cx="504774" cy="250028"/>
          </a:xfrm>
          <a:prstGeom prst="leftArrow">
            <a:avLst/>
          </a:prstGeom>
          <a:ln w="38100">
            <a:solidFill>
              <a:schemeClr val="bg1"/>
            </a:solidFill>
            <a:prstDash val="soli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24279D7-0140-4742-99FB-A70D4466249F}"/>
              </a:ext>
            </a:extLst>
          </p:cNvPr>
          <p:cNvSpPr txBox="1"/>
          <p:nvPr/>
        </p:nvSpPr>
        <p:spPr>
          <a:xfrm>
            <a:off x="10437519" y="4203489"/>
            <a:ext cx="216458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ko-KR" altLang="en-US" sz="2000" b="1">
                <a:solidFill>
                  <a:schemeClr val="bg1"/>
                </a:solidFill>
              </a:rPr>
              <a:t>이동인원</a:t>
            </a:r>
            <a:endParaRPr lang="en-US" altLang="ko-KR" sz="2000" b="1">
              <a:solidFill>
                <a:schemeClr val="bg1"/>
              </a:solidFill>
            </a:endParaRPr>
          </a:p>
        </p:txBody>
      </p:sp>
      <p:sp>
        <p:nvSpPr>
          <p:cNvPr id="18" name="화살표: 왼쪽 17">
            <a:extLst>
              <a:ext uri="{FF2B5EF4-FFF2-40B4-BE49-F238E27FC236}">
                <a16:creationId xmlns:a16="http://schemas.microsoft.com/office/drawing/2014/main" id="{E4F354E0-7B91-4FAC-9EB5-1CF7272E344B}"/>
              </a:ext>
            </a:extLst>
          </p:cNvPr>
          <p:cNvSpPr/>
          <p:nvPr/>
        </p:nvSpPr>
        <p:spPr>
          <a:xfrm rot="5400000">
            <a:off x="11477350" y="4225706"/>
            <a:ext cx="504774" cy="250028"/>
          </a:xfrm>
          <a:prstGeom prst="leftArrow">
            <a:avLst/>
          </a:prstGeom>
          <a:ln w="38100">
            <a:solidFill>
              <a:schemeClr val="bg1"/>
            </a:solidFill>
            <a:prstDash val="soli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B828E7B-E70F-4E4C-BD6C-52F03ED3A4DB}"/>
              </a:ext>
            </a:extLst>
          </p:cNvPr>
          <p:cNvSpPr/>
          <p:nvPr/>
        </p:nvSpPr>
        <p:spPr>
          <a:xfrm>
            <a:off x="76200" y="88900"/>
            <a:ext cx="12023434" cy="66802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778DB43-1C4B-46C0-87D2-AE6435664A50}"/>
              </a:ext>
            </a:extLst>
          </p:cNvPr>
          <p:cNvSpPr/>
          <p:nvPr/>
        </p:nvSpPr>
        <p:spPr>
          <a:xfrm>
            <a:off x="337249" y="2164360"/>
            <a:ext cx="7204454" cy="4446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5AF7C40-36AC-490F-A51E-15AB2F37A681}"/>
              </a:ext>
            </a:extLst>
          </p:cNvPr>
          <p:cNvSpPr/>
          <p:nvPr/>
        </p:nvSpPr>
        <p:spPr>
          <a:xfrm>
            <a:off x="6711193" y="5201174"/>
            <a:ext cx="276836" cy="1426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259448A-7EB0-409B-BB77-DC0970F2634D}"/>
              </a:ext>
            </a:extLst>
          </p:cNvPr>
          <p:cNvSpPr/>
          <p:nvPr/>
        </p:nvSpPr>
        <p:spPr>
          <a:xfrm>
            <a:off x="6434356" y="5343787"/>
            <a:ext cx="276836" cy="1426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53533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64A16E7-FC47-4C0E-995F-AF52AF879FA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54B0CAE-758E-4C89-A51C-9E7E9962FB48}"/>
              </a:ext>
            </a:extLst>
          </p:cNvPr>
          <p:cNvSpPr txBox="1"/>
          <p:nvPr/>
        </p:nvSpPr>
        <p:spPr>
          <a:xfrm>
            <a:off x="203726" y="123829"/>
            <a:ext cx="86273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>
                <a:solidFill>
                  <a:schemeClr val="bg1">
                    <a:lumMod val="50000"/>
                  </a:schemeClr>
                </a:solidFill>
                <a:latin typeface="AlternateGothic2 BT" panose="020B0608020202050204" pitchFamily="34" charset="0"/>
                <a:ea typeface="배달의민족 주아" panose="02020603020101020101" pitchFamily="18" charset="-127"/>
              </a:rPr>
              <a:t>02</a:t>
            </a:r>
            <a:endParaRPr lang="ko-KR" altLang="en-US" sz="6600">
              <a:solidFill>
                <a:schemeClr val="bg1">
                  <a:lumMod val="50000"/>
                </a:schemeClr>
              </a:solidFill>
              <a:latin typeface="AlternateGothic2 BT" panose="020B0608020202050204" pitchFamily="34" charset="0"/>
              <a:ea typeface="배달의민족 주아" panose="02020603020101020101" pitchFamily="18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2373B4F-F4D3-4D8C-9319-2DF7E199F1FC}"/>
              </a:ext>
            </a:extLst>
          </p:cNvPr>
          <p:cNvSpPr txBox="1"/>
          <p:nvPr/>
        </p:nvSpPr>
        <p:spPr>
          <a:xfrm>
            <a:off x="1043623" y="303310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Analysis</a:t>
            </a:r>
            <a:endParaRPr lang="ko-KR" altLang="en-US" dirty="0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885984D-600A-4842-80CC-F887178F24FF}"/>
              </a:ext>
            </a:extLst>
          </p:cNvPr>
          <p:cNvSpPr txBox="1"/>
          <p:nvPr/>
        </p:nvSpPr>
        <p:spPr>
          <a:xfrm>
            <a:off x="1009615" y="606797"/>
            <a:ext cx="16642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defRPr>
            </a:lvl1pPr>
          </a:lstStyle>
          <a:p>
            <a:r>
              <a:rPr lang="ko-KR" altLang="en-US" dirty="0"/>
              <a:t>데이터 분석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E3388D9-7777-42FB-8143-62B1F0801ECA}"/>
              </a:ext>
            </a:extLst>
          </p:cNvPr>
          <p:cNvSpPr/>
          <p:nvPr/>
        </p:nvSpPr>
        <p:spPr>
          <a:xfrm>
            <a:off x="8864606" y="0"/>
            <a:ext cx="3327394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3F9808E4-7E0F-4C78-8917-80215CFE4237}"/>
              </a:ext>
            </a:extLst>
          </p:cNvPr>
          <p:cNvCxnSpPr/>
          <p:nvPr/>
        </p:nvCxnSpPr>
        <p:spPr>
          <a:xfrm>
            <a:off x="8864606" y="0"/>
            <a:ext cx="0" cy="685800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34A1C84-3F23-4475-913B-4D68B0A10B77}"/>
              </a:ext>
            </a:extLst>
          </p:cNvPr>
          <p:cNvSpPr txBox="1"/>
          <p:nvPr/>
        </p:nvSpPr>
        <p:spPr>
          <a:xfrm>
            <a:off x="8876219" y="342705"/>
            <a:ext cx="3139001" cy="338554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tx1"/>
            </a:outerShdw>
          </a:effectLst>
        </p:spPr>
        <p:txBody>
          <a:bodyPr wrap="non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600" b="1">
                <a:solidFill>
                  <a:schemeClr val="bg1"/>
                </a:solidFill>
              </a:rPr>
              <a:t> 은평구 </a:t>
            </a:r>
            <a:r>
              <a:rPr lang="en-US" altLang="ko-KR" sz="1600" b="1">
                <a:solidFill>
                  <a:schemeClr val="bg1"/>
                </a:solidFill>
              </a:rPr>
              <a:t>– </a:t>
            </a:r>
            <a:r>
              <a:rPr lang="ko-KR" altLang="en-US" sz="1600" b="1">
                <a:solidFill>
                  <a:schemeClr val="bg1"/>
                </a:solidFill>
              </a:rPr>
              <a:t>성북구 수치가 높음</a:t>
            </a:r>
            <a:endParaRPr lang="en-US" altLang="ko-KR" sz="1600" b="1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4FE976E-EAFE-4A63-9199-BE49AB942345}"/>
              </a:ext>
            </a:extLst>
          </p:cNvPr>
          <p:cNvSpPr txBox="1"/>
          <p:nvPr/>
        </p:nvSpPr>
        <p:spPr>
          <a:xfrm>
            <a:off x="8940106" y="1694208"/>
            <a:ext cx="3223959" cy="1077218"/>
          </a:xfrm>
          <a:prstGeom prst="rect">
            <a:avLst/>
          </a:prstGeom>
        </p:spPr>
        <p:txBody>
          <a:bodyPr wrap="none" rtlCol="0">
            <a:spAutoFit/>
          </a:bodyPr>
          <a:lstStyle>
            <a:defPPr>
              <a:defRPr lang="ko-KR"/>
            </a:defPPr>
            <a:lvl1pPr marL="228600" indent="-228600">
              <a:buAutoNum type="arabicPeriod"/>
              <a:defRPr b="1">
                <a:solidFill>
                  <a:schemeClr val="bg1"/>
                </a:solidFill>
              </a:defRPr>
            </a:lvl1pPr>
          </a:lstStyle>
          <a:p>
            <a:pPr marL="0" indent="0">
              <a:buNone/>
            </a:pPr>
            <a:r>
              <a:rPr lang="en-US" altLang="ko-KR" sz="1600"/>
              <a:t>2. </a:t>
            </a:r>
            <a:r>
              <a:rPr lang="ko-KR" altLang="en-US" sz="1600"/>
              <a:t>종로구 </a:t>
            </a:r>
            <a:r>
              <a:rPr lang="en-US" altLang="ko-KR" sz="1600"/>
              <a:t>– </a:t>
            </a:r>
            <a:r>
              <a:rPr lang="ko-KR" altLang="en-US" sz="1600"/>
              <a:t>강동구 </a:t>
            </a:r>
            <a:endParaRPr lang="en-US" altLang="ko-KR" sz="1600"/>
          </a:p>
          <a:p>
            <a:pPr marL="0" indent="0">
              <a:buNone/>
            </a:pPr>
            <a:r>
              <a:rPr lang="en-US" altLang="ko-KR" sz="1600"/>
              <a:t>    </a:t>
            </a:r>
            <a:r>
              <a:rPr lang="ko-KR" altLang="en-US" sz="1600"/>
              <a:t>중랑구 </a:t>
            </a:r>
            <a:r>
              <a:rPr lang="en-US" altLang="ko-KR" sz="1600"/>
              <a:t>– </a:t>
            </a:r>
            <a:r>
              <a:rPr lang="ko-KR" altLang="en-US" sz="1600"/>
              <a:t>동대문구</a:t>
            </a:r>
            <a:endParaRPr lang="en-US" altLang="ko-KR" sz="1600"/>
          </a:p>
          <a:p>
            <a:pPr marL="0" indent="0">
              <a:buNone/>
            </a:pPr>
            <a:r>
              <a:rPr lang="en-US" altLang="ko-KR" sz="1600"/>
              <a:t>    </a:t>
            </a:r>
            <a:r>
              <a:rPr lang="ko-KR" altLang="en-US" sz="1600"/>
              <a:t>거리가 멀고 이용객이 적지만 </a:t>
            </a:r>
            <a:endParaRPr lang="en-US" altLang="ko-KR" sz="1600"/>
          </a:p>
          <a:p>
            <a:pPr marL="0" indent="0">
              <a:buNone/>
            </a:pPr>
            <a:r>
              <a:rPr lang="en-US" altLang="ko-KR" sz="1600"/>
              <a:t>    </a:t>
            </a:r>
            <a:r>
              <a:rPr lang="ko-KR" altLang="en-US" sz="1600"/>
              <a:t>노선이 </a:t>
            </a:r>
            <a:r>
              <a:rPr lang="en-US" altLang="ko-KR" sz="1600"/>
              <a:t>3</a:t>
            </a:r>
            <a:r>
              <a:rPr lang="ko-KR" altLang="en-US" sz="1600"/>
              <a:t>대나 존재</a:t>
            </a:r>
            <a:endParaRPr lang="en-US" altLang="ko-KR" sz="1600"/>
          </a:p>
        </p:txBody>
      </p:sp>
      <p:pic>
        <p:nvPicPr>
          <p:cNvPr id="19" name="그림 18" descr="테이블이(가) 표시된 사진&#10;&#10;자동 생성된 설명">
            <a:extLst>
              <a:ext uri="{FF2B5EF4-FFF2-40B4-BE49-F238E27FC236}">
                <a16:creationId xmlns:a16="http://schemas.microsoft.com/office/drawing/2014/main" id="{F511C1E6-45F5-45F0-A051-C718D4C007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449" y="1894976"/>
            <a:ext cx="8249175" cy="3769956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E8F35CCA-FCF0-47DB-B1F4-F14059A59CD0}"/>
              </a:ext>
            </a:extLst>
          </p:cNvPr>
          <p:cNvSpPr txBox="1"/>
          <p:nvPr/>
        </p:nvSpPr>
        <p:spPr>
          <a:xfrm>
            <a:off x="282230" y="1256384"/>
            <a:ext cx="6974986" cy="584775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tx1"/>
            </a:outerShdw>
          </a:effectLst>
        </p:spPr>
        <p:txBody>
          <a:bodyPr wrap="none" rtlCol="0">
            <a:spAutoFit/>
          </a:bodyPr>
          <a:lstStyle/>
          <a:p>
            <a:r>
              <a:rPr lang="ko-KR" altLang="en-US" sz="3200" b="1">
                <a:solidFill>
                  <a:schemeClr val="bg1"/>
                </a:solidFill>
              </a:rPr>
              <a:t>지역별 통행 인원수 </a:t>
            </a:r>
            <a:r>
              <a:rPr lang="en-US" altLang="ko-KR" sz="3200" b="1">
                <a:solidFill>
                  <a:schemeClr val="bg1"/>
                </a:solidFill>
              </a:rPr>
              <a:t>/ </a:t>
            </a:r>
            <a:r>
              <a:rPr lang="ko-KR" altLang="en-US" sz="3200" b="1">
                <a:solidFill>
                  <a:schemeClr val="bg1"/>
                </a:solidFill>
              </a:rPr>
              <a:t>지역별 노선 수</a:t>
            </a:r>
            <a:endParaRPr lang="en-US" altLang="ko-KR" sz="3200" b="1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7FD3EFB-1338-45A4-9EB5-FD1C81A6321F}"/>
              </a:ext>
            </a:extLst>
          </p:cNvPr>
          <p:cNvSpPr txBox="1"/>
          <p:nvPr/>
        </p:nvSpPr>
        <p:spPr>
          <a:xfrm>
            <a:off x="8914319" y="677827"/>
            <a:ext cx="3288080" cy="338554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chemeClr val="bg1"/>
                </a:solidFill>
              </a:rPr>
              <a:t>(</a:t>
            </a:r>
            <a:r>
              <a:rPr lang="ko-KR" altLang="en-US" sz="1600" b="1">
                <a:solidFill>
                  <a:schemeClr val="bg1"/>
                </a:solidFill>
              </a:rPr>
              <a:t>노선이 적지만 버스 이용객 많음</a:t>
            </a:r>
            <a:r>
              <a:rPr lang="en-US" altLang="ko-KR" sz="1600" b="1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A5C836F-2C1C-4032-AB4A-B007E6794E22}"/>
              </a:ext>
            </a:extLst>
          </p:cNvPr>
          <p:cNvSpPr txBox="1"/>
          <p:nvPr/>
        </p:nvSpPr>
        <p:spPr>
          <a:xfrm>
            <a:off x="282230" y="5941688"/>
            <a:ext cx="7301999" cy="369332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tx1"/>
            </a:outerShdw>
          </a:effectLst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가용 노선 수에서 </a:t>
            </a:r>
            <a:r>
              <a:rPr lang="ko-KR" altLang="en-US" b="1" dirty="0" err="1">
                <a:solidFill>
                  <a:schemeClr val="bg1"/>
                </a:solidFill>
              </a:rPr>
              <a:t>시간ㆍ지역별로</a:t>
            </a:r>
            <a:r>
              <a:rPr lang="ko-KR" altLang="en-US" b="1" dirty="0">
                <a:solidFill>
                  <a:schemeClr val="bg1"/>
                </a:solidFill>
              </a:rPr>
              <a:t> 노선이 배분이 되어야 한다고 생각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5FF72E3-CA38-4768-AB09-FC7CC277A899}"/>
              </a:ext>
            </a:extLst>
          </p:cNvPr>
          <p:cNvSpPr/>
          <p:nvPr/>
        </p:nvSpPr>
        <p:spPr>
          <a:xfrm>
            <a:off x="76200" y="88900"/>
            <a:ext cx="12023434" cy="66802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4454382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64A16E7-FC47-4C0E-995F-AF52AF879FA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54B0CAE-758E-4C89-A51C-9E7E9962FB48}"/>
              </a:ext>
            </a:extLst>
          </p:cNvPr>
          <p:cNvSpPr txBox="1"/>
          <p:nvPr/>
        </p:nvSpPr>
        <p:spPr>
          <a:xfrm>
            <a:off x="203726" y="123829"/>
            <a:ext cx="86273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>
                <a:solidFill>
                  <a:schemeClr val="bg1">
                    <a:lumMod val="50000"/>
                  </a:schemeClr>
                </a:solidFill>
                <a:latin typeface="AlternateGothic2 BT" panose="020B0608020202050204" pitchFamily="34" charset="0"/>
                <a:ea typeface="배달의민족 주아" panose="02020603020101020101" pitchFamily="18" charset="-127"/>
              </a:rPr>
              <a:t>02</a:t>
            </a:r>
            <a:endParaRPr lang="ko-KR" altLang="en-US" sz="6600">
              <a:solidFill>
                <a:schemeClr val="bg1">
                  <a:lumMod val="50000"/>
                </a:schemeClr>
              </a:solidFill>
              <a:latin typeface="AlternateGothic2 BT" panose="020B0608020202050204" pitchFamily="34" charset="0"/>
              <a:ea typeface="배달의민족 주아" panose="02020603020101020101" pitchFamily="18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2373B4F-F4D3-4D8C-9319-2DF7E199F1FC}"/>
              </a:ext>
            </a:extLst>
          </p:cNvPr>
          <p:cNvSpPr txBox="1"/>
          <p:nvPr/>
        </p:nvSpPr>
        <p:spPr>
          <a:xfrm>
            <a:off x="1066463" y="303310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Analysis</a:t>
            </a:r>
            <a:endParaRPr lang="ko-KR" altLang="en-US" dirty="0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885984D-600A-4842-80CC-F887178F24FF}"/>
              </a:ext>
            </a:extLst>
          </p:cNvPr>
          <p:cNvSpPr txBox="1"/>
          <p:nvPr/>
        </p:nvSpPr>
        <p:spPr>
          <a:xfrm>
            <a:off x="1010316" y="615208"/>
            <a:ext cx="16642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defRPr>
            </a:lvl1pPr>
          </a:lstStyle>
          <a:p>
            <a:r>
              <a:rPr lang="ko-KR" altLang="en-US" dirty="0"/>
              <a:t>데이터 분석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E3388D9-7777-42FB-8143-62B1F0801ECA}"/>
              </a:ext>
            </a:extLst>
          </p:cNvPr>
          <p:cNvSpPr/>
          <p:nvPr/>
        </p:nvSpPr>
        <p:spPr>
          <a:xfrm>
            <a:off x="7311578" y="0"/>
            <a:ext cx="4880422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3F9808E4-7E0F-4C78-8917-80215CFE4237}"/>
              </a:ext>
            </a:extLst>
          </p:cNvPr>
          <p:cNvCxnSpPr/>
          <p:nvPr/>
        </p:nvCxnSpPr>
        <p:spPr>
          <a:xfrm>
            <a:off x="7311578" y="0"/>
            <a:ext cx="0" cy="685800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34A1C84-3F23-4475-913B-4D68B0A10B77}"/>
              </a:ext>
            </a:extLst>
          </p:cNvPr>
          <p:cNvSpPr txBox="1"/>
          <p:nvPr/>
        </p:nvSpPr>
        <p:spPr>
          <a:xfrm>
            <a:off x="7350404" y="354661"/>
            <a:ext cx="4855816" cy="1015663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tx1"/>
            </a:outerShdw>
          </a:effectLst>
        </p:spPr>
        <p:txBody>
          <a:bodyPr wrap="non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2000" b="1">
                <a:solidFill>
                  <a:schemeClr val="bg1"/>
                </a:solidFill>
              </a:rPr>
              <a:t>상업지역인 종로구</a:t>
            </a:r>
            <a:r>
              <a:rPr lang="en-US" altLang="ko-KR" sz="2000" b="1">
                <a:solidFill>
                  <a:schemeClr val="bg1"/>
                </a:solidFill>
              </a:rPr>
              <a:t>, </a:t>
            </a:r>
            <a:r>
              <a:rPr lang="ko-KR" altLang="en-US" sz="2000" b="1">
                <a:solidFill>
                  <a:schemeClr val="bg1"/>
                </a:solidFill>
              </a:rPr>
              <a:t>영등포구 출근시간</a:t>
            </a:r>
            <a:endParaRPr lang="en-US" altLang="ko-KR" sz="2000" b="1">
              <a:solidFill>
                <a:schemeClr val="bg1"/>
              </a:solidFill>
            </a:endParaRPr>
          </a:p>
          <a:p>
            <a:r>
              <a:rPr lang="ko-KR" altLang="en-US" sz="2000" b="1">
                <a:solidFill>
                  <a:schemeClr val="bg1"/>
                </a:solidFill>
              </a:rPr>
              <a:t>   하차 인원이 많고 퇴근시간 승차인원</a:t>
            </a:r>
            <a:endParaRPr lang="en-US" altLang="ko-KR" sz="2000" b="1">
              <a:solidFill>
                <a:schemeClr val="bg1"/>
              </a:solidFill>
            </a:endParaRPr>
          </a:p>
          <a:p>
            <a:r>
              <a:rPr lang="en-US" altLang="ko-KR" sz="2000" b="1">
                <a:solidFill>
                  <a:schemeClr val="bg1"/>
                </a:solidFill>
              </a:rPr>
              <a:t>   </a:t>
            </a:r>
            <a:r>
              <a:rPr lang="ko-KR" altLang="en-US" sz="2000" b="1">
                <a:solidFill>
                  <a:schemeClr val="bg1"/>
                </a:solidFill>
              </a:rPr>
              <a:t>이 많음</a:t>
            </a:r>
            <a:endParaRPr lang="en-US" altLang="ko-KR" sz="2000" b="1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4FE976E-EAFE-4A63-9199-BE49AB942345}"/>
              </a:ext>
            </a:extLst>
          </p:cNvPr>
          <p:cNvSpPr txBox="1"/>
          <p:nvPr/>
        </p:nvSpPr>
        <p:spPr>
          <a:xfrm>
            <a:off x="7393260" y="4757860"/>
            <a:ext cx="4647426" cy="400110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tx1"/>
            </a:outerShdw>
          </a:effectLst>
        </p:spPr>
        <p:txBody>
          <a:bodyPr wrap="none" rtlCol="0">
            <a:spAutoFit/>
          </a:bodyPr>
          <a:lstStyle>
            <a:defPPr>
              <a:defRPr lang="ko-KR"/>
            </a:defPPr>
            <a:lvl1pPr marL="228600" indent="-228600">
              <a:buAutoNum type="arabicPeriod"/>
              <a:defRPr b="1">
                <a:solidFill>
                  <a:schemeClr val="bg1"/>
                </a:solidFill>
              </a:defRPr>
            </a:lvl1pPr>
          </a:lstStyle>
          <a:p>
            <a:pPr marL="0" indent="0">
              <a:buNone/>
            </a:pPr>
            <a:r>
              <a:rPr lang="ko-KR" altLang="en-US" sz="2000"/>
              <a:t>시간별로 노선을 효율적으로 배분 가능</a:t>
            </a:r>
            <a:endParaRPr lang="en-US" altLang="ko-KR" sz="200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8F35CCA-FCF0-47DB-B1F4-F14059A59CD0}"/>
              </a:ext>
            </a:extLst>
          </p:cNvPr>
          <p:cNvSpPr txBox="1"/>
          <p:nvPr/>
        </p:nvSpPr>
        <p:spPr>
          <a:xfrm>
            <a:off x="203726" y="1256384"/>
            <a:ext cx="5541902" cy="584775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tx1"/>
            </a:outerShdw>
          </a:effectLst>
        </p:spPr>
        <p:txBody>
          <a:bodyPr wrap="none" rtlCol="0">
            <a:spAutoFit/>
          </a:bodyPr>
          <a:lstStyle/>
          <a:p>
            <a:r>
              <a:rPr lang="ko-KR" altLang="en-US" sz="3200" b="1">
                <a:solidFill>
                  <a:schemeClr val="bg1"/>
                </a:solidFill>
              </a:rPr>
              <a:t>지역구별 시간별 승하차 인원</a:t>
            </a:r>
            <a:endParaRPr lang="en-US" altLang="ko-KR" sz="3200" b="1">
              <a:solidFill>
                <a:schemeClr val="bg1"/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28884808-E64E-4C03-A7A0-6D9B162005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594" y="1992920"/>
            <a:ext cx="6317883" cy="43181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3D7E4F9-2889-437C-BA59-F9D74944C319}"/>
              </a:ext>
            </a:extLst>
          </p:cNvPr>
          <p:cNvSpPr txBox="1"/>
          <p:nvPr/>
        </p:nvSpPr>
        <p:spPr>
          <a:xfrm>
            <a:off x="7357729" y="1724985"/>
            <a:ext cx="4570482" cy="1015663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tx1"/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sz="2000" b="1">
                <a:solidFill>
                  <a:schemeClr val="bg1"/>
                </a:solidFill>
              </a:rPr>
              <a:t>2. </a:t>
            </a:r>
            <a:r>
              <a:rPr lang="ko-KR" altLang="en-US" sz="2000" b="1">
                <a:solidFill>
                  <a:schemeClr val="bg1"/>
                </a:solidFill>
              </a:rPr>
              <a:t>거주 지역인 은평구</a:t>
            </a:r>
            <a:r>
              <a:rPr lang="en-US" altLang="ko-KR" sz="2000" b="1">
                <a:solidFill>
                  <a:schemeClr val="bg1"/>
                </a:solidFill>
              </a:rPr>
              <a:t>, </a:t>
            </a:r>
            <a:r>
              <a:rPr lang="ko-KR" altLang="en-US" sz="2000" b="1">
                <a:solidFill>
                  <a:schemeClr val="bg1"/>
                </a:solidFill>
              </a:rPr>
              <a:t>중랑구는 출근</a:t>
            </a:r>
            <a:endParaRPr lang="en-US" altLang="ko-KR" sz="2000" b="1">
              <a:solidFill>
                <a:schemeClr val="bg1"/>
              </a:solidFill>
            </a:endParaRPr>
          </a:p>
          <a:p>
            <a:r>
              <a:rPr lang="en-US" altLang="ko-KR" sz="2000" b="1">
                <a:solidFill>
                  <a:schemeClr val="bg1"/>
                </a:solidFill>
              </a:rPr>
              <a:t>   </a:t>
            </a:r>
            <a:r>
              <a:rPr lang="ko-KR" altLang="en-US" sz="2000" b="1">
                <a:solidFill>
                  <a:schemeClr val="bg1"/>
                </a:solidFill>
              </a:rPr>
              <a:t>시간대에 승차인원이 많고 퇴근시간</a:t>
            </a:r>
            <a:endParaRPr lang="en-US" altLang="ko-KR" sz="2000" b="1">
              <a:solidFill>
                <a:schemeClr val="bg1"/>
              </a:solidFill>
            </a:endParaRPr>
          </a:p>
          <a:p>
            <a:r>
              <a:rPr lang="en-US" altLang="ko-KR" sz="2000" b="1">
                <a:solidFill>
                  <a:schemeClr val="bg1"/>
                </a:solidFill>
              </a:rPr>
              <a:t>   </a:t>
            </a:r>
            <a:r>
              <a:rPr lang="ko-KR" altLang="en-US" sz="2000" b="1">
                <a:solidFill>
                  <a:schemeClr val="bg1"/>
                </a:solidFill>
              </a:rPr>
              <a:t>대에 하차인원이 많음</a:t>
            </a:r>
            <a:r>
              <a:rPr lang="en-US" altLang="ko-KR" sz="2000" b="1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E6B71D5-E3C2-4A8A-8CD1-9AFE2F1BE33D}"/>
              </a:ext>
            </a:extLst>
          </p:cNvPr>
          <p:cNvSpPr/>
          <p:nvPr/>
        </p:nvSpPr>
        <p:spPr>
          <a:xfrm>
            <a:off x="76200" y="88900"/>
            <a:ext cx="12023434" cy="66802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17" name="화살표: 왼쪽 16">
            <a:extLst>
              <a:ext uri="{FF2B5EF4-FFF2-40B4-BE49-F238E27FC236}">
                <a16:creationId xmlns:a16="http://schemas.microsoft.com/office/drawing/2014/main" id="{A901016E-9DE7-4A21-8B30-4A692F4DC949}"/>
              </a:ext>
            </a:extLst>
          </p:cNvPr>
          <p:cNvSpPr/>
          <p:nvPr/>
        </p:nvSpPr>
        <p:spPr>
          <a:xfrm rot="16200000">
            <a:off x="8848300" y="3355633"/>
            <a:ext cx="1589339" cy="787242"/>
          </a:xfrm>
          <a:prstGeom prst="leftArrow">
            <a:avLst/>
          </a:prstGeom>
          <a:ln w="38100">
            <a:solidFill>
              <a:schemeClr val="bg1"/>
            </a:solidFill>
            <a:prstDash val="soli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99066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3146</TotalTime>
  <Words>319</Words>
  <Application>Microsoft Office PowerPoint</Application>
  <PresentationFormat>와이드스크린</PresentationFormat>
  <Paragraphs>84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AlternateGothic2 BT</vt:lpstr>
      <vt:lpstr>나눔스퀘어라운드 Bold</vt:lpstr>
      <vt:lpstr>맑은 고딕</vt:lpstr>
      <vt:lpstr>함초롬바탕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유 신영</dc:creator>
  <cp:lastModifiedBy>박준순</cp:lastModifiedBy>
  <cp:revision>299</cp:revision>
  <dcterms:created xsi:type="dcterms:W3CDTF">2021-03-18T06:41:03Z</dcterms:created>
  <dcterms:modified xsi:type="dcterms:W3CDTF">2021-04-26T14:04:06Z</dcterms:modified>
</cp:coreProperties>
</file>