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4" r:id="rId6"/>
    <p:sldId id="263" r:id="rId7"/>
    <p:sldId id="265" r:id="rId8"/>
    <p:sldId id="266" r:id="rId9"/>
    <p:sldId id="269" r:id="rId10"/>
    <p:sldId id="268" r:id="rId11"/>
    <p:sldId id="26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7CF"/>
    <a:srgbClr val="A59BF3"/>
    <a:srgbClr val="65E9FB"/>
    <a:srgbClr val="FFFF68"/>
    <a:srgbClr val="EED7D7"/>
    <a:srgbClr val="FF8585"/>
    <a:srgbClr val="282F32"/>
    <a:srgbClr val="070A0D"/>
    <a:srgbClr val="262B2F"/>
    <a:srgbClr val="040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4044E-3123-479E-8295-E7045C7DF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F9BC1-FF1B-40A8-9873-0E47665B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D6373-16F5-4787-A2D7-746C3416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A66CC-7D92-4D43-95A8-79E5FE0D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6654-86E3-4D4E-8EE2-D20A14B3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4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75237-E86B-434D-B8B7-4E253307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2A4B9-ED94-421D-B960-FFA6B03B4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9F2D9-EF78-4832-AA9A-AA2744C6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2B1D2-0869-4744-AEC1-0203CC23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19483-E1D2-4B7A-8449-8A3F6A06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3AE194-AA5A-4724-9A6C-A0E719D00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45922-96C8-4148-92D2-DFBC7C452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AA850-8B73-4AE8-B557-78D43413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120B-DB22-415E-A62C-63EB8D61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40FE2-90F1-494E-9C01-35AD5E46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29EE4-5783-4817-B537-2F0C95AD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BFBC7-C20D-4E6A-B778-16B4287B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D3669-6C07-4403-B30E-7D304316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4397E-0DE6-4A5B-97D1-BC4D98A4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2354C-1696-46BB-8CD7-4B1F219C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47EED-A021-4B37-86F9-26AB9C32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D3C5F-1A23-425A-ABA3-184576E80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74F15-ABDA-46F6-B460-F060A10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24C4A-7954-416F-94C6-F8E75E33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9A9D4-3A3E-4872-B0C8-768243C7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00B68-1A03-4DF1-A89A-7AAB06A8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78EDC-B578-48BC-AD2B-C5C1B17C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31E81-8907-4D76-8EA0-0E1E9969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04D58-0375-4574-AD6A-A4B9735E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9F1E8-9376-4690-AFC9-EB241586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30427-1421-4D87-A31C-102A3D58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5B463-2846-4E8B-AD19-91BEE79D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30AC8-27BE-444A-B7BF-ED08F413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11356-4E1A-4800-B64C-53C3FA83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F430AE-4A64-41D0-9860-901B3B96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94927-A3CC-41E2-9FA6-96E2C990F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DD419F-31B1-49D7-8BD0-85FF3C3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68FB23-2C71-4910-905C-0351CC3E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10A8D5-909B-4B0B-B5FC-4ECD438F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D17E2-3267-4D0D-937C-F0BA7A8D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409922-51A5-4D62-ADA4-8B2D9809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11F940-12E6-4B4D-85F9-91879D56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85FDAE-2DA4-4510-9D34-B7CDB8A4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4982F-A3D4-4310-80DC-767982A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B83CAB-57CC-4C7E-9852-71B0405E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C110C-B53D-42B9-A664-08239286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AD99F-5DD4-4481-A8AE-B72387CD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AB88E-9FB3-4768-AB42-4429D48C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3F384-67AA-4F9C-A92B-F8056F1B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89568-2555-41CF-BC62-242E53EA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81ED2-8C7B-413D-A9AB-72B19371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8BCED-9954-4BD2-8959-3BB5D499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98CA-632D-441B-884C-4F3EA7A7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1BF105-F1AD-4DE9-97B9-14584BE3F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DAEAF-4D36-4B0E-A658-86F70F3C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AE4D6-DF32-4683-A254-B659FF5E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BB979-E3E2-4821-8501-81D778CC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2C8FD-7D90-4A6D-804A-D8FEC48F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0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ED5E11-6F33-4E3C-97A0-2C0B98B6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953D1-2879-445B-AE44-A8D72980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E061D-7F81-4EDB-A306-DB7318E23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334E-16B8-4B0C-9707-A158C59ADFEC}" type="datetimeFigureOut">
              <a:rPr lang="ko-KR" altLang="en-US" smtClean="0"/>
              <a:t>2021-05-31(Mon)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27647-EBC3-4E62-868E-3AC8CBD7C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35CE6-9A3F-4D16-A55A-91627B823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1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CBC6A3B-661B-4922-9729-DE8AC03A80E8}"/>
              </a:ext>
            </a:extLst>
          </p:cNvPr>
          <p:cNvSpPr txBox="1"/>
          <p:nvPr/>
        </p:nvSpPr>
        <p:spPr>
          <a:xfrm>
            <a:off x="2391792" y="2481786"/>
            <a:ext cx="7471917" cy="126188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1F07CF"/>
                </a:solidFill>
              </a:rPr>
              <a:t>빅데이터 기반</a:t>
            </a:r>
          </a:p>
          <a:p>
            <a:pPr algn="ctr"/>
            <a:r>
              <a:rPr lang="ko-KR" altLang="en-US" sz="3200" b="1" dirty="0">
                <a:solidFill>
                  <a:srgbClr val="1F07CF"/>
                </a:solidFill>
              </a:rPr>
              <a:t>서울시 지역별 버스 가용성 문제와 개선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05FE34-299E-4C9E-BAE4-A570AD07A886}"/>
              </a:ext>
            </a:extLst>
          </p:cNvPr>
          <p:cNvSpPr txBox="1"/>
          <p:nvPr/>
        </p:nvSpPr>
        <p:spPr>
          <a:xfrm>
            <a:off x="4987854" y="585464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rgbClr val="1F07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AI </a:t>
            </a:r>
            <a:r>
              <a:rPr lang="ko-KR" altLang="en-US" sz="3200" b="1" dirty="0">
                <a:solidFill>
                  <a:srgbClr val="1F07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융합학부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6255D1B-B4C3-4672-BBCA-8A921B53CF55}"/>
              </a:ext>
            </a:extLst>
          </p:cNvPr>
          <p:cNvSpPr/>
          <p:nvPr/>
        </p:nvSpPr>
        <p:spPr>
          <a:xfrm rot="5400000">
            <a:off x="6007101" y="766354"/>
            <a:ext cx="241300" cy="6489700"/>
          </a:xfrm>
          <a:custGeom>
            <a:avLst/>
            <a:gdLst>
              <a:gd name="connsiteX0" fmla="*/ 368300 w 699199"/>
              <a:gd name="connsiteY0" fmla="*/ 0 h 6845300"/>
              <a:gd name="connsiteX1" fmla="*/ 330200 w 699199"/>
              <a:gd name="connsiteY1" fmla="*/ 76200 h 6845300"/>
              <a:gd name="connsiteX2" fmla="*/ 254000 w 699199"/>
              <a:gd name="connsiteY2" fmla="*/ 203200 h 6845300"/>
              <a:gd name="connsiteX3" fmla="*/ 228600 w 699199"/>
              <a:gd name="connsiteY3" fmla="*/ 292100 h 6845300"/>
              <a:gd name="connsiteX4" fmla="*/ 101600 w 699199"/>
              <a:gd name="connsiteY4" fmla="*/ 546100 h 6845300"/>
              <a:gd name="connsiteX5" fmla="*/ 63500 w 699199"/>
              <a:gd name="connsiteY5" fmla="*/ 622300 h 6845300"/>
              <a:gd name="connsiteX6" fmla="*/ 0 w 699199"/>
              <a:gd name="connsiteY6" fmla="*/ 749300 h 6845300"/>
              <a:gd name="connsiteX7" fmla="*/ 546100 w 699199"/>
              <a:gd name="connsiteY7" fmla="*/ 800100 h 6845300"/>
              <a:gd name="connsiteX8" fmla="*/ 495300 w 699199"/>
              <a:gd name="connsiteY8" fmla="*/ 1143000 h 6845300"/>
              <a:gd name="connsiteX9" fmla="*/ 279400 w 699199"/>
              <a:gd name="connsiteY9" fmla="*/ 1612900 h 6845300"/>
              <a:gd name="connsiteX10" fmla="*/ 177800 w 699199"/>
              <a:gd name="connsiteY10" fmla="*/ 1765300 h 6845300"/>
              <a:gd name="connsiteX11" fmla="*/ 114300 w 699199"/>
              <a:gd name="connsiteY11" fmla="*/ 1917700 h 6845300"/>
              <a:gd name="connsiteX12" fmla="*/ 101600 w 699199"/>
              <a:gd name="connsiteY12" fmla="*/ 1981200 h 6845300"/>
              <a:gd name="connsiteX13" fmla="*/ 165100 w 699199"/>
              <a:gd name="connsiteY13" fmla="*/ 2032000 h 6845300"/>
              <a:gd name="connsiteX14" fmla="*/ 533400 w 699199"/>
              <a:gd name="connsiteY14" fmla="*/ 1905000 h 6845300"/>
              <a:gd name="connsiteX15" fmla="*/ 596900 w 699199"/>
              <a:gd name="connsiteY15" fmla="*/ 1866900 h 6845300"/>
              <a:gd name="connsiteX16" fmla="*/ 622300 w 699199"/>
              <a:gd name="connsiteY16" fmla="*/ 2044700 h 6845300"/>
              <a:gd name="connsiteX17" fmla="*/ 419100 w 699199"/>
              <a:gd name="connsiteY17" fmla="*/ 2374900 h 6845300"/>
              <a:gd name="connsiteX18" fmla="*/ 254000 w 699199"/>
              <a:gd name="connsiteY18" fmla="*/ 2667000 h 6845300"/>
              <a:gd name="connsiteX19" fmla="*/ 165100 w 699199"/>
              <a:gd name="connsiteY19" fmla="*/ 2794000 h 6845300"/>
              <a:gd name="connsiteX20" fmla="*/ 63500 w 699199"/>
              <a:gd name="connsiteY20" fmla="*/ 3035300 h 6845300"/>
              <a:gd name="connsiteX21" fmla="*/ 254000 w 699199"/>
              <a:gd name="connsiteY21" fmla="*/ 3048000 h 6845300"/>
              <a:gd name="connsiteX22" fmla="*/ 495300 w 699199"/>
              <a:gd name="connsiteY22" fmla="*/ 2984500 h 6845300"/>
              <a:gd name="connsiteX23" fmla="*/ 571500 w 699199"/>
              <a:gd name="connsiteY23" fmla="*/ 2959100 h 6845300"/>
              <a:gd name="connsiteX24" fmla="*/ 609600 w 699199"/>
              <a:gd name="connsiteY24" fmla="*/ 3035300 h 6845300"/>
              <a:gd name="connsiteX25" fmla="*/ 558800 w 699199"/>
              <a:gd name="connsiteY25" fmla="*/ 3200400 h 6845300"/>
              <a:gd name="connsiteX26" fmla="*/ 215900 w 699199"/>
              <a:gd name="connsiteY26" fmla="*/ 3708400 h 6845300"/>
              <a:gd name="connsiteX27" fmla="*/ 76200 w 699199"/>
              <a:gd name="connsiteY27" fmla="*/ 4051300 h 6845300"/>
              <a:gd name="connsiteX28" fmla="*/ 342900 w 699199"/>
              <a:gd name="connsiteY28" fmla="*/ 4013200 h 6845300"/>
              <a:gd name="connsiteX29" fmla="*/ 685800 w 699199"/>
              <a:gd name="connsiteY29" fmla="*/ 3924300 h 6845300"/>
              <a:gd name="connsiteX30" fmla="*/ 698500 w 699199"/>
              <a:gd name="connsiteY30" fmla="*/ 4064000 h 6845300"/>
              <a:gd name="connsiteX31" fmla="*/ 444500 w 699199"/>
              <a:gd name="connsiteY31" fmla="*/ 4622800 h 6845300"/>
              <a:gd name="connsiteX32" fmla="*/ 342900 w 699199"/>
              <a:gd name="connsiteY32" fmla="*/ 4787900 h 6845300"/>
              <a:gd name="connsiteX33" fmla="*/ 241300 w 699199"/>
              <a:gd name="connsiteY33" fmla="*/ 4953000 h 6845300"/>
              <a:gd name="connsiteX34" fmla="*/ 203200 w 699199"/>
              <a:gd name="connsiteY34" fmla="*/ 5054600 h 6845300"/>
              <a:gd name="connsiteX35" fmla="*/ 190500 w 699199"/>
              <a:gd name="connsiteY35" fmla="*/ 5118100 h 6845300"/>
              <a:gd name="connsiteX36" fmla="*/ 596900 w 699199"/>
              <a:gd name="connsiteY36" fmla="*/ 5003800 h 6845300"/>
              <a:gd name="connsiteX37" fmla="*/ 622300 w 699199"/>
              <a:gd name="connsiteY37" fmla="*/ 5156200 h 6845300"/>
              <a:gd name="connsiteX38" fmla="*/ 482600 w 699199"/>
              <a:gd name="connsiteY38" fmla="*/ 5473700 h 6845300"/>
              <a:gd name="connsiteX39" fmla="*/ 406400 w 699199"/>
              <a:gd name="connsiteY39" fmla="*/ 5626100 h 6845300"/>
              <a:gd name="connsiteX40" fmla="*/ 279400 w 699199"/>
              <a:gd name="connsiteY40" fmla="*/ 5816600 h 6845300"/>
              <a:gd name="connsiteX41" fmla="*/ 203200 w 699199"/>
              <a:gd name="connsiteY41" fmla="*/ 5956300 h 6845300"/>
              <a:gd name="connsiteX42" fmla="*/ 368300 w 699199"/>
              <a:gd name="connsiteY42" fmla="*/ 5829300 h 6845300"/>
              <a:gd name="connsiteX43" fmla="*/ 635000 w 699199"/>
              <a:gd name="connsiteY43" fmla="*/ 5702300 h 6845300"/>
              <a:gd name="connsiteX44" fmla="*/ 596900 w 699199"/>
              <a:gd name="connsiteY44" fmla="*/ 5918200 h 6845300"/>
              <a:gd name="connsiteX45" fmla="*/ 571500 w 699199"/>
              <a:gd name="connsiteY45" fmla="*/ 6070600 h 6845300"/>
              <a:gd name="connsiteX46" fmla="*/ 469900 w 699199"/>
              <a:gd name="connsiteY46" fmla="*/ 6426200 h 6845300"/>
              <a:gd name="connsiteX47" fmla="*/ 419100 w 699199"/>
              <a:gd name="connsiteY47" fmla="*/ 6731000 h 6845300"/>
              <a:gd name="connsiteX48" fmla="*/ 406400 w 699199"/>
              <a:gd name="connsiteY48" fmla="*/ 6769100 h 6845300"/>
              <a:gd name="connsiteX49" fmla="*/ 393700 w 699199"/>
              <a:gd name="connsiteY49" fmla="*/ 684530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99199" h="6845300">
                <a:moveTo>
                  <a:pt x="368300" y="0"/>
                </a:moveTo>
                <a:cubicBezTo>
                  <a:pt x="355600" y="25400"/>
                  <a:pt x="344509" y="51670"/>
                  <a:pt x="330200" y="76200"/>
                </a:cubicBezTo>
                <a:cubicBezTo>
                  <a:pt x="301814" y="124862"/>
                  <a:pt x="272639" y="151944"/>
                  <a:pt x="254000" y="203200"/>
                </a:cubicBezTo>
                <a:cubicBezTo>
                  <a:pt x="243468" y="232164"/>
                  <a:pt x="241117" y="263937"/>
                  <a:pt x="228600" y="292100"/>
                </a:cubicBezTo>
                <a:cubicBezTo>
                  <a:pt x="190155" y="378602"/>
                  <a:pt x="143933" y="461433"/>
                  <a:pt x="101600" y="546100"/>
                </a:cubicBezTo>
                <a:cubicBezTo>
                  <a:pt x="88900" y="571500"/>
                  <a:pt x="77589" y="597644"/>
                  <a:pt x="63500" y="622300"/>
                </a:cubicBezTo>
                <a:cubicBezTo>
                  <a:pt x="6058" y="722823"/>
                  <a:pt x="23493" y="678821"/>
                  <a:pt x="0" y="749300"/>
                </a:cubicBezTo>
                <a:cubicBezTo>
                  <a:pt x="31614" y="750805"/>
                  <a:pt x="525952" y="766519"/>
                  <a:pt x="546100" y="800100"/>
                </a:cubicBezTo>
                <a:cubicBezTo>
                  <a:pt x="605549" y="899181"/>
                  <a:pt x="526766" y="1031819"/>
                  <a:pt x="495300" y="1143000"/>
                </a:cubicBezTo>
                <a:cubicBezTo>
                  <a:pt x="464447" y="1252015"/>
                  <a:pt x="355346" y="1488132"/>
                  <a:pt x="279400" y="1612900"/>
                </a:cubicBezTo>
                <a:cubicBezTo>
                  <a:pt x="247655" y="1665052"/>
                  <a:pt x="206879" y="1711616"/>
                  <a:pt x="177800" y="1765300"/>
                </a:cubicBezTo>
                <a:cubicBezTo>
                  <a:pt x="151589" y="1813690"/>
                  <a:pt x="135467" y="1866900"/>
                  <a:pt x="114300" y="1917700"/>
                </a:cubicBezTo>
                <a:cubicBezTo>
                  <a:pt x="110067" y="1938867"/>
                  <a:pt x="92833" y="1961475"/>
                  <a:pt x="101600" y="1981200"/>
                </a:cubicBezTo>
                <a:cubicBezTo>
                  <a:pt x="112609" y="2005970"/>
                  <a:pt x="138021" y="2033231"/>
                  <a:pt x="165100" y="2032000"/>
                </a:cubicBezTo>
                <a:cubicBezTo>
                  <a:pt x="238316" y="2028672"/>
                  <a:pt x="455167" y="1941815"/>
                  <a:pt x="533400" y="1905000"/>
                </a:cubicBezTo>
                <a:cubicBezTo>
                  <a:pt x="555735" y="1894489"/>
                  <a:pt x="575733" y="1879600"/>
                  <a:pt x="596900" y="1866900"/>
                </a:cubicBezTo>
                <a:cubicBezTo>
                  <a:pt x="674265" y="1924924"/>
                  <a:pt x="676752" y="1903124"/>
                  <a:pt x="622300" y="2044700"/>
                </a:cubicBezTo>
                <a:cubicBezTo>
                  <a:pt x="543966" y="2248369"/>
                  <a:pt x="522735" y="2207110"/>
                  <a:pt x="419100" y="2374900"/>
                </a:cubicBezTo>
                <a:cubicBezTo>
                  <a:pt x="360327" y="2470056"/>
                  <a:pt x="318138" y="2575374"/>
                  <a:pt x="254000" y="2667000"/>
                </a:cubicBezTo>
                <a:cubicBezTo>
                  <a:pt x="224367" y="2709333"/>
                  <a:pt x="188840" y="2748102"/>
                  <a:pt x="165100" y="2794000"/>
                </a:cubicBezTo>
                <a:cubicBezTo>
                  <a:pt x="125005" y="2871517"/>
                  <a:pt x="63500" y="3035300"/>
                  <a:pt x="63500" y="3035300"/>
                </a:cubicBezTo>
                <a:cubicBezTo>
                  <a:pt x="127000" y="3039533"/>
                  <a:pt x="190510" y="3052379"/>
                  <a:pt x="254000" y="3048000"/>
                </a:cubicBezTo>
                <a:cubicBezTo>
                  <a:pt x="394713" y="3038296"/>
                  <a:pt x="397856" y="3019934"/>
                  <a:pt x="495300" y="2984500"/>
                </a:cubicBezTo>
                <a:cubicBezTo>
                  <a:pt x="520462" y="2975350"/>
                  <a:pt x="546100" y="2967567"/>
                  <a:pt x="571500" y="2959100"/>
                </a:cubicBezTo>
                <a:cubicBezTo>
                  <a:pt x="584200" y="2984500"/>
                  <a:pt x="611093" y="3006941"/>
                  <a:pt x="609600" y="3035300"/>
                </a:cubicBezTo>
                <a:cubicBezTo>
                  <a:pt x="606574" y="3092800"/>
                  <a:pt x="582185" y="3147783"/>
                  <a:pt x="558800" y="3200400"/>
                </a:cubicBezTo>
                <a:cubicBezTo>
                  <a:pt x="371848" y="3621042"/>
                  <a:pt x="532856" y="3074487"/>
                  <a:pt x="215900" y="3708400"/>
                </a:cubicBezTo>
                <a:cubicBezTo>
                  <a:pt x="200885" y="3738430"/>
                  <a:pt x="34939" y="4057194"/>
                  <a:pt x="76200" y="4051300"/>
                </a:cubicBezTo>
                <a:cubicBezTo>
                  <a:pt x="165100" y="4038600"/>
                  <a:pt x="254841" y="4030812"/>
                  <a:pt x="342900" y="4013200"/>
                </a:cubicBezTo>
                <a:cubicBezTo>
                  <a:pt x="541517" y="3973477"/>
                  <a:pt x="563581" y="3965040"/>
                  <a:pt x="685800" y="3924300"/>
                </a:cubicBezTo>
                <a:cubicBezTo>
                  <a:pt x="690033" y="3970867"/>
                  <a:pt x="702229" y="4017390"/>
                  <a:pt x="698500" y="4064000"/>
                </a:cubicBezTo>
                <a:cubicBezTo>
                  <a:pt x="680148" y="4293396"/>
                  <a:pt x="569062" y="4408553"/>
                  <a:pt x="444500" y="4622800"/>
                </a:cubicBezTo>
                <a:cubicBezTo>
                  <a:pt x="412021" y="4678664"/>
                  <a:pt x="376767" y="4732867"/>
                  <a:pt x="342900" y="4787900"/>
                </a:cubicBezTo>
                <a:cubicBezTo>
                  <a:pt x="309033" y="4842933"/>
                  <a:pt x="263989" y="4892495"/>
                  <a:pt x="241300" y="4953000"/>
                </a:cubicBezTo>
                <a:cubicBezTo>
                  <a:pt x="228600" y="4986867"/>
                  <a:pt x="213837" y="5020030"/>
                  <a:pt x="203200" y="5054600"/>
                </a:cubicBezTo>
                <a:cubicBezTo>
                  <a:pt x="196852" y="5075231"/>
                  <a:pt x="168933" y="5118999"/>
                  <a:pt x="190500" y="5118100"/>
                </a:cubicBezTo>
                <a:cubicBezTo>
                  <a:pt x="360524" y="5111016"/>
                  <a:pt x="460933" y="5062072"/>
                  <a:pt x="596900" y="5003800"/>
                </a:cubicBezTo>
                <a:cubicBezTo>
                  <a:pt x="605367" y="5054600"/>
                  <a:pt x="634472" y="5106158"/>
                  <a:pt x="622300" y="5156200"/>
                </a:cubicBezTo>
                <a:cubicBezTo>
                  <a:pt x="594972" y="5268549"/>
                  <a:pt x="530873" y="5368634"/>
                  <a:pt x="482600" y="5473700"/>
                </a:cubicBezTo>
                <a:cubicBezTo>
                  <a:pt x="458888" y="5525309"/>
                  <a:pt x="437905" y="5578843"/>
                  <a:pt x="406400" y="5626100"/>
                </a:cubicBezTo>
                <a:cubicBezTo>
                  <a:pt x="364067" y="5689600"/>
                  <a:pt x="319398" y="5751604"/>
                  <a:pt x="279400" y="5816600"/>
                </a:cubicBezTo>
                <a:cubicBezTo>
                  <a:pt x="251600" y="5861775"/>
                  <a:pt x="150690" y="5948799"/>
                  <a:pt x="203200" y="5956300"/>
                </a:cubicBezTo>
                <a:cubicBezTo>
                  <a:pt x="271934" y="5966119"/>
                  <a:pt x="307893" y="5863531"/>
                  <a:pt x="368300" y="5829300"/>
                </a:cubicBezTo>
                <a:cubicBezTo>
                  <a:pt x="802728" y="5583124"/>
                  <a:pt x="467828" y="5827679"/>
                  <a:pt x="635000" y="5702300"/>
                </a:cubicBezTo>
                <a:cubicBezTo>
                  <a:pt x="608967" y="5884530"/>
                  <a:pt x="638594" y="5688882"/>
                  <a:pt x="596900" y="5918200"/>
                </a:cubicBezTo>
                <a:cubicBezTo>
                  <a:pt x="587687" y="5968870"/>
                  <a:pt x="583991" y="6020637"/>
                  <a:pt x="571500" y="6070600"/>
                </a:cubicBezTo>
                <a:cubicBezTo>
                  <a:pt x="541601" y="6190196"/>
                  <a:pt x="490167" y="6304601"/>
                  <a:pt x="469900" y="6426200"/>
                </a:cubicBezTo>
                <a:cubicBezTo>
                  <a:pt x="452967" y="6527800"/>
                  <a:pt x="451672" y="6633284"/>
                  <a:pt x="419100" y="6731000"/>
                </a:cubicBezTo>
                <a:cubicBezTo>
                  <a:pt x="414867" y="6743700"/>
                  <a:pt x="409304" y="6756032"/>
                  <a:pt x="406400" y="6769100"/>
                </a:cubicBezTo>
                <a:cubicBezTo>
                  <a:pt x="400814" y="6794237"/>
                  <a:pt x="393700" y="6845300"/>
                  <a:pt x="393700" y="6845300"/>
                </a:cubicBezTo>
              </a:path>
            </a:pathLst>
          </a:custGeom>
          <a:solidFill>
            <a:srgbClr val="1F07CF"/>
          </a:solidFill>
          <a:ln w="57150"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4597D-F2C5-49D7-807F-6AC089EAEE4D}"/>
              </a:ext>
            </a:extLst>
          </p:cNvPr>
          <p:cNvSpPr txBox="1"/>
          <p:nvPr/>
        </p:nvSpPr>
        <p:spPr>
          <a:xfrm>
            <a:off x="5140449" y="642060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1F07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20150310 </a:t>
            </a:r>
            <a:r>
              <a:rPr lang="ko-KR" altLang="en-US" b="1" dirty="0" err="1">
                <a:solidFill>
                  <a:srgbClr val="1F07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박준순</a:t>
            </a:r>
            <a:endParaRPr lang="ko-KR" altLang="en-US" b="1" dirty="0">
              <a:solidFill>
                <a:srgbClr val="1F07C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F0E679-D703-4E48-9C04-CDF223EDD449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8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4B9B42-E61C-4D10-9EBD-6F596599C5F5}"/>
              </a:ext>
            </a:extLst>
          </p:cNvPr>
          <p:cNvSpPr txBox="1"/>
          <p:nvPr/>
        </p:nvSpPr>
        <p:spPr>
          <a:xfrm>
            <a:off x="152648" y="93984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63C15-0FBA-4414-BFD1-5AB3121F12F4}"/>
              </a:ext>
            </a:extLst>
          </p:cNvPr>
          <p:cNvSpPr txBox="1"/>
          <p:nvPr/>
        </p:nvSpPr>
        <p:spPr>
          <a:xfrm>
            <a:off x="1072916" y="29491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C5F84-E9CD-456D-8DA5-51A6B064BDA9}"/>
              </a:ext>
            </a:extLst>
          </p:cNvPr>
          <p:cNvSpPr txBox="1"/>
          <p:nvPr/>
        </p:nvSpPr>
        <p:spPr>
          <a:xfrm>
            <a:off x="1062465" y="565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7FF62-51BC-4CAC-BD79-83CBD642A1C7}"/>
              </a:ext>
            </a:extLst>
          </p:cNvPr>
          <p:cNvSpPr txBox="1"/>
          <p:nvPr/>
        </p:nvSpPr>
        <p:spPr>
          <a:xfrm>
            <a:off x="3823213" y="673726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서울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동쪽 지역구 출퇴근 </a:t>
            </a:r>
            <a:r>
              <a:rPr lang="ko-KR" altLang="en-US" b="1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</a:t>
            </a:r>
            <a:r>
              <a:rPr lang="ko-KR" altLang="en-US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ㆍ</a:t>
            </a:r>
            <a:r>
              <a:rPr lang="ko-KR" altLang="en-US" b="1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하차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패턴</a:t>
            </a:r>
            <a:endParaRPr lang="en-US" altLang="ko-KR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0081DA-711F-417B-B390-D6043DAF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6" y="1069413"/>
            <a:ext cx="10825875" cy="2005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F5E05C-34FF-47F6-BF1F-C3CC75470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6" y="3630207"/>
            <a:ext cx="10734408" cy="20490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9C45A8-D31C-49F7-AA6C-83BB23CF3D48}"/>
              </a:ext>
            </a:extLst>
          </p:cNvPr>
          <p:cNvSpPr txBox="1"/>
          <p:nvPr/>
        </p:nvSpPr>
        <p:spPr>
          <a:xfrm>
            <a:off x="3266975" y="3162926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외 혼잡도가 높은 지역구 출퇴근 </a:t>
            </a:r>
            <a:r>
              <a:rPr lang="ko-KR" altLang="en-US" b="1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</a:t>
            </a:r>
            <a:r>
              <a:rPr lang="ko-KR" altLang="en-US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ㆍ</a:t>
            </a:r>
            <a:r>
              <a:rPr lang="ko-KR" altLang="en-US" b="1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하차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패턴</a:t>
            </a:r>
            <a:endParaRPr lang="en-US" altLang="ko-KR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2C11C-3808-4542-8B92-324B6C127632}"/>
              </a:ext>
            </a:extLst>
          </p:cNvPr>
          <p:cNvSpPr txBox="1"/>
          <p:nvPr/>
        </p:nvSpPr>
        <p:spPr>
          <a:xfrm>
            <a:off x="2259846" y="5777227"/>
            <a:ext cx="8691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동쪽 지역구와 성북구</a:t>
            </a:r>
            <a:r>
              <a:rPr lang="en-US" altLang="ko-KR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은평구는 출근시간대 승차인원이 많고</a:t>
            </a:r>
            <a:r>
              <a:rPr lang="en-US" altLang="ko-KR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퇴근시간대 하차인원이 많음</a:t>
            </a:r>
            <a:endParaRPr lang="en-US" altLang="ko-KR" sz="1600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79A098-581B-4B59-8B20-8323F356737F}"/>
              </a:ext>
            </a:extLst>
          </p:cNvPr>
          <p:cNvCxnSpPr>
            <a:cxnSpLocks/>
          </p:cNvCxnSpPr>
          <p:nvPr/>
        </p:nvCxnSpPr>
        <p:spPr>
          <a:xfrm>
            <a:off x="1655180" y="5700161"/>
            <a:ext cx="920187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19CBB3-6A20-4EF0-8256-4055F5E4CD3D}"/>
              </a:ext>
            </a:extLst>
          </p:cNvPr>
          <p:cNvSpPr txBox="1"/>
          <p:nvPr/>
        </p:nvSpPr>
        <p:spPr>
          <a:xfrm>
            <a:off x="2287444" y="6123668"/>
            <a:ext cx="7600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종로구와 동대문구는 출근시간대 하차인원이 많고</a:t>
            </a:r>
            <a:r>
              <a:rPr lang="en-US" altLang="ko-KR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퇴근시간대 승차인원이 많음</a:t>
            </a:r>
            <a:endParaRPr lang="en-US" altLang="ko-KR" sz="1600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39708-D13C-4A67-B319-BC3B94084316}"/>
              </a:ext>
            </a:extLst>
          </p:cNvPr>
          <p:cNvSpPr txBox="1"/>
          <p:nvPr/>
        </p:nvSpPr>
        <p:spPr>
          <a:xfrm>
            <a:off x="2192377" y="6438989"/>
            <a:ext cx="4915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송파구는 출근시간대</a:t>
            </a:r>
            <a:r>
              <a:rPr lang="en-US" altLang="ko-KR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퇴근시간대</a:t>
            </a:r>
            <a:r>
              <a:rPr lang="en-US" altLang="ko-KR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패턴이 비슷함</a:t>
            </a:r>
            <a:endParaRPr lang="en-US" altLang="ko-KR" sz="1600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E98D14-730D-4F15-8B5D-CB5853786927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1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4B9B42-E61C-4D10-9EBD-6F596599C5F5}"/>
              </a:ext>
            </a:extLst>
          </p:cNvPr>
          <p:cNvSpPr txBox="1"/>
          <p:nvPr/>
        </p:nvSpPr>
        <p:spPr>
          <a:xfrm>
            <a:off x="152648" y="93984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03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63C15-0FBA-4414-BFD1-5AB3121F12F4}"/>
              </a:ext>
            </a:extLst>
          </p:cNvPr>
          <p:cNvSpPr txBox="1"/>
          <p:nvPr/>
        </p:nvSpPr>
        <p:spPr>
          <a:xfrm>
            <a:off x="1072916" y="294912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Final Result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C5F84-E9CD-456D-8DA5-51A6B064BDA9}"/>
              </a:ext>
            </a:extLst>
          </p:cNvPr>
          <p:cNvSpPr txBox="1"/>
          <p:nvPr/>
        </p:nvSpPr>
        <p:spPr>
          <a:xfrm>
            <a:off x="1062465" y="56505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최종분석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540F1-28AE-4CAD-81E9-37A059F6410A}"/>
              </a:ext>
            </a:extLst>
          </p:cNvPr>
          <p:cNvSpPr txBox="1"/>
          <p:nvPr/>
        </p:nvSpPr>
        <p:spPr>
          <a:xfrm>
            <a:off x="1618652" y="1449201"/>
            <a:ext cx="895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결론 </a:t>
            </a:r>
            <a:r>
              <a:rPr lang="en-US" altLang="ko-KR" sz="32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32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서울 동쪽지역구 </a:t>
            </a:r>
            <a:r>
              <a:rPr lang="ko-KR" altLang="en-US" sz="3200" b="1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버스가용성이</a:t>
            </a:r>
            <a:r>
              <a:rPr lang="ko-KR" altLang="en-US" sz="32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취약한 편</a:t>
            </a:r>
            <a:endParaRPr lang="en-US" altLang="ko-KR" sz="3200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64640-C913-489B-AE2D-026C42953068}"/>
              </a:ext>
            </a:extLst>
          </p:cNvPr>
          <p:cNvSpPr txBox="1"/>
          <p:nvPr/>
        </p:nvSpPr>
        <p:spPr>
          <a:xfrm>
            <a:off x="1759675" y="4597607"/>
            <a:ext cx="10039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중랑 </a:t>
            </a:r>
            <a:r>
              <a:rPr lang="en-US" altLang="ko-KR" sz="20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0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동대문</a:t>
            </a:r>
            <a:r>
              <a:rPr lang="en-US" altLang="ko-KR" sz="20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 </a:t>
            </a:r>
            <a:r>
              <a:rPr lang="en-US" altLang="ko-KR" sz="20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0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종로 </a:t>
            </a:r>
            <a:r>
              <a:rPr lang="ko-KR" altLang="en-US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구간에서는 중랑</a:t>
            </a:r>
            <a:r>
              <a:rPr lang="en-US" altLang="ko-KR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강동지역에는 출근 시간대 지선 버스</a:t>
            </a:r>
            <a:r>
              <a:rPr lang="en-US" altLang="ko-KR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r>
              <a:rPr lang="ko-KR" altLang="en-US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간선 버스의 운행 대수를 늘려야 하며</a:t>
            </a:r>
            <a:r>
              <a:rPr lang="en-US" altLang="ko-KR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동대문</a:t>
            </a:r>
            <a:r>
              <a:rPr lang="en-US" altLang="ko-KR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종로지역에는 퇴근 시간대 지선 버스</a:t>
            </a:r>
            <a:r>
              <a:rPr lang="en-US" altLang="ko-KR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r>
              <a:rPr lang="ko-KR" altLang="en-US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간선 버스의 운행 대수를 늘려야 한다</a:t>
            </a:r>
            <a:endParaRPr lang="en-US" altLang="ko-KR" sz="20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A0A507-0EA2-41BE-8D8F-9CB83157EA2D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982FC5-079D-4FAB-B78F-047B2E5B611E}"/>
              </a:ext>
            </a:extLst>
          </p:cNvPr>
          <p:cNvSpPr/>
          <p:nvPr/>
        </p:nvSpPr>
        <p:spPr>
          <a:xfrm>
            <a:off x="1759675" y="2470562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해결방안</a:t>
            </a:r>
            <a:endParaRPr lang="en-US" altLang="ko-KR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616D9D-0CC7-4F0F-A7F7-E815E38B65BC}"/>
              </a:ext>
            </a:extLst>
          </p:cNvPr>
          <p:cNvSpPr/>
          <p:nvPr/>
        </p:nvSpPr>
        <p:spPr>
          <a:xfrm>
            <a:off x="1765285" y="2992626"/>
            <a:ext cx="9137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중랑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성북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은평 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구간에서는 출퇴근 시간대 지선 버스의 운행 대수를 늘리거나</a:t>
            </a:r>
            <a:endParaRPr lang="en-US" altLang="ko-KR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간선 버스의 노선을 </a:t>
            </a:r>
            <a:r>
              <a:rPr lang="ko-KR" altLang="en-US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추가해야한다</a:t>
            </a:r>
            <a:endParaRPr lang="en-US" altLang="ko-KR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6493E4-E919-41AC-8244-0D1E66F0A3EE}"/>
              </a:ext>
            </a:extLst>
          </p:cNvPr>
          <p:cNvSpPr/>
          <p:nvPr/>
        </p:nvSpPr>
        <p:spPr>
          <a:xfrm>
            <a:off x="1759675" y="3798544"/>
            <a:ext cx="830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</a:t>
            </a:r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서울 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동쪽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지역구간 이동중</a:t>
            </a:r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도봉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노원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광진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광진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송파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출퇴근 시간대 </a:t>
            </a:r>
            <a:endParaRPr lang="en-US" altLang="ko-KR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지선 버스의 운행 대수를 늘려야한다</a:t>
            </a:r>
            <a:endParaRPr lang="en-US" altLang="ko-KR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1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D88BBB0-9E25-42C7-8161-D113673D19E1}"/>
              </a:ext>
            </a:extLst>
          </p:cNvPr>
          <p:cNvSpPr txBox="1"/>
          <p:nvPr/>
        </p:nvSpPr>
        <p:spPr>
          <a:xfrm>
            <a:off x="4080063" y="2921168"/>
            <a:ext cx="4031874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1F07CF"/>
                </a:solidFill>
              </a:rPr>
              <a:t>감사합니다</a:t>
            </a:r>
            <a:endParaRPr lang="ko-KR" altLang="en-US" sz="4400" b="1" dirty="0">
              <a:solidFill>
                <a:srgbClr val="1F07C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1417DA-4321-4FAB-8CA9-F2BDF0D29B7A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4CAEEC-70D9-4D03-B6F7-AC9F406D085A}"/>
              </a:ext>
            </a:extLst>
          </p:cNvPr>
          <p:cNvCxnSpPr/>
          <p:nvPr/>
        </p:nvCxnSpPr>
        <p:spPr>
          <a:xfrm>
            <a:off x="6985000" y="0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133EFF-F135-4489-B280-677FAA0B5D78}"/>
              </a:ext>
            </a:extLst>
          </p:cNvPr>
          <p:cNvSpPr txBox="1"/>
          <p:nvPr/>
        </p:nvSpPr>
        <p:spPr>
          <a:xfrm>
            <a:off x="317500" y="309344"/>
            <a:ext cx="1806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en-US" altLang="ko-KR" sz="4400" dirty="0"/>
              <a:t>INDEX</a:t>
            </a:r>
            <a:endParaRPr lang="ko-KR" altLang="en-US" sz="4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B02258B-639D-4CF5-8A90-AD893CC93CE0}"/>
              </a:ext>
            </a:extLst>
          </p:cNvPr>
          <p:cNvSpPr/>
          <p:nvPr/>
        </p:nvSpPr>
        <p:spPr>
          <a:xfrm>
            <a:off x="6804007" y="1281331"/>
            <a:ext cx="361958" cy="36195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CD45AF2-42D8-4A8D-B4AD-A98097BF4C09}"/>
              </a:ext>
            </a:extLst>
          </p:cNvPr>
          <p:cNvSpPr/>
          <p:nvPr/>
        </p:nvSpPr>
        <p:spPr>
          <a:xfrm>
            <a:off x="6804007" y="2512659"/>
            <a:ext cx="361958" cy="36195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DD6BC3E-B1FE-4F48-A6D4-5C08403AD707}"/>
              </a:ext>
            </a:extLst>
          </p:cNvPr>
          <p:cNvSpPr/>
          <p:nvPr/>
        </p:nvSpPr>
        <p:spPr>
          <a:xfrm>
            <a:off x="6804007" y="3775079"/>
            <a:ext cx="361958" cy="36195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F01B90-374F-416F-9835-A056FA06EA64}"/>
              </a:ext>
            </a:extLst>
          </p:cNvPr>
          <p:cNvSpPr/>
          <p:nvPr/>
        </p:nvSpPr>
        <p:spPr>
          <a:xfrm>
            <a:off x="6804007" y="5123220"/>
            <a:ext cx="361958" cy="361958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B7A1EE-4C63-49DD-8B6D-4892CD3467CF}"/>
              </a:ext>
            </a:extLst>
          </p:cNvPr>
          <p:cNvSpPr txBox="1"/>
          <p:nvPr/>
        </p:nvSpPr>
        <p:spPr>
          <a:xfrm>
            <a:off x="7201426" y="1025529"/>
            <a:ext cx="747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01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AD9029-24CB-468A-9911-A15E3B029657}"/>
              </a:ext>
            </a:extLst>
          </p:cNvPr>
          <p:cNvSpPr txBox="1"/>
          <p:nvPr/>
        </p:nvSpPr>
        <p:spPr>
          <a:xfrm>
            <a:off x="8089900" y="1216932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Feedback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B4F44F-B20E-4308-B4DE-6ADB533F4A4D}"/>
              </a:ext>
            </a:extLst>
          </p:cNvPr>
          <p:cNvSpPr txBox="1"/>
          <p:nvPr/>
        </p:nvSpPr>
        <p:spPr>
          <a:xfrm>
            <a:off x="8074660" y="1471835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발표 피드백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6A981F-E011-43F3-8B1B-3F5A2AC2D188}"/>
              </a:ext>
            </a:extLst>
          </p:cNvPr>
          <p:cNvSpPr txBox="1"/>
          <p:nvPr/>
        </p:nvSpPr>
        <p:spPr>
          <a:xfrm>
            <a:off x="5765056" y="2273304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3D422-2922-4544-A7FC-12CA27701FD8}"/>
              </a:ext>
            </a:extLst>
          </p:cNvPr>
          <p:cNvSpPr txBox="1"/>
          <p:nvPr/>
        </p:nvSpPr>
        <p:spPr>
          <a:xfrm>
            <a:off x="4760996" y="247423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37F63B-5810-464E-89A9-15A640B5F56F}"/>
              </a:ext>
            </a:extLst>
          </p:cNvPr>
          <p:cNvSpPr txBox="1"/>
          <p:nvPr/>
        </p:nvSpPr>
        <p:spPr>
          <a:xfrm>
            <a:off x="4034265" y="272913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1FA45C-646F-41C9-AEB7-4724CEA8EAD6}"/>
              </a:ext>
            </a:extLst>
          </p:cNvPr>
          <p:cNvSpPr txBox="1"/>
          <p:nvPr/>
        </p:nvSpPr>
        <p:spPr>
          <a:xfrm>
            <a:off x="7201426" y="3673479"/>
            <a:ext cx="841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03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582CE8-B436-4F47-8DEC-E7B8FB816E53}"/>
              </a:ext>
            </a:extLst>
          </p:cNvPr>
          <p:cNvSpPr txBox="1"/>
          <p:nvPr/>
        </p:nvSpPr>
        <p:spPr>
          <a:xfrm>
            <a:off x="8104505" y="3864882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Final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14895B-550F-4867-8F0E-F50A901A9356}"/>
              </a:ext>
            </a:extLst>
          </p:cNvPr>
          <p:cNvSpPr txBox="1"/>
          <p:nvPr/>
        </p:nvSpPr>
        <p:spPr>
          <a:xfrm>
            <a:off x="8114665" y="411978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최종분석 결과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65B8F8-34FA-4DCF-83AC-C8C23D71420A}"/>
              </a:ext>
            </a:extLst>
          </p:cNvPr>
          <p:cNvSpPr txBox="1"/>
          <p:nvPr/>
        </p:nvSpPr>
        <p:spPr>
          <a:xfrm>
            <a:off x="5785973" y="4883154"/>
            <a:ext cx="8659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04</a:t>
            </a:r>
            <a:endParaRPr lang="ko-KR" altLang="en-US" sz="660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DFC842-3E90-427B-A413-1AB84DD45692}"/>
              </a:ext>
            </a:extLst>
          </p:cNvPr>
          <p:cNvSpPr txBox="1"/>
          <p:nvPr/>
        </p:nvSpPr>
        <p:spPr>
          <a:xfrm>
            <a:off x="4840400" y="5260354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QnA</a:t>
            </a:r>
            <a:endParaRPr lang="ko-KR" altLang="en-US" sz="32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27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9597E9A-55AD-488C-8DC2-522B713CDB42}"/>
              </a:ext>
            </a:extLst>
          </p:cNvPr>
          <p:cNvSpPr txBox="1"/>
          <p:nvPr/>
        </p:nvSpPr>
        <p:spPr>
          <a:xfrm>
            <a:off x="1216660" y="241572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Feedback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F2130A-FC04-45AB-A7A0-EE994FC34CB2}"/>
              </a:ext>
            </a:extLst>
          </p:cNvPr>
          <p:cNvSpPr txBox="1"/>
          <p:nvPr/>
        </p:nvSpPr>
        <p:spPr>
          <a:xfrm>
            <a:off x="1140460" y="496475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발표 피드백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A73CD-EB77-455D-A508-1C82C62A1FE3}"/>
              </a:ext>
            </a:extLst>
          </p:cNvPr>
          <p:cNvSpPr txBox="1"/>
          <p:nvPr/>
        </p:nvSpPr>
        <p:spPr>
          <a:xfrm>
            <a:off x="84346" y="34929"/>
            <a:ext cx="747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01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443F8-AB0D-4DFE-8B53-AED491100B32}"/>
              </a:ext>
            </a:extLst>
          </p:cNvPr>
          <p:cNvSpPr txBox="1"/>
          <p:nvPr/>
        </p:nvSpPr>
        <p:spPr>
          <a:xfrm>
            <a:off x="4887175" y="7889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중간 발표</a:t>
            </a:r>
            <a:endParaRPr lang="ko-KR" altLang="en-US" sz="4000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348DB1-A16B-423E-A07B-638483238142}"/>
              </a:ext>
            </a:extLst>
          </p:cNvPr>
          <p:cNvSpPr txBox="1"/>
          <p:nvPr/>
        </p:nvSpPr>
        <p:spPr>
          <a:xfrm>
            <a:off x="3323446" y="1517555"/>
            <a:ext cx="554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버스의 노선수와 통행인원을 분석</a:t>
            </a:r>
            <a:endParaRPr lang="en-US" altLang="ko-KR" sz="24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지하철 요인은 분석하지 않았음</a:t>
            </a:r>
            <a:endParaRPr lang="en-US" altLang="ko-KR" sz="24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3CE3B13-2287-484B-BA3E-E454DD8824A2}"/>
              </a:ext>
            </a:extLst>
          </p:cNvPr>
          <p:cNvSpPr/>
          <p:nvPr/>
        </p:nvSpPr>
        <p:spPr>
          <a:xfrm rot="5400000">
            <a:off x="5572951" y="2829752"/>
            <a:ext cx="1046097" cy="518160"/>
          </a:xfrm>
          <a:prstGeom prst="rightArrow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1D720-4A66-462A-887A-4EC4CBA1DB99}"/>
              </a:ext>
            </a:extLst>
          </p:cNvPr>
          <p:cNvSpPr txBox="1"/>
          <p:nvPr/>
        </p:nvSpPr>
        <p:spPr>
          <a:xfrm>
            <a:off x="2773622" y="3925475"/>
            <a:ext cx="6644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버스를 종류별로 나누어 노선수</a:t>
            </a:r>
            <a:r>
              <a:rPr lang="en-US" altLang="ko-KR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통행인원 분석</a:t>
            </a:r>
            <a:endParaRPr lang="en-US" altLang="ko-KR" sz="24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Ex) </a:t>
            </a:r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간선버스</a:t>
            </a:r>
            <a:r>
              <a:rPr lang="en-US" altLang="ko-KR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지선버스</a:t>
            </a:r>
            <a:r>
              <a:rPr lang="en-US" altLang="ko-KR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광역버스</a:t>
            </a:r>
            <a:endParaRPr lang="en-US" altLang="ko-KR" sz="24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F35501-B8B0-4480-8C1F-C3BDDBE2C22E}"/>
              </a:ext>
            </a:extLst>
          </p:cNvPr>
          <p:cNvSpPr txBox="1"/>
          <p:nvPr/>
        </p:nvSpPr>
        <p:spPr>
          <a:xfrm>
            <a:off x="3839622" y="5592113"/>
            <a:ext cx="4512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지역구별 지하철 통행인원 분석</a:t>
            </a:r>
            <a:endParaRPr lang="en-US" altLang="ko-KR" sz="36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5A67E-3F39-4D0E-83C1-345427C3948E}"/>
              </a:ext>
            </a:extLst>
          </p:cNvPr>
          <p:cNvSpPr txBox="1"/>
          <p:nvPr/>
        </p:nvSpPr>
        <p:spPr>
          <a:xfrm>
            <a:off x="5814521" y="4921553"/>
            <a:ext cx="56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BF5ED4-4C83-459E-BFA0-8466C411AC30}"/>
              </a:ext>
            </a:extLst>
          </p:cNvPr>
          <p:cNvSpPr/>
          <p:nvPr/>
        </p:nvSpPr>
        <p:spPr>
          <a:xfrm>
            <a:off x="122929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2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541D720-4A66-462A-887A-4EC4CBA1DB99}"/>
              </a:ext>
            </a:extLst>
          </p:cNvPr>
          <p:cNvSpPr txBox="1"/>
          <p:nvPr/>
        </p:nvSpPr>
        <p:spPr>
          <a:xfrm>
            <a:off x="3839622" y="402634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서울시</a:t>
            </a:r>
            <a:r>
              <a:rPr lang="en-US" altLang="ko-KR" sz="28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버스 종류별 현황</a:t>
            </a:r>
            <a:endParaRPr lang="en-US" altLang="ko-KR" sz="2800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B9B42-E61C-4D10-9EBD-6F596599C5F5}"/>
              </a:ext>
            </a:extLst>
          </p:cNvPr>
          <p:cNvSpPr txBox="1"/>
          <p:nvPr/>
        </p:nvSpPr>
        <p:spPr>
          <a:xfrm>
            <a:off x="152648" y="93984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63C15-0FBA-4414-BFD1-5AB3121F12F4}"/>
              </a:ext>
            </a:extLst>
          </p:cNvPr>
          <p:cNvSpPr txBox="1"/>
          <p:nvPr/>
        </p:nvSpPr>
        <p:spPr>
          <a:xfrm>
            <a:off x="1072916" y="29491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C5F84-E9CD-456D-8DA5-51A6B064BDA9}"/>
              </a:ext>
            </a:extLst>
          </p:cNvPr>
          <p:cNvSpPr txBox="1"/>
          <p:nvPr/>
        </p:nvSpPr>
        <p:spPr>
          <a:xfrm>
            <a:off x="1062465" y="565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73DFBC-F558-460B-A95A-89ED01CBB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28" y="1011638"/>
            <a:ext cx="7596291" cy="3924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2C7758-CD65-4FD4-B336-CDD177FA2933}"/>
              </a:ext>
            </a:extLst>
          </p:cNvPr>
          <p:cNvSpPr txBox="1"/>
          <p:nvPr/>
        </p:nvSpPr>
        <p:spPr>
          <a:xfrm>
            <a:off x="3344272" y="5114098"/>
            <a:ext cx="590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ea typeface="나눔스퀘어라운드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accent6"/>
                </a:solidFill>
                <a:ea typeface="나눔스퀘어라운드 Bold" panose="020B0600000101010101" pitchFamily="50" charset="-127"/>
              </a:rPr>
              <a:t>지선버스 </a:t>
            </a:r>
            <a:r>
              <a:rPr lang="en-US" altLang="ko-KR" sz="1600" dirty="0">
                <a:solidFill>
                  <a:schemeClr val="accent6"/>
                </a:solidFill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accent6"/>
                </a:solidFill>
                <a:ea typeface="나눔스퀘어라운드 Bold" panose="020B0600000101010101" pitchFamily="50" charset="-127"/>
              </a:rPr>
              <a:t>원거리 운행</a:t>
            </a:r>
            <a:r>
              <a:rPr lang="en-US" altLang="ko-KR" sz="1600" dirty="0">
                <a:solidFill>
                  <a:schemeClr val="accent6"/>
                </a:solidFill>
                <a:ea typeface="나눔스퀘어라운드 Bold" panose="020B0600000101010101" pitchFamily="50" charset="-127"/>
              </a:rPr>
              <a:t>X, </a:t>
            </a:r>
            <a:r>
              <a:rPr lang="ko-KR" altLang="en-US" sz="1600" dirty="0">
                <a:solidFill>
                  <a:schemeClr val="accent6"/>
                </a:solidFill>
                <a:ea typeface="나눔스퀘어라운드 Bold" panose="020B0600000101010101" pitchFamily="50" charset="-127"/>
              </a:rPr>
              <a:t>특정지역들 내에서만 이동</a:t>
            </a:r>
            <a:r>
              <a:rPr lang="en-US" altLang="ko-KR" sz="1600" dirty="0">
                <a:solidFill>
                  <a:schemeClr val="accent6"/>
                </a:solidFill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a typeface="나눔스퀘어라운드 Bold" panose="020B0600000101010101" pitchFamily="50" charset="-127"/>
              </a:rPr>
              <a:t>초록색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D6266-6E5A-4620-99D1-32E29427BD7C}"/>
              </a:ext>
            </a:extLst>
          </p:cNvPr>
          <p:cNvSpPr txBox="1"/>
          <p:nvPr/>
        </p:nvSpPr>
        <p:spPr>
          <a:xfrm>
            <a:off x="3344272" y="5449658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마을버스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주거밀집지역을 중심으로 운행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23A77-6DC2-4515-83B5-C9F46F1D3009}"/>
              </a:ext>
            </a:extLst>
          </p:cNvPr>
          <p:cNvSpPr txBox="1"/>
          <p:nvPr/>
        </p:nvSpPr>
        <p:spPr>
          <a:xfrm>
            <a:off x="3344272" y="5785217"/>
            <a:ext cx="4354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6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간선버스 </a:t>
            </a:r>
            <a:r>
              <a:rPr lang="en-US" altLang="ko-KR" sz="16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지역간 </a:t>
            </a:r>
            <a:r>
              <a:rPr lang="ko-KR" altLang="en-US" sz="1600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중ㆍ장거리</a:t>
            </a:r>
            <a:r>
              <a:rPr lang="ko-KR" altLang="en-US" sz="16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운행</a:t>
            </a:r>
            <a:r>
              <a:rPr lang="en-US" altLang="ko-KR" sz="16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5427D-81BD-44A6-AC57-EBFB3CEC5F19}"/>
              </a:ext>
            </a:extLst>
          </p:cNvPr>
          <p:cNvSpPr txBox="1"/>
          <p:nvPr/>
        </p:nvSpPr>
        <p:spPr>
          <a:xfrm>
            <a:off x="3344272" y="6120777"/>
            <a:ext cx="3183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광역버스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장거리운행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F3F8F-8217-42FA-BBD1-672F4C27C4C2}"/>
              </a:ext>
            </a:extLst>
          </p:cNvPr>
          <p:cNvSpPr txBox="1"/>
          <p:nvPr/>
        </p:nvSpPr>
        <p:spPr>
          <a:xfrm>
            <a:off x="3344272" y="6447948"/>
            <a:ext cx="4996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순환버스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종착지 없이 고리모양으로 순환 노란색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3A7086-9DE6-46E4-A3BA-DB16573B6896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3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541D720-4A66-462A-887A-4EC4CBA1DB99}"/>
              </a:ext>
            </a:extLst>
          </p:cNvPr>
          <p:cNvSpPr txBox="1"/>
          <p:nvPr/>
        </p:nvSpPr>
        <p:spPr>
          <a:xfrm>
            <a:off x="4504871" y="40263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지선버스 혼잡도</a:t>
            </a:r>
            <a:endParaRPr lang="en-US" altLang="ko-KR" sz="2800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B9B42-E61C-4D10-9EBD-6F596599C5F5}"/>
              </a:ext>
            </a:extLst>
          </p:cNvPr>
          <p:cNvSpPr txBox="1"/>
          <p:nvPr/>
        </p:nvSpPr>
        <p:spPr>
          <a:xfrm>
            <a:off x="152648" y="93984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63C15-0FBA-4414-BFD1-5AB3121F12F4}"/>
              </a:ext>
            </a:extLst>
          </p:cNvPr>
          <p:cNvSpPr txBox="1"/>
          <p:nvPr/>
        </p:nvSpPr>
        <p:spPr>
          <a:xfrm>
            <a:off x="1072916" y="29491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C5F84-E9CD-456D-8DA5-51A6B064BDA9}"/>
              </a:ext>
            </a:extLst>
          </p:cNvPr>
          <p:cNvSpPr txBox="1"/>
          <p:nvPr/>
        </p:nvSpPr>
        <p:spPr>
          <a:xfrm>
            <a:off x="1062465" y="565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42ECD8-6ED1-4E9B-BBBC-91F602CC5074}"/>
              </a:ext>
            </a:extLst>
          </p:cNvPr>
          <p:cNvCxnSpPr/>
          <p:nvPr/>
        </p:nvCxnSpPr>
        <p:spPr>
          <a:xfrm>
            <a:off x="1463040" y="5008880"/>
            <a:ext cx="89814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FB852-7B14-47D2-A7C1-EC6430458602}"/>
              </a:ext>
            </a:extLst>
          </p:cNvPr>
          <p:cNvSpPr txBox="1"/>
          <p:nvPr/>
        </p:nvSpPr>
        <p:spPr>
          <a:xfrm>
            <a:off x="3434080" y="5212691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대체적으로 근거리 지역 간 분포가 높음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D5A539-0C3E-4F4D-B019-92B6FF719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"/>
          <a:stretch/>
        </p:blipFill>
        <p:spPr>
          <a:xfrm>
            <a:off x="2086724" y="1097280"/>
            <a:ext cx="8018552" cy="3707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AADD3D-3B13-4DF8-A4C0-130EE93F785A}"/>
              </a:ext>
            </a:extLst>
          </p:cNvPr>
          <p:cNvSpPr txBox="1"/>
          <p:nvPr/>
        </p:nvSpPr>
        <p:spPr>
          <a:xfrm>
            <a:off x="3434080" y="5649571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원거리 이동 비율이 거의 없음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C054E-6909-40C6-A8DC-606AD5F80393}"/>
              </a:ext>
            </a:extLst>
          </p:cNvPr>
          <p:cNvSpPr txBox="1"/>
          <p:nvPr/>
        </p:nvSpPr>
        <p:spPr>
          <a:xfrm>
            <a:off x="3434080" y="6106771"/>
            <a:ext cx="51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(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은평 </a:t>
            </a:r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성북</a:t>
            </a:r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(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 </a:t>
            </a:r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중랑</a:t>
            </a:r>
            <a:r>
              <a:rPr lang="en-US" altLang="ko-KR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혼잡도가 높은 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31BA17-457E-4958-983F-87D3EF88B653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7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541D720-4A66-462A-887A-4EC4CBA1DB99}"/>
              </a:ext>
            </a:extLst>
          </p:cNvPr>
          <p:cNvSpPr txBox="1"/>
          <p:nvPr/>
        </p:nvSpPr>
        <p:spPr>
          <a:xfrm>
            <a:off x="4504870" y="40263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간선버스 혼잡도</a:t>
            </a:r>
            <a:endParaRPr lang="en-US" altLang="ko-KR" sz="2800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B9B42-E61C-4D10-9EBD-6F596599C5F5}"/>
              </a:ext>
            </a:extLst>
          </p:cNvPr>
          <p:cNvSpPr txBox="1"/>
          <p:nvPr/>
        </p:nvSpPr>
        <p:spPr>
          <a:xfrm>
            <a:off x="152648" y="93984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63C15-0FBA-4414-BFD1-5AB3121F12F4}"/>
              </a:ext>
            </a:extLst>
          </p:cNvPr>
          <p:cNvSpPr txBox="1"/>
          <p:nvPr/>
        </p:nvSpPr>
        <p:spPr>
          <a:xfrm>
            <a:off x="1072916" y="29491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C5F84-E9CD-456D-8DA5-51A6B064BDA9}"/>
              </a:ext>
            </a:extLst>
          </p:cNvPr>
          <p:cNvSpPr txBox="1"/>
          <p:nvPr/>
        </p:nvSpPr>
        <p:spPr>
          <a:xfrm>
            <a:off x="1062465" y="565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BD56EC-1896-46AF-9D6E-336B15B23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/>
          <a:stretch/>
        </p:blipFill>
        <p:spPr>
          <a:xfrm>
            <a:off x="1956317" y="1111169"/>
            <a:ext cx="7921917" cy="375890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42ECD8-6ED1-4E9B-BBBC-91F602CC5074}"/>
              </a:ext>
            </a:extLst>
          </p:cNvPr>
          <p:cNvCxnSpPr/>
          <p:nvPr/>
        </p:nvCxnSpPr>
        <p:spPr>
          <a:xfrm>
            <a:off x="1463040" y="5212080"/>
            <a:ext cx="89814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041C5F-FD52-404E-BAC5-2E1C904E3696}"/>
              </a:ext>
            </a:extLst>
          </p:cNvPr>
          <p:cNvSpPr txBox="1"/>
          <p:nvPr/>
        </p:nvSpPr>
        <p:spPr>
          <a:xfrm>
            <a:off x="1645102" y="5326838"/>
            <a:ext cx="6155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근거리 원거리 모두 이동하여 색의 분포가 지선버스의 </a:t>
            </a:r>
            <a:r>
              <a:rPr lang="ko-KR" altLang="en-US" sz="1400" dirty="0" err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히트맵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보다 넓음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FA5D1-A0FF-40E5-A59E-C85A9F41521E}"/>
              </a:ext>
            </a:extLst>
          </p:cNvPr>
          <p:cNvSpPr txBox="1"/>
          <p:nvPr/>
        </p:nvSpPr>
        <p:spPr>
          <a:xfrm>
            <a:off x="1645102" y="5712918"/>
            <a:ext cx="903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원거리 운행이라도 근거리 이동 혼잡도가 높은 편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도봉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노원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광진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송파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광진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동대문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중랑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54FB3-05C7-4A5A-904B-7F9E8D098C28}"/>
              </a:ext>
            </a:extLst>
          </p:cNvPr>
          <p:cNvSpPr txBox="1"/>
          <p:nvPr/>
        </p:nvSpPr>
        <p:spPr>
          <a:xfrm>
            <a:off x="1645102" y="6139638"/>
            <a:ext cx="540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원거리 혼잡도가 높은 지역구는 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종로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양천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은평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AB00A1-7068-4A7B-AB25-B7C89AE41ADE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5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541D720-4A66-462A-887A-4EC4CBA1DB99}"/>
              </a:ext>
            </a:extLst>
          </p:cNvPr>
          <p:cNvSpPr txBox="1"/>
          <p:nvPr/>
        </p:nvSpPr>
        <p:spPr>
          <a:xfrm>
            <a:off x="4504871" y="40263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전체버스 혼잡도</a:t>
            </a:r>
            <a:endParaRPr lang="en-US" altLang="ko-KR" sz="2800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B9B42-E61C-4D10-9EBD-6F596599C5F5}"/>
              </a:ext>
            </a:extLst>
          </p:cNvPr>
          <p:cNvSpPr txBox="1"/>
          <p:nvPr/>
        </p:nvSpPr>
        <p:spPr>
          <a:xfrm>
            <a:off x="152648" y="93984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63C15-0FBA-4414-BFD1-5AB3121F12F4}"/>
              </a:ext>
            </a:extLst>
          </p:cNvPr>
          <p:cNvSpPr txBox="1"/>
          <p:nvPr/>
        </p:nvSpPr>
        <p:spPr>
          <a:xfrm>
            <a:off x="1072916" y="29491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C5F84-E9CD-456D-8DA5-51A6B064BDA9}"/>
              </a:ext>
            </a:extLst>
          </p:cNvPr>
          <p:cNvSpPr txBox="1"/>
          <p:nvPr/>
        </p:nvSpPr>
        <p:spPr>
          <a:xfrm>
            <a:off x="1062465" y="565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42ECD8-6ED1-4E9B-BBBC-91F602CC5074}"/>
              </a:ext>
            </a:extLst>
          </p:cNvPr>
          <p:cNvCxnSpPr/>
          <p:nvPr/>
        </p:nvCxnSpPr>
        <p:spPr>
          <a:xfrm>
            <a:off x="1463040" y="5212080"/>
            <a:ext cx="89814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041C5F-FD52-404E-BAC5-2E1C904E3696}"/>
              </a:ext>
            </a:extLst>
          </p:cNvPr>
          <p:cNvSpPr txBox="1"/>
          <p:nvPr/>
        </p:nvSpPr>
        <p:spPr>
          <a:xfrm>
            <a:off x="1645102" y="5479238"/>
            <a:ext cx="631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성북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은평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성북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중랑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 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종로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혼잡도가 높은 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FA5D1-A0FF-40E5-A59E-C85A9F41521E}"/>
              </a:ext>
            </a:extLst>
          </p:cNvPr>
          <p:cNvSpPr txBox="1"/>
          <p:nvPr/>
        </p:nvSpPr>
        <p:spPr>
          <a:xfrm>
            <a:off x="1645102" y="5977078"/>
            <a:ext cx="9153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지선버스 혼잡도와 간선버스의 혼잡도를 합한 것과 비슷함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(</a:t>
            </a:r>
            <a:r>
              <a:rPr lang="ko-KR" altLang="en-US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지선 버스와 간선 버스 운행에 영향을 많이 받음</a:t>
            </a:r>
            <a:r>
              <a:rPr lang="en-US" altLang="ko-KR" sz="1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74CDB4-FEB7-4E7C-96CF-3742DB5A4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9"/>
          <a:stretch/>
        </p:blipFill>
        <p:spPr>
          <a:xfrm>
            <a:off x="1831884" y="1165081"/>
            <a:ext cx="8243751" cy="38596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0C9879-4A97-412F-8282-63FB223533E4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6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4B9B42-E61C-4D10-9EBD-6F596599C5F5}"/>
              </a:ext>
            </a:extLst>
          </p:cNvPr>
          <p:cNvSpPr txBox="1"/>
          <p:nvPr/>
        </p:nvSpPr>
        <p:spPr>
          <a:xfrm>
            <a:off x="11054328" y="-17776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63C15-0FBA-4414-BFD1-5AB3121F12F4}"/>
              </a:ext>
            </a:extLst>
          </p:cNvPr>
          <p:cNvSpPr txBox="1"/>
          <p:nvPr/>
        </p:nvSpPr>
        <p:spPr>
          <a:xfrm>
            <a:off x="10155956" y="18315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C5F84-E9CD-456D-8DA5-51A6B064BDA9}"/>
              </a:ext>
            </a:extLst>
          </p:cNvPr>
          <p:cNvSpPr txBox="1"/>
          <p:nvPr/>
        </p:nvSpPr>
        <p:spPr>
          <a:xfrm>
            <a:off x="9363185" y="4532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FA5D1-A0FF-40E5-A59E-C85A9F41521E}"/>
              </a:ext>
            </a:extLst>
          </p:cNvPr>
          <p:cNvSpPr txBox="1"/>
          <p:nvPr/>
        </p:nvSpPr>
        <p:spPr>
          <a:xfrm>
            <a:off x="6044237" y="46946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강동 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중랑</a:t>
            </a:r>
            <a:r>
              <a:rPr lang="en-US" altLang="ko-KR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endParaRPr lang="ko-KR" altLang="en-US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BA96B5-04C0-4E5F-866C-CC1D061A0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7" y="4582274"/>
            <a:ext cx="5450088" cy="20961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F19EF4-F500-41C5-B8EE-A169D3DCB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9" y="234221"/>
            <a:ext cx="5275091" cy="20415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997669-067B-476D-B6DE-AE6DA6FDA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" y="2397767"/>
            <a:ext cx="5450088" cy="20624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7D5CC-8910-49C5-9C51-F2724CE1453C}"/>
              </a:ext>
            </a:extLst>
          </p:cNvPr>
          <p:cNvSpPr txBox="1"/>
          <p:nvPr/>
        </p:nvSpPr>
        <p:spPr>
          <a:xfrm>
            <a:off x="6058821" y="8018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성북 </a:t>
            </a:r>
            <a:r>
              <a:rPr lang="en-US" altLang="ko-KR" dirty="0"/>
              <a:t>– </a:t>
            </a:r>
            <a:r>
              <a:rPr lang="ko-KR" altLang="en-US" dirty="0"/>
              <a:t>은평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D42FA-3C2C-429D-AD22-B5D2CEC648EC}"/>
              </a:ext>
            </a:extLst>
          </p:cNvPr>
          <p:cNvSpPr txBox="1"/>
          <p:nvPr/>
        </p:nvSpPr>
        <p:spPr>
          <a:xfrm>
            <a:off x="6052250" y="1191423"/>
            <a:ext cx="2589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sz="1400" dirty="0"/>
              <a:t>지역구 간 혼잡도가 높고 </a:t>
            </a:r>
            <a:endParaRPr lang="en-US" altLang="ko-KR" sz="1400" dirty="0"/>
          </a:p>
          <a:p>
            <a:r>
              <a:rPr lang="ko-KR" altLang="en-US" sz="1400" dirty="0"/>
              <a:t>특히 지선버스 혼잡도가 높고 </a:t>
            </a:r>
            <a:endParaRPr lang="en-US" altLang="ko-KR" sz="1400" dirty="0"/>
          </a:p>
          <a:p>
            <a:r>
              <a:rPr lang="ko-KR" altLang="en-US" sz="1400" dirty="0"/>
              <a:t>간선버스는 운행하지 않음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0F597-AC88-4437-B67F-77A4A87A27F4}"/>
              </a:ext>
            </a:extLst>
          </p:cNvPr>
          <p:cNvSpPr txBox="1"/>
          <p:nvPr/>
        </p:nvSpPr>
        <p:spPr>
          <a:xfrm>
            <a:off x="6027680" y="258416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동대문구 </a:t>
            </a:r>
            <a:r>
              <a:rPr lang="en-US" altLang="ko-KR" dirty="0"/>
              <a:t>– </a:t>
            </a:r>
            <a:r>
              <a:rPr lang="ko-KR" altLang="en-US" dirty="0"/>
              <a:t>중랑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07904-DAA8-4527-9247-C5E3D917B728}"/>
              </a:ext>
            </a:extLst>
          </p:cNvPr>
          <p:cNvSpPr txBox="1"/>
          <p:nvPr/>
        </p:nvSpPr>
        <p:spPr>
          <a:xfrm>
            <a:off x="6052250" y="3339527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sz="1400" dirty="0"/>
              <a:t>간선버스 혼잡도가 높고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지선버스 혼잡도도 높음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03520F-766C-45BC-BA38-65CC465F07E5}"/>
              </a:ext>
            </a:extLst>
          </p:cNvPr>
          <p:cNvSpPr txBox="1"/>
          <p:nvPr/>
        </p:nvSpPr>
        <p:spPr>
          <a:xfrm>
            <a:off x="6085114" y="457593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도봉 </a:t>
            </a:r>
            <a:r>
              <a:rPr lang="en-US" altLang="ko-KR" dirty="0"/>
              <a:t>– </a:t>
            </a:r>
            <a:r>
              <a:rPr lang="ko-KR" altLang="en-US" dirty="0"/>
              <a:t>노원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62327-CA04-49AC-8330-293D336185B7}"/>
              </a:ext>
            </a:extLst>
          </p:cNvPr>
          <p:cNvSpPr txBox="1"/>
          <p:nvPr/>
        </p:nvSpPr>
        <p:spPr>
          <a:xfrm>
            <a:off x="6085114" y="491718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광진 </a:t>
            </a:r>
            <a:r>
              <a:rPr lang="en-US" altLang="ko-KR" dirty="0"/>
              <a:t>– </a:t>
            </a:r>
            <a:r>
              <a:rPr lang="ko-KR" altLang="en-US" dirty="0"/>
              <a:t>강동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446464-9F90-4958-8741-6D7D1706813B}"/>
              </a:ext>
            </a:extLst>
          </p:cNvPr>
          <p:cNvSpPr txBox="1"/>
          <p:nvPr/>
        </p:nvSpPr>
        <p:spPr>
          <a:xfrm>
            <a:off x="6087391" y="5630368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sz="1400" dirty="0"/>
              <a:t>간선버스 혼잡도가 높고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지선버스 혼잡도는 보통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A4A49D9F-50EF-455E-BBF3-557D29117FB8}"/>
              </a:ext>
            </a:extLst>
          </p:cNvPr>
          <p:cNvSpPr/>
          <p:nvPr/>
        </p:nvSpPr>
        <p:spPr>
          <a:xfrm>
            <a:off x="8898507" y="687924"/>
            <a:ext cx="507418" cy="5082955"/>
          </a:xfrm>
          <a:prstGeom prst="rightBrace">
            <a:avLst>
              <a:gd name="adj1" fmla="val 8333"/>
              <a:gd name="adj2" fmla="val 50862"/>
            </a:avLst>
          </a:prstGeom>
          <a:ln w="12700">
            <a:solidFill>
              <a:srgbClr val="1F0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651885-3C0F-4A55-B1F4-C8A4A158F002}"/>
              </a:ext>
            </a:extLst>
          </p:cNvPr>
          <p:cNvSpPr txBox="1"/>
          <p:nvPr/>
        </p:nvSpPr>
        <p:spPr>
          <a:xfrm>
            <a:off x="9319971" y="2854381"/>
            <a:ext cx="2656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서울 </a:t>
            </a:r>
            <a:r>
              <a:rPr lang="ko-KR" altLang="en-US" sz="2400" b="1" dirty="0"/>
              <a:t>동쪽지역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버스 혼잡도가 </a:t>
            </a:r>
            <a:r>
              <a:rPr lang="ko-KR" altLang="en-US" sz="2400" b="1" dirty="0" err="1"/>
              <a:t>높은편</a:t>
            </a:r>
            <a:endParaRPr lang="ko-KR" altLang="en-US" sz="24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1846C1-99A6-438C-B7CD-C86F876DD272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5D30CA-DEDD-460D-8CAC-057BFCD2089E}"/>
              </a:ext>
            </a:extLst>
          </p:cNvPr>
          <p:cNvSpPr/>
          <p:nvPr/>
        </p:nvSpPr>
        <p:spPr>
          <a:xfrm>
            <a:off x="6073219" y="5279848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F07CF"/>
                </a:solidFill>
              </a:rPr>
              <a:t>(</a:t>
            </a:r>
            <a:r>
              <a:rPr lang="ko-KR" altLang="en-US" b="1" dirty="0">
                <a:solidFill>
                  <a:srgbClr val="1F07CF"/>
                </a:solidFill>
              </a:rPr>
              <a:t>광진 </a:t>
            </a:r>
            <a:r>
              <a:rPr lang="en-US" altLang="ko-KR" b="1" dirty="0">
                <a:solidFill>
                  <a:srgbClr val="1F07CF"/>
                </a:solidFill>
              </a:rPr>
              <a:t>– </a:t>
            </a:r>
            <a:r>
              <a:rPr lang="ko-KR" altLang="en-US" b="1" dirty="0">
                <a:solidFill>
                  <a:srgbClr val="1F07CF"/>
                </a:solidFill>
              </a:rPr>
              <a:t>송파</a:t>
            </a:r>
            <a:r>
              <a:rPr lang="en-US" altLang="ko-KR" b="1" dirty="0">
                <a:solidFill>
                  <a:srgbClr val="1F07CF"/>
                </a:solidFill>
              </a:rPr>
              <a:t>)</a:t>
            </a:r>
            <a:endParaRPr lang="ko-KR" altLang="en-US" b="1" dirty="0">
              <a:solidFill>
                <a:srgbClr val="1F07C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42519-8A24-46A1-A264-C44ED599BCE4}"/>
              </a:ext>
            </a:extLst>
          </p:cNvPr>
          <p:cNvSpPr txBox="1"/>
          <p:nvPr/>
        </p:nvSpPr>
        <p:spPr>
          <a:xfrm>
            <a:off x="6033173" y="295294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종로 </a:t>
            </a:r>
            <a:r>
              <a:rPr lang="en-US" altLang="ko-KR" dirty="0"/>
              <a:t>– </a:t>
            </a:r>
            <a:r>
              <a:rPr lang="ko-KR" altLang="en-US" dirty="0"/>
              <a:t>강동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B91B6F-2E01-439A-85AC-6B7F4A5B0DC5}"/>
              </a:ext>
            </a:extLst>
          </p:cNvPr>
          <p:cNvCxnSpPr>
            <a:cxnSpLocks/>
          </p:cNvCxnSpPr>
          <p:nvPr/>
        </p:nvCxnSpPr>
        <p:spPr>
          <a:xfrm flipV="1">
            <a:off x="5791200" y="234222"/>
            <a:ext cx="0" cy="64442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AE5CC8-16E1-4A67-A009-389BF605C955}"/>
              </a:ext>
            </a:extLst>
          </p:cNvPr>
          <p:cNvSpPr txBox="1"/>
          <p:nvPr/>
        </p:nvSpPr>
        <p:spPr>
          <a:xfrm>
            <a:off x="1120041" y="28425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Analysis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AF674-A6EE-426F-9680-5D8389DA0419}"/>
              </a:ext>
            </a:extLst>
          </p:cNvPr>
          <p:cNvSpPr txBox="1"/>
          <p:nvPr/>
        </p:nvSpPr>
        <p:spPr>
          <a:xfrm>
            <a:off x="1091186" y="609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BFEF9E-A17F-49B3-AA48-AD237298FEBC}"/>
              </a:ext>
            </a:extLst>
          </p:cNvPr>
          <p:cNvCxnSpPr/>
          <p:nvPr/>
        </p:nvCxnSpPr>
        <p:spPr>
          <a:xfrm>
            <a:off x="1463040" y="5212080"/>
            <a:ext cx="89814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6B23B-9B16-4F97-9738-82B9295B3B9D}"/>
              </a:ext>
            </a:extLst>
          </p:cNvPr>
          <p:cNvSpPr txBox="1"/>
          <p:nvPr/>
        </p:nvSpPr>
        <p:spPr>
          <a:xfrm>
            <a:off x="1148852" y="5667376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서울 </a:t>
            </a:r>
            <a:r>
              <a:rPr lang="ko-KR" altLang="en-US" sz="24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동쪽 지역구</a:t>
            </a:r>
            <a:r>
              <a:rPr lang="ko-KR" altLang="en-US" sz="2000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들은 실제로 지하철 이용률 대비 버스 이용률이 </a:t>
            </a:r>
            <a:r>
              <a:rPr lang="ko-KR" altLang="en-US" sz="2400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낮은 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91214-FC2F-4674-91CB-A5796C61197B}"/>
              </a:ext>
            </a:extLst>
          </p:cNvPr>
          <p:cNvSpPr/>
          <p:nvPr/>
        </p:nvSpPr>
        <p:spPr>
          <a:xfrm>
            <a:off x="170458" y="103390"/>
            <a:ext cx="10438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lternateGothic2 BT" panose="020B0608020202050204" pitchFamily="34" charset="0"/>
                <a:ea typeface="배달의민족 주아" panose="02020603020101020101" pitchFamily="18" charset="-127"/>
              </a:rPr>
              <a:t>02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lternateGothic2 BT" panose="020B060802020205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071F13-7D1E-4351-9206-67293D01BCF7}"/>
              </a:ext>
            </a:extLst>
          </p:cNvPr>
          <p:cNvSpPr/>
          <p:nvPr/>
        </p:nvSpPr>
        <p:spPr>
          <a:xfrm>
            <a:off x="3259296" y="583802"/>
            <a:ext cx="483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1F07C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지역구별 지하철 이용 대비 버스 이용률 비율</a:t>
            </a:r>
            <a:endParaRPr lang="en-US" altLang="ko-KR" b="1" dirty="0">
              <a:solidFill>
                <a:srgbClr val="1F07C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CA30CFC-F0EB-4479-A5E5-2433C64C5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/>
          <a:stretch/>
        </p:blipFill>
        <p:spPr>
          <a:xfrm>
            <a:off x="1707488" y="1178924"/>
            <a:ext cx="8492544" cy="389957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6DBA01-C25E-4A2F-BE33-D1794BFC1D8C}"/>
              </a:ext>
            </a:extLst>
          </p:cNvPr>
          <p:cNvSpPr/>
          <p:nvPr/>
        </p:nvSpPr>
        <p:spPr>
          <a:xfrm>
            <a:off x="8901953" y="1452282"/>
            <a:ext cx="555812" cy="3558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010F5-36DC-45C3-81AD-4C97925264C7}"/>
              </a:ext>
            </a:extLst>
          </p:cNvPr>
          <p:cNvSpPr/>
          <p:nvPr/>
        </p:nvSpPr>
        <p:spPr>
          <a:xfrm>
            <a:off x="3259296" y="1452282"/>
            <a:ext cx="295835" cy="3558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CF4A36-7094-47D6-B7EF-C7BA32BDBB54}"/>
              </a:ext>
            </a:extLst>
          </p:cNvPr>
          <p:cNvSpPr/>
          <p:nvPr/>
        </p:nvSpPr>
        <p:spPr>
          <a:xfrm>
            <a:off x="5047129" y="1452282"/>
            <a:ext cx="295835" cy="3558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6E239D-E042-4C03-8E58-AF8C6801E650}"/>
              </a:ext>
            </a:extLst>
          </p:cNvPr>
          <p:cNvSpPr/>
          <p:nvPr/>
        </p:nvSpPr>
        <p:spPr>
          <a:xfrm>
            <a:off x="3872753" y="1452282"/>
            <a:ext cx="295835" cy="3558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FDFCDB-2202-4C54-962D-AB543941CC61}"/>
              </a:ext>
            </a:extLst>
          </p:cNvPr>
          <p:cNvSpPr/>
          <p:nvPr/>
        </p:nvSpPr>
        <p:spPr>
          <a:xfrm>
            <a:off x="92597" y="68060"/>
            <a:ext cx="12006806" cy="6721880"/>
          </a:xfrm>
          <a:prstGeom prst="rect">
            <a:avLst/>
          </a:prstGeom>
          <a:noFill/>
          <a:ln>
            <a:solidFill>
              <a:srgbClr val="1F0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9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507</Words>
  <Application>Microsoft Office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AlternateGothic2 BT</vt:lpstr>
      <vt:lpstr>나눔스퀘어라운드 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신영</dc:creator>
  <cp:lastModifiedBy>박준순</cp:lastModifiedBy>
  <cp:revision>449</cp:revision>
  <dcterms:created xsi:type="dcterms:W3CDTF">2021-03-18T06:41:03Z</dcterms:created>
  <dcterms:modified xsi:type="dcterms:W3CDTF">2021-05-31T16:30:15Z</dcterms:modified>
</cp:coreProperties>
</file>