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787e97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787e97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c787e97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c787e97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d141f1e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d141f1e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787e9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787e9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c787e97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c787e97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d141f1e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d141f1e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d141f1ee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d141f1e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Cyclistic Annual Memberships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731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Justin 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480300" y="878100"/>
            <a:ext cx="76881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General</a:t>
            </a:r>
            <a:r>
              <a:rPr lang="en" sz="1800"/>
              <a:t> Question: </a:t>
            </a:r>
            <a:r>
              <a:rPr lang="en" sz="1800"/>
              <a:t>How Do Casual Riders and Annual Members Differ in Their Use of Cyclistic Bikes?</a:t>
            </a:r>
            <a:endParaRPr sz="18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480300" y="3128050"/>
            <a:ext cx="8183400" cy="14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Specific Questions:</a:t>
            </a:r>
            <a:endParaRPr b="1" u="sng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>
                <a:solidFill>
                  <a:schemeClr val="dk2"/>
                </a:solidFill>
              </a:rPr>
              <a:t>How Does Usage Behavior Vary by Month, Week, and Hour?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>
                <a:solidFill>
                  <a:schemeClr val="dk2"/>
                </a:solidFill>
              </a:rPr>
              <a:t>What Are the Primary Purposes for Using Cyclistic Bikes for Each Group?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>
                <a:solidFill>
                  <a:schemeClr val="dk2"/>
                </a:solidFill>
              </a:rPr>
              <a:t>How Does the Geographic Distribution of Casual Riders and Annual Members Differ?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>
                <a:solidFill>
                  <a:schemeClr val="dk2"/>
                </a:solidFill>
              </a:rPr>
              <a:t>Do Casual Riders and Annual Members Have Different Preferences in Bike Types?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5"/>
          <p:cNvCxnSpPr/>
          <p:nvPr/>
        </p:nvCxnSpPr>
        <p:spPr>
          <a:xfrm flipH="1" rot="10800000">
            <a:off x="3229650" y="3521150"/>
            <a:ext cx="1128900" cy="8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 flipH="1" rot="10800000">
            <a:off x="3147400" y="2317575"/>
            <a:ext cx="3663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3752950" y="2302625"/>
            <a:ext cx="934500" cy="8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 txBox="1"/>
          <p:nvPr/>
        </p:nvSpPr>
        <p:spPr>
          <a:xfrm>
            <a:off x="433600" y="1794250"/>
            <a:ext cx="170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Monthly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953075" y="1794250"/>
            <a:ext cx="2220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Weekly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366075" y="1794250"/>
            <a:ext cx="2220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Hourly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9410"/>
            <a:ext cx="9144000" cy="3584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5"/>
          <p:cNvCxnSpPr/>
          <p:nvPr/>
        </p:nvCxnSpPr>
        <p:spPr>
          <a:xfrm>
            <a:off x="2698850" y="1726950"/>
            <a:ext cx="0" cy="8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2698850" y="2541750"/>
            <a:ext cx="0" cy="20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5"/>
          <p:cNvSpPr/>
          <p:nvPr/>
        </p:nvSpPr>
        <p:spPr>
          <a:xfrm rot="2700000">
            <a:off x="2414637" y="4560531"/>
            <a:ext cx="366140" cy="496389"/>
          </a:xfrm>
          <a:prstGeom prst="ellipse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0" y="791200"/>
            <a:ext cx="3978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Summer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Cyclistic season.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161775" y="641050"/>
            <a:ext cx="39786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bikes more during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weekdays,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Casual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rider use is highest on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weekends.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97200" y="1936300"/>
            <a:ext cx="3042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3488"/>
            <a:ext cx="9143999" cy="314001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0" y="769325"/>
            <a:ext cx="39054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Morning and afternoon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rush hours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 hours.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875950" y="769325"/>
            <a:ext cx="51435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biggest disparity in bike use between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casual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riders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occurs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during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work hours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weekdays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7"/>
          <p:cNvGrpSpPr/>
          <p:nvPr/>
        </p:nvGrpSpPr>
        <p:grpSpPr>
          <a:xfrm>
            <a:off x="329637" y="1538610"/>
            <a:ext cx="8484717" cy="3604900"/>
            <a:chOff x="0" y="958559"/>
            <a:chExt cx="9143999" cy="4184932"/>
          </a:xfrm>
        </p:grpSpPr>
        <p:pic>
          <p:nvPicPr>
            <p:cNvPr id="124" name="Google Shape;12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958559"/>
              <a:ext cx="9143999" cy="41849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2851250" y="1749400"/>
              <a:ext cx="8223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EF7A73"/>
                  </a:solidFill>
                  <a:latin typeface="Lato"/>
                  <a:ea typeface="Lato"/>
                  <a:cs typeface="Lato"/>
                  <a:sym typeface="Lato"/>
                </a:rPr>
                <a:t>~21 mins</a:t>
              </a:r>
              <a:endParaRPr b="1" sz="900">
                <a:solidFill>
                  <a:srgbClr val="EF7A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2851250" y="4129650"/>
              <a:ext cx="8223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5B5BB"/>
                  </a:solidFill>
                  <a:latin typeface="Lato"/>
                  <a:ea typeface="Lato"/>
                  <a:cs typeface="Lato"/>
                  <a:sym typeface="Lato"/>
                </a:rPr>
                <a:t>~12 mins</a:t>
              </a:r>
              <a:endParaRPr b="1" sz="900">
                <a:solidFill>
                  <a:srgbClr val="15B5B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7529525" y="2001875"/>
              <a:ext cx="8223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5B5BB"/>
                  </a:solidFill>
                  <a:latin typeface="Lato"/>
                  <a:ea typeface="Lato"/>
                  <a:cs typeface="Lato"/>
                  <a:sym typeface="Lato"/>
                </a:rPr>
                <a:t>~2.15 km</a:t>
              </a:r>
              <a:endParaRPr b="1" sz="900">
                <a:solidFill>
                  <a:srgbClr val="15B5B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7529525" y="2834625"/>
              <a:ext cx="8223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EF7A73"/>
                  </a:solidFill>
                  <a:latin typeface="Lato"/>
                  <a:ea typeface="Lato"/>
                  <a:cs typeface="Lato"/>
                  <a:sym typeface="Lato"/>
                </a:rPr>
                <a:t>~2.11 km </a:t>
              </a:r>
              <a:endParaRPr b="1" sz="900">
                <a:solidFill>
                  <a:srgbClr val="EF7A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9" name="Google Shape;129;p17"/>
            <p:cNvCxnSpPr>
              <a:stCxn id="126" idx="0"/>
            </p:cNvCxnSpPr>
            <p:nvPr/>
          </p:nvCxnSpPr>
          <p:spPr>
            <a:xfrm flipH="1" rot="10800000">
              <a:off x="3262400" y="2039250"/>
              <a:ext cx="3900" cy="20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7940675" y="2344500"/>
              <a:ext cx="0" cy="4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1" name="Google Shape;131;p17"/>
          <p:cNvSpPr txBox="1"/>
          <p:nvPr/>
        </p:nvSpPr>
        <p:spPr>
          <a:xfrm>
            <a:off x="131900" y="600825"/>
            <a:ext cx="3253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Casual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riders spend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~1.75x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longer on bikes than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883250" y="578925"/>
            <a:ext cx="4586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 average,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casual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riders travel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roughly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same distance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but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take longer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0" y="1304200"/>
            <a:ext cx="2740500" cy="3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Bike use is mainly concentrated in the downtown Chicago area.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Casual Riders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Bike use is spread toward and along the coastline.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8" y="0"/>
            <a:ext cx="64309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29450" y="133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Differences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729450" y="2269375"/>
            <a:ext cx="7688700" cy="29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Casual</a:t>
            </a:r>
            <a:r>
              <a:rPr lang="en"/>
              <a:t> riders are more likely to use Cyclistic bikes for </a:t>
            </a:r>
            <a:r>
              <a:rPr b="1" lang="en"/>
              <a:t>leisurely</a:t>
            </a:r>
            <a:r>
              <a:rPr lang="en"/>
              <a:t> activity (eg. longer weekend rides near the water).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Members</a:t>
            </a:r>
            <a:r>
              <a:rPr lang="en"/>
              <a:t> are more likely to use Cyclistic bikes </a:t>
            </a:r>
            <a:r>
              <a:rPr b="1" lang="en"/>
              <a:t>functionally</a:t>
            </a:r>
            <a:r>
              <a:rPr lang="en"/>
              <a:t> for commuting to and from work.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727650" y="1946975"/>
            <a:ext cx="76887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Tailored annual memberships: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Annual weekend plan for casual riders.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Annual weekday plan for commuters.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 annual plan for week-round riders.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727650" y="3183750"/>
            <a:ext cx="76887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pricing plans from pay per use/day to hourly: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Appealing for infrequent Cyclistic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Annual plans will become more cost-beneficial for leisurely riders.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