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90" r:id="rId5"/>
    <p:sldId id="292" r:id="rId6"/>
    <p:sldId id="281" r:id="rId7"/>
    <p:sldId id="280" r:id="rId8"/>
    <p:sldId id="278" r:id="rId9"/>
    <p:sldId id="279" r:id="rId10"/>
    <p:sldId id="274" r:id="rId11"/>
    <p:sldId id="276" r:id="rId12"/>
    <p:sldId id="277" r:id="rId13"/>
    <p:sldId id="283" r:id="rId14"/>
    <p:sldId id="282" r:id="rId15"/>
    <p:sldId id="284" r:id="rId16"/>
    <p:sldId id="286" r:id="rId17"/>
    <p:sldId id="287" r:id="rId18"/>
    <p:sldId id="288" r:id="rId19"/>
    <p:sldId id="289" r:id="rId20"/>
    <p:sldId id="294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2" autoAdjust="0"/>
    <p:restoredTop sz="96429" autoAdjust="0"/>
  </p:normalViewPr>
  <p:slideViewPr>
    <p:cSldViewPr snapToGrid="0">
      <p:cViewPr varScale="1">
        <p:scale>
          <a:sx n="138" d="100"/>
          <a:sy n="138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0629;&#47924;\&#47928;&#49436;\RULE_MANAGER\&#53685;&#44228;&#45824;&#49884;&#48372;&#4630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0629;&#47924;\&#47928;&#49436;\RULE_MANAGER\&#53685;&#44228;&#45824;&#49884;&#48372;&#4630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0629;&#47924;\&#47928;&#49436;\RULE_MANAGER\&#53685;&#44228;&#45824;&#49884;&#48372;&#4630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 baseline="0" dirty="0" smtClean="0"/>
              <a:t>최근 </a:t>
            </a:r>
            <a:r>
              <a:rPr lang="en-US" altLang="ko-KR" sz="800" baseline="0" dirty="0" smtClean="0"/>
              <a:t>5</a:t>
            </a:r>
            <a:r>
              <a:rPr lang="ko-KR" altLang="en-US" sz="800" baseline="0" dirty="0" smtClean="0"/>
              <a:t>개 </a:t>
            </a:r>
            <a:r>
              <a:rPr lang="en-US" altLang="ko-KR" sz="800" baseline="0" dirty="0"/>
              <a:t>RULE </a:t>
            </a:r>
            <a:r>
              <a:rPr lang="ko-KR" altLang="en-US" sz="800" baseline="0" dirty="0" smtClean="0"/>
              <a:t>등록 건</a:t>
            </a:r>
            <a:endParaRPr lang="ko-KR" altLang="en-US" sz="8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Sheet1!$A$11:$A$15</c:f>
              <c:strCache>
                <c:ptCount val="5"/>
                <c:pt idx="0">
                  <c:v>홍길동</c:v>
                </c:pt>
                <c:pt idx="1">
                  <c:v>을지문덕</c:v>
                </c:pt>
                <c:pt idx="2">
                  <c:v>이순신</c:v>
                </c:pt>
                <c:pt idx="3">
                  <c:v>세종대왕</c:v>
                </c:pt>
                <c:pt idx="4">
                  <c:v>신사임당</c:v>
                </c:pt>
              </c:strCache>
            </c:strRef>
          </c:cat>
          <c:val>
            <c:numRef>
              <c:f>Sheet1!$B$11:$B$15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3046968"/>
        <c:axId val="255479592"/>
      </c:barChart>
      <c:catAx>
        <c:axId val="253046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5479592"/>
        <c:crosses val="autoZero"/>
        <c:auto val="1"/>
        <c:lblAlgn val="ctr"/>
        <c:lblOffset val="100"/>
        <c:noMultiLvlLbl val="0"/>
      </c:catAx>
      <c:valAx>
        <c:axId val="25547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304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 dirty="0" smtClean="0"/>
              <a:t>최근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 서비스 호출 </a:t>
            </a:r>
            <a:r>
              <a:rPr lang="ko-KR" altLang="en-US" sz="800" dirty="0"/>
              <a:t>빈도</a:t>
            </a:r>
            <a:r>
              <a:rPr lang="en-US" altLang="ko-KR" sz="800" dirty="0" smtClean="0"/>
              <a:t>(%)</a:t>
            </a:r>
            <a:endParaRPr lang="ko-KR" altLang="en-US" sz="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Sheet1!$A$18:$A$22</c:f>
              <c:strCache>
                <c:ptCount val="5"/>
                <c:pt idx="0">
                  <c:v>5G 가입서비스 </c:v>
                </c:pt>
                <c:pt idx="1">
                  <c:v>HELP서비스</c:v>
                </c:pt>
                <c:pt idx="2">
                  <c:v>신규상품추천</c:v>
                </c:pt>
                <c:pt idx="3">
                  <c:v>요금제추천</c:v>
                </c:pt>
                <c:pt idx="4">
                  <c:v>맞춤광고서비스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23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/>
              <a:t>최근 </a:t>
            </a:r>
            <a:r>
              <a:rPr lang="en-US" altLang="ko-KR" sz="800"/>
              <a:t>5</a:t>
            </a:r>
            <a:r>
              <a:rPr lang="ko-KR" altLang="en-US" sz="800"/>
              <a:t>개 서비스 </a:t>
            </a:r>
            <a:r>
              <a:rPr lang="en-US" altLang="ko-KR" sz="800"/>
              <a:t>T/F </a:t>
            </a:r>
            <a:r>
              <a:rPr lang="ko-KR" altLang="en-US" sz="800"/>
              <a:t>현황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Sheet1!$A$26:$A$30</c:f>
              <c:strCache>
                <c:ptCount val="5"/>
                <c:pt idx="0">
                  <c:v>KT닷컴</c:v>
                </c:pt>
                <c:pt idx="1">
                  <c:v>KOS</c:v>
                </c:pt>
                <c:pt idx="2">
                  <c:v>SHOP</c:v>
                </c:pt>
                <c:pt idx="3">
                  <c:v>Olleh닷컴</c:v>
                </c:pt>
                <c:pt idx="4">
                  <c:v>CRM</c:v>
                </c:pt>
              </c:strCache>
            </c:strRef>
          </c:cat>
          <c:val>
            <c:numRef>
              <c:f>Sheet1!$B$26:$B$30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Sheet1!$A$26:$A$30</c:f>
              <c:strCache>
                <c:ptCount val="5"/>
                <c:pt idx="0">
                  <c:v>KT닷컴</c:v>
                </c:pt>
                <c:pt idx="1">
                  <c:v>KOS</c:v>
                </c:pt>
                <c:pt idx="2">
                  <c:v>SHOP</c:v>
                </c:pt>
                <c:pt idx="3">
                  <c:v>Olleh닷컴</c:v>
                </c:pt>
                <c:pt idx="4">
                  <c:v>CRM</c:v>
                </c:pt>
              </c:strCache>
            </c:strRef>
          </c:cat>
          <c:val>
            <c:numRef>
              <c:f>Sheet1!$C$26:$C$30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659880"/>
        <c:axId val="381655176"/>
      </c:barChart>
      <c:catAx>
        <c:axId val="38165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5176"/>
        <c:crosses val="autoZero"/>
        <c:auto val="1"/>
        <c:lblAlgn val="ctr"/>
        <c:lblOffset val="100"/>
        <c:noMultiLvlLbl val="0"/>
      </c:catAx>
      <c:valAx>
        <c:axId val="38165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 dirty="0" smtClean="0"/>
              <a:t>채널 </a:t>
            </a:r>
            <a:r>
              <a:rPr lang="ko-KR" altLang="en-US" sz="800" dirty="0"/>
              <a:t>유입량</a:t>
            </a:r>
            <a:r>
              <a:rPr lang="en-US" altLang="ko-KR" sz="800" dirty="0"/>
              <a:t>(</a:t>
            </a:r>
            <a:r>
              <a:rPr lang="ko-KR" altLang="en-US" sz="800" dirty="0" smtClean="0"/>
              <a:t>시간</a:t>
            </a:r>
            <a:r>
              <a:rPr lang="en-US" altLang="ko-KR" sz="800" dirty="0" smtClean="0"/>
              <a:t>) TOP</a:t>
            </a:r>
            <a:r>
              <a:rPr lang="en-US" altLang="ko-KR" sz="800" baseline="0" dirty="0" smtClean="0"/>
              <a:t>5</a:t>
            </a:r>
            <a:endParaRPr lang="ko-KR" altLang="en-US" sz="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KT닷컴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Sheet1!$B$2:$Y$2</c:f>
              <c:numCache>
                <c:formatCode>0_);\(0\)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Sheet1!$B$3:$Y$3</c:f>
              <c:numCache>
                <c:formatCode>General</c:formatCode>
                <c:ptCount val="24"/>
                <c:pt idx="0">
                  <c:v>5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45</c:v>
                </c:pt>
                <c:pt idx="9">
                  <c:v>23</c:v>
                </c:pt>
                <c:pt idx="10">
                  <c:v>3</c:v>
                </c:pt>
                <c:pt idx="11">
                  <c:v>7</c:v>
                </c:pt>
                <c:pt idx="12">
                  <c:v>5</c:v>
                </c:pt>
                <c:pt idx="13">
                  <c:v>4</c:v>
                </c:pt>
                <c:pt idx="14">
                  <c:v>14</c:v>
                </c:pt>
                <c:pt idx="15">
                  <c:v>67</c:v>
                </c:pt>
                <c:pt idx="16">
                  <c:v>23</c:v>
                </c:pt>
                <c:pt idx="17">
                  <c:v>46</c:v>
                </c:pt>
                <c:pt idx="18">
                  <c:v>79</c:v>
                </c:pt>
                <c:pt idx="19">
                  <c:v>22</c:v>
                </c:pt>
                <c:pt idx="20">
                  <c:v>12</c:v>
                </c:pt>
                <c:pt idx="21">
                  <c:v>5</c:v>
                </c:pt>
                <c:pt idx="22">
                  <c:v>67</c:v>
                </c:pt>
                <c:pt idx="23">
                  <c:v>23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KOS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Sheet1!$B$2:$Y$2</c:f>
              <c:numCache>
                <c:formatCode>0_);\(0\)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Sheet1!$B$4:$Y$4</c:f>
              <c:numCache>
                <c:formatCode>General</c:formatCode>
                <c:ptCount val="2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13</c:v>
                </c:pt>
                <c:pt idx="4">
                  <c:v>41</c:v>
                </c:pt>
                <c:pt idx="5">
                  <c:v>23</c:v>
                </c:pt>
                <c:pt idx="6">
                  <c:v>15</c:v>
                </c:pt>
                <c:pt idx="7">
                  <c:v>67</c:v>
                </c:pt>
                <c:pt idx="8">
                  <c:v>12</c:v>
                </c:pt>
                <c:pt idx="9">
                  <c:v>2</c:v>
                </c:pt>
                <c:pt idx="10">
                  <c:v>8</c:v>
                </c:pt>
                <c:pt idx="11">
                  <c:v>7</c:v>
                </c:pt>
                <c:pt idx="12">
                  <c:v>64</c:v>
                </c:pt>
                <c:pt idx="13">
                  <c:v>0</c:v>
                </c:pt>
                <c:pt idx="14">
                  <c:v>33</c:v>
                </c:pt>
                <c:pt idx="15">
                  <c:v>34</c:v>
                </c:pt>
                <c:pt idx="16">
                  <c:v>54</c:v>
                </c:pt>
                <c:pt idx="17">
                  <c:v>63</c:v>
                </c:pt>
                <c:pt idx="18">
                  <c:v>2</c:v>
                </c:pt>
                <c:pt idx="19">
                  <c:v>56</c:v>
                </c:pt>
                <c:pt idx="20">
                  <c:v>22</c:v>
                </c:pt>
                <c:pt idx="21">
                  <c:v>13</c:v>
                </c:pt>
                <c:pt idx="22">
                  <c:v>3</c:v>
                </c:pt>
                <c:pt idx="23">
                  <c:v>53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SHOP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Sheet1!$B$2:$Y$2</c:f>
              <c:numCache>
                <c:formatCode>0_);\(0\)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Sheet1!$B$5:$Y$5</c:f>
              <c:numCache>
                <c:formatCode>General</c:formatCode>
                <c:ptCount val="24"/>
                <c:pt idx="0">
                  <c:v>66</c:v>
                </c:pt>
                <c:pt idx="1">
                  <c:v>12</c:v>
                </c:pt>
                <c:pt idx="2">
                  <c:v>23</c:v>
                </c:pt>
                <c:pt idx="3">
                  <c:v>56</c:v>
                </c:pt>
                <c:pt idx="4">
                  <c:v>1</c:v>
                </c:pt>
                <c:pt idx="5">
                  <c:v>2</c:v>
                </c:pt>
                <c:pt idx="6">
                  <c:v>67</c:v>
                </c:pt>
                <c:pt idx="7">
                  <c:v>7</c:v>
                </c:pt>
                <c:pt idx="8">
                  <c:v>56</c:v>
                </c:pt>
                <c:pt idx="9">
                  <c:v>4</c:v>
                </c:pt>
                <c:pt idx="10">
                  <c:v>3</c:v>
                </c:pt>
                <c:pt idx="11">
                  <c:v>5</c:v>
                </c:pt>
                <c:pt idx="12">
                  <c:v>68</c:v>
                </c:pt>
                <c:pt idx="13">
                  <c:v>4</c:v>
                </c:pt>
                <c:pt idx="14">
                  <c:v>2</c:v>
                </c:pt>
                <c:pt idx="15">
                  <c:v>3</c:v>
                </c:pt>
                <c:pt idx="16">
                  <c:v>46</c:v>
                </c:pt>
                <c:pt idx="17">
                  <c:v>0</c:v>
                </c:pt>
                <c:pt idx="18">
                  <c:v>89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45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Olleh닷컴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Sheet1!$B$2:$Y$2</c:f>
              <c:numCache>
                <c:formatCode>0_);\(0\)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Sheet1!$B$6:$Y$6</c:f>
              <c:numCache>
                <c:formatCode>General</c:formatCode>
                <c:ptCount val="24"/>
                <c:pt idx="0">
                  <c:v>1</c:v>
                </c:pt>
                <c:pt idx="1">
                  <c:v>34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25</c:v>
                </c:pt>
                <c:pt idx="9">
                  <c:v>32</c:v>
                </c:pt>
                <c:pt idx="10">
                  <c:v>3</c:v>
                </c:pt>
                <c:pt idx="11">
                  <c:v>4</c:v>
                </c:pt>
                <c:pt idx="12">
                  <c:v>54</c:v>
                </c:pt>
                <c:pt idx="13">
                  <c:v>67</c:v>
                </c:pt>
                <c:pt idx="14">
                  <c:v>8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78</c:v>
                </c:pt>
                <c:pt idx="19">
                  <c:v>65</c:v>
                </c:pt>
                <c:pt idx="20">
                  <c:v>0</c:v>
                </c:pt>
                <c:pt idx="21">
                  <c:v>78</c:v>
                </c:pt>
                <c:pt idx="22">
                  <c:v>5</c:v>
                </c:pt>
                <c:pt idx="2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CRM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Sheet1!$B$2:$Y$2</c:f>
              <c:numCache>
                <c:formatCode>0_);\(0\)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Sheet1!$B$7:$Y$7</c:f>
              <c:numCache>
                <c:formatCode>General</c:formatCode>
                <c:ptCount val="24"/>
                <c:pt idx="0">
                  <c:v>57</c:v>
                </c:pt>
                <c:pt idx="1">
                  <c:v>25</c:v>
                </c:pt>
                <c:pt idx="2">
                  <c:v>23</c:v>
                </c:pt>
                <c:pt idx="3">
                  <c:v>78</c:v>
                </c:pt>
                <c:pt idx="4">
                  <c:v>43</c:v>
                </c:pt>
                <c:pt idx="5">
                  <c:v>12</c:v>
                </c:pt>
                <c:pt idx="6">
                  <c:v>3</c:v>
                </c:pt>
                <c:pt idx="7">
                  <c:v>6</c:v>
                </c:pt>
                <c:pt idx="8">
                  <c:v>9</c:v>
                </c:pt>
                <c:pt idx="9">
                  <c:v>0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23</c:v>
                </c:pt>
                <c:pt idx="14">
                  <c:v>4</c:v>
                </c:pt>
                <c:pt idx="15">
                  <c:v>6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45</c:v>
                </c:pt>
                <c:pt idx="20">
                  <c:v>2</c:v>
                </c:pt>
                <c:pt idx="21">
                  <c:v>3</c:v>
                </c:pt>
                <c:pt idx="22">
                  <c:v>57</c:v>
                </c:pt>
                <c:pt idx="23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654392"/>
        <c:axId val="381653608"/>
      </c:barChart>
      <c:catAx>
        <c:axId val="381654392"/>
        <c:scaling>
          <c:orientation val="minMax"/>
        </c:scaling>
        <c:delete val="0"/>
        <c:axPos val="b"/>
        <c:numFmt formatCode="0_);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3608"/>
        <c:crosses val="autoZero"/>
        <c:auto val="1"/>
        <c:lblAlgn val="ctr"/>
        <c:lblOffset val="100"/>
        <c:noMultiLvlLbl val="0"/>
      </c:catAx>
      <c:valAx>
        <c:axId val="38165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 dirty="0" smtClean="0"/>
              <a:t>최근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 서비스 별 </a:t>
            </a:r>
            <a:r>
              <a:rPr lang="ko-KR" altLang="en-US" sz="800" dirty="0"/>
              <a:t>호출 빈도</a:t>
            </a:r>
            <a:r>
              <a:rPr lang="en-US" altLang="ko-KR" sz="800" dirty="0" smtClean="0"/>
              <a:t>(%)</a:t>
            </a:r>
            <a:endParaRPr lang="ko-KR" altLang="en-US" sz="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Sheet1!$A$18:$A$22</c:f>
              <c:strCache>
                <c:ptCount val="5"/>
                <c:pt idx="0">
                  <c:v>5G 가입서비스 </c:v>
                </c:pt>
                <c:pt idx="1">
                  <c:v>HELP서비스</c:v>
                </c:pt>
                <c:pt idx="2">
                  <c:v>신규상품추천</c:v>
                </c:pt>
                <c:pt idx="3">
                  <c:v>요금제추천</c:v>
                </c:pt>
                <c:pt idx="4">
                  <c:v>맞춤광고서비스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23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/>
              <a:t>최근 </a:t>
            </a:r>
            <a:r>
              <a:rPr lang="en-US" altLang="ko-KR" sz="800"/>
              <a:t>5</a:t>
            </a:r>
            <a:r>
              <a:rPr lang="ko-KR" altLang="en-US" sz="800"/>
              <a:t>개 서비스 </a:t>
            </a:r>
            <a:r>
              <a:rPr lang="en-US" altLang="ko-KR" sz="800"/>
              <a:t>T/F </a:t>
            </a:r>
            <a:r>
              <a:rPr lang="ko-KR" altLang="en-US" sz="800"/>
              <a:t>현황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Sheet1!$A$26:$A$30</c:f>
              <c:strCache>
                <c:ptCount val="5"/>
                <c:pt idx="0">
                  <c:v>KT닷컴</c:v>
                </c:pt>
                <c:pt idx="1">
                  <c:v>KOS</c:v>
                </c:pt>
                <c:pt idx="2">
                  <c:v>SHOP</c:v>
                </c:pt>
                <c:pt idx="3">
                  <c:v>Olleh닷컴</c:v>
                </c:pt>
                <c:pt idx="4">
                  <c:v>CRM</c:v>
                </c:pt>
              </c:strCache>
            </c:strRef>
          </c:cat>
          <c:val>
            <c:numRef>
              <c:f>Sheet1!$B$26:$B$30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Sheet1!$A$26:$A$30</c:f>
              <c:strCache>
                <c:ptCount val="5"/>
                <c:pt idx="0">
                  <c:v>KT닷컴</c:v>
                </c:pt>
                <c:pt idx="1">
                  <c:v>KOS</c:v>
                </c:pt>
                <c:pt idx="2">
                  <c:v>SHOP</c:v>
                </c:pt>
                <c:pt idx="3">
                  <c:v>Olleh닷컴</c:v>
                </c:pt>
                <c:pt idx="4">
                  <c:v>CRM</c:v>
                </c:pt>
              </c:strCache>
            </c:strRef>
          </c:cat>
          <c:val>
            <c:numRef>
              <c:f>Sheet1!$C$26:$C$30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660272"/>
        <c:axId val="381655568"/>
      </c:barChart>
      <c:catAx>
        <c:axId val="38166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5568"/>
        <c:crosses val="autoZero"/>
        <c:auto val="1"/>
        <c:lblAlgn val="ctr"/>
        <c:lblOffset val="100"/>
        <c:noMultiLvlLbl val="0"/>
      </c:catAx>
      <c:valAx>
        <c:axId val="38165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6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/>
              <a:t>채널 유입량</a:t>
            </a:r>
            <a:r>
              <a:rPr lang="en-US" altLang="ko-KR" sz="800"/>
              <a:t>(</a:t>
            </a:r>
            <a:r>
              <a:rPr lang="ko-KR" altLang="en-US" sz="800"/>
              <a:t>시</a:t>
            </a:r>
            <a:r>
              <a:rPr lang="en-US" altLang="ko-KR" sz="800"/>
              <a:t>)</a:t>
            </a:r>
            <a:r>
              <a:rPr lang="ko-KR" altLang="en-US" sz="800"/>
              <a:t> </a:t>
            </a:r>
            <a:r>
              <a:rPr lang="en-US" altLang="ko-KR" sz="800"/>
              <a:t>TOP 5</a:t>
            </a:r>
            <a:endParaRPr lang="ko-KR" altLang="en-US" sz="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KT닷컴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h:mm;@</c:formatCode>
                <c:ptCount val="7"/>
                <c:pt idx="0">
                  <c:v>0.5</c:v>
                </c:pt>
                <c:pt idx="1">
                  <c:v>0.50694444444444442</c:v>
                </c:pt>
                <c:pt idx="2">
                  <c:v>0.51388888888888895</c:v>
                </c:pt>
                <c:pt idx="3">
                  <c:v>0.52083333333333337</c:v>
                </c:pt>
                <c:pt idx="4">
                  <c:v>0.52777777777777779</c:v>
                </c:pt>
                <c:pt idx="5">
                  <c:v>0.53472222222222221</c:v>
                </c:pt>
                <c:pt idx="6">
                  <c:v>0.54166666666666663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5</c:v>
                </c:pt>
                <c:pt idx="1">
                  <c:v>7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KOS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h:mm;@</c:formatCode>
                <c:ptCount val="7"/>
                <c:pt idx="0">
                  <c:v>0.5</c:v>
                </c:pt>
                <c:pt idx="1">
                  <c:v>0.50694444444444442</c:v>
                </c:pt>
                <c:pt idx="2">
                  <c:v>0.51388888888888895</c:v>
                </c:pt>
                <c:pt idx="3">
                  <c:v>0.52083333333333337</c:v>
                </c:pt>
                <c:pt idx="4">
                  <c:v>0.52777777777777779</c:v>
                </c:pt>
                <c:pt idx="5">
                  <c:v>0.53472222222222221</c:v>
                </c:pt>
                <c:pt idx="6">
                  <c:v>0.54166666666666663</c:v>
                </c:pt>
              </c:numCache>
            </c:numRef>
          </c:cat>
          <c:val>
            <c:numRef>
              <c:f>Sheet1!$B$4:$H$4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13</c:v>
                </c:pt>
                <c:pt idx="4">
                  <c:v>41</c:v>
                </c:pt>
                <c:pt idx="5">
                  <c:v>23</c:v>
                </c:pt>
                <c:pt idx="6">
                  <c:v>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SHOP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h:mm;@</c:formatCode>
                <c:ptCount val="7"/>
                <c:pt idx="0">
                  <c:v>0.5</c:v>
                </c:pt>
                <c:pt idx="1">
                  <c:v>0.50694444444444442</c:v>
                </c:pt>
                <c:pt idx="2">
                  <c:v>0.51388888888888895</c:v>
                </c:pt>
                <c:pt idx="3">
                  <c:v>0.52083333333333337</c:v>
                </c:pt>
                <c:pt idx="4">
                  <c:v>0.52777777777777779</c:v>
                </c:pt>
                <c:pt idx="5">
                  <c:v>0.53472222222222221</c:v>
                </c:pt>
                <c:pt idx="6">
                  <c:v>0.54166666666666663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66</c:v>
                </c:pt>
                <c:pt idx="1">
                  <c:v>12</c:v>
                </c:pt>
                <c:pt idx="2">
                  <c:v>23</c:v>
                </c:pt>
                <c:pt idx="3">
                  <c:v>56</c:v>
                </c:pt>
                <c:pt idx="4">
                  <c:v>1</c:v>
                </c:pt>
                <c:pt idx="5">
                  <c:v>2</c:v>
                </c:pt>
                <c:pt idx="6">
                  <c:v>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Olleh닷컴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h:mm;@</c:formatCode>
                <c:ptCount val="7"/>
                <c:pt idx="0">
                  <c:v>0.5</c:v>
                </c:pt>
                <c:pt idx="1">
                  <c:v>0.50694444444444442</c:v>
                </c:pt>
                <c:pt idx="2">
                  <c:v>0.51388888888888895</c:v>
                </c:pt>
                <c:pt idx="3">
                  <c:v>0.52083333333333337</c:v>
                </c:pt>
                <c:pt idx="4">
                  <c:v>0.52777777777777779</c:v>
                </c:pt>
                <c:pt idx="5">
                  <c:v>0.53472222222222221</c:v>
                </c:pt>
                <c:pt idx="6">
                  <c:v>0.54166666666666663</c:v>
                </c:pt>
              </c:numCache>
            </c:numRef>
          </c:cat>
          <c:val>
            <c:numRef>
              <c:f>Sheet1!$B$6:$H$6</c:f>
              <c:numCache>
                <c:formatCode>General</c:formatCode>
                <c:ptCount val="7"/>
                <c:pt idx="0">
                  <c:v>1</c:v>
                </c:pt>
                <c:pt idx="1">
                  <c:v>34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CRM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h:mm;@</c:formatCode>
                <c:ptCount val="7"/>
                <c:pt idx="0">
                  <c:v>0.5</c:v>
                </c:pt>
                <c:pt idx="1">
                  <c:v>0.50694444444444442</c:v>
                </c:pt>
                <c:pt idx="2">
                  <c:v>0.51388888888888895</c:v>
                </c:pt>
                <c:pt idx="3">
                  <c:v>0.52083333333333337</c:v>
                </c:pt>
                <c:pt idx="4">
                  <c:v>0.52777777777777779</c:v>
                </c:pt>
                <c:pt idx="5">
                  <c:v>0.53472222222222221</c:v>
                </c:pt>
                <c:pt idx="6">
                  <c:v>0.54166666666666663</c:v>
                </c:pt>
              </c:numCache>
            </c:numRef>
          </c:cat>
          <c:val>
            <c:numRef>
              <c:f>Sheet1!$B$7:$H$7</c:f>
              <c:numCache>
                <c:formatCode>General</c:formatCode>
                <c:ptCount val="7"/>
                <c:pt idx="0">
                  <c:v>57</c:v>
                </c:pt>
                <c:pt idx="1">
                  <c:v>25</c:v>
                </c:pt>
                <c:pt idx="2">
                  <c:v>23</c:v>
                </c:pt>
                <c:pt idx="3">
                  <c:v>78</c:v>
                </c:pt>
                <c:pt idx="4">
                  <c:v>43</c:v>
                </c:pt>
                <c:pt idx="5">
                  <c:v>12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1657920"/>
        <c:axId val="381659488"/>
      </c:lineChart>
      <c:catAx>
        <c:axId val="381657920"/>
        <c:scaling>
          <c:orientation val="minMax"/>
        </c:scaling>
        <c:delete val="0"/>
        <c:axPos val="b"/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9488"/>
        <c:crosses val="autoZero"/>
        <c:auto val="1"/>
        <c:lblAlgn val="ctr"/>
        <c:lblOffset val="100"/>
        <c:noMultiLvlLbl val="0"/>
      </c:catAx>
      <c:valAx>
        <c:axId val="38165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/>
              <a:t>나이</a:t>
            </a:r>
            <a:r>
              <a:rPr lang="ko-KR" altLang="en-US" sz="800" baseline="0"/>
              <a:t> 분포도</a:t>
            </a:r>
            <a:endParaRPr lang="ko-KR" altLang="en-US" sz="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Sheet1!$A$41:$A$49</c:f>
              <c:strCache>
                <c:ptCount val="9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</c:v>
                </c:pt>
                <c:pt idx="8">
                  <c:v>90대</c:v>
                </c:pt>
              </c:strCache>
            </c:strRef>
          </c:cat>
          <c:val>
            <c:numRef>
              <c:f>Sheet1!$B$41:$B$49</c:f>
              <c:numCache>
                <c:formatCode>General</c:formatCode>
                <c:ptCount val="9"/>
                <c:pt idx="0">
                  <c:v>234126</c:v>
                </c:pt>
                <c:pt idx="1">
                  <c:v>366112</c:v>
                </c:pt>
                <c:pt idx="2">
                  <c:v>624532</c:v>
                </c:pt>
                <c:pt idx="3">
                  <c:v>343551</c:v>
                </c:pt>
                <c:pt idx="4">
                  <c:v>23443</c:v>
                </c:pt>
                <c:pt idx="5">
                  <c:v>551234</c:v>
                </c:pt>
                <c:pt idx="6">
                  <c:v>15123</c:v>
                </c:pt>
                <c:pt idx="7">
                  <c:v>34145</c:v>
                </c:pt>
                <c:pt idx="8">
                  <c:v>12344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656352"/>
        <c:axId val="381660664"/>
      </c:barChart>
      <c:catAx>
        <c:axId val="38165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60664"/>
        <c:crosses val="autoZero"/>
        <c:auto val="1"/>
        <c:lblAlgn val="ctr"/>
        <c:lblOffset val="100"/>
        <c:noMultiLvlLbl val="0"/>
      </c:catAx>
      <c:valAx>
        <c:axId val="38166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165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rgbClr val="FF0000"/>
      </a:solidFill>
      <a:prstDash val="sysDash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800"/>
              <a:t>상품 분포도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Sheet1!$M$40:$M$44</c:f>
              <c:strCache>
                <c:ptCount val="5"/>
                <c:pt idx="0">
                  <c:v>INTERNET</c:v>
                </c:pt>
                <c:pt idx="1">
                  <c:v>PSTN</c:v>
                </c:pt>
                <c:pt idx="2">
                  <c:v>MOBILE</c:v>
                </c:pt>
                <c:pt idx="3">
                  <c:v>TEL</c:v>
                </c:pt>
                <c:pt idx="4">
                  <c:v>TABLET</c:v>
                </c:pt>
              </c:strCache>
            </c:strRef>
          </c:cat>
          <c:val>
            <c:numRef>
              <c:f>Sheet1!$N$40:$N$44</c:f>
              <c:numCache>
                <c:formatCode>General</c:formatCode>
                <c:ptCount val="5"/>
                <c:pt idx="0">
                  <c:v>5654</c:v>
                </c:pt>
                <c:pt idx="1">
                  <c:v>2345</c:v>
                </c:pt>
                <c:pt idx="2">
                  <c:v>11135</c:v>
                </c:pt>
                <c:pt idx="3">
                  <c:v>6542</c:v>
                </c:pt>
                <c:pt idx="4">
                  <c:v>1524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rgbClr val="FF000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6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5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96FF-C461-4076-AA74-DAD27ACD4911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95FF-F8B3-47F6-8895-E97875761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KTDS Rule Manager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2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81071"/>
              </p:ext>
            </p:extLst>
          </p:nvPr>
        </p:nvGraphicFramePr>
        <p:xfrm>
          <a:off x="9102810" y="1005018"/>
          <a:ext cx="2800866" cy="423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 단위로 서비스 리스트 출력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③ 서비스 상세 펼쳐서 상세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항목 보여짐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로는 하단 상세부분이 숨겨져 있음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페이징처리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 단위로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서비스명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수정가능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최대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100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자 미만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클릭 시 채널 조회 및 선택 팝업 오픈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클릭 시 패키지 조회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및 선택 팝업 오픈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비활성 중 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설명을 입력할 수 있는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자 미만 입력 가능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선택된 항목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삭제한 서비스는 복구할 수 없습니다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삭제하시겠습니까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?”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6344"/>
              </p:ext>
            </p:extLst>
          </p:nvPr>
        </p:nvGraphicFramePr>
        <p:xfrm>
          <a:off x="687033" y="2741810"/>
          <a:ext cx="7547582" cy="13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2"/>
                <a:gridCol w="533400"/>
                <a:gridCol w="790575"/>
                <a:gridCol w="1162050"/>
                <a:gridCol w="809625"/>
                <a:gridCol w="695325"/>
                <a:gridCol w="990600"/>
                <a:gridCol w="800100"/>
                <a:gridCol w="833963"/>
                <a:gridCol w="637902"/>
              </a:tblGrid>
              <a:tr h="2678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채널명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서비스명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패키지명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활성여부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등록일시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박주윤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r>
                        <a:rPr lang="ko-KR" altLang="en-US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닷컴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2021.07.01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6" y="4152261"/>
            <a:ext cx="2537685" cy="2250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7033" y="4529397"/>
            <a:ext cx="7550805" cy="19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6916" y="4179450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서비스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449352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62475" y="2019078"/>
            <a:ext cx="100524" cy="4484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2658277"/>
            <a:ext cx="100523" cy="722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4561016"/>
            <a:ext cx="15595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서비스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채널 </a:t>
            </a:r>
            <a:r>
              <a:rPr lang="en-US" altLang="ko-KR" sz="1000" dirty="0" smtClean="0"/>
              <a:t>: 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패키지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  </a:t>
            </a:r>
          </a:p>
          <a:p>
            <a:pPr algn="r"/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487545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56789" y="509641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KOS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6789" y="539617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[P-001] 5G </a:t>
            </a:r>
            <a:r>
              <a:rPr lang="ko-KR" altLang="en-US" sz="1000" b="1" u="sng" dirty="0" smtClean="0">
                <a:solidFill>
                  <a:schemeClr val="accent1"/>
                </a:solidFill>
              </a:rPr>
              <a:t>가입 패키지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01693" y="5777742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1692" y="6091701"/>
            <a:ext cx="6199307" cy="411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584212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7650" y="6091702"/>
            <a:ext cx="133349" cy="41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7650" y="6368310"/>
            <a:ext cx="133348" cy="6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321618" y="4058452"/>
            <a:ext cx="22276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신규 서비스 생성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삭제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81923" y="2401607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200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235918" y="4869224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75671" y="4810795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서비스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19150" y="3070528"/>
            <a:ext cx="55660" cy="97956"/>
            <a:chOff x="9626600" y="5254625"/>
            <a:chExt cx="55660" cy="97956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626600" y="5254625"/>
              <a:ext cx="22225" cy="979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9649876" y="5254625"/>
              <a:ext cx="32384" cy="979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813545" y="3490084"/>
            <a:ext cx="55660" cy="97956"/>
            <a:chOff x="9626600" y="5254625"/>
            <a:chExt cx="55660" cy="97956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9626600" y="5254625"/>
              <a:ext cx="22225" cy="979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649876" y="5254625"/>
              <a:ext cx="32384" cy="9795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직사각형 72"/>
          <p:cNvSpPr/>
          <p:nvPr/>
        </p:nvSpPr>
        <p:spPr>
          <a:xfrm>
            <a:off x="7692781" y="393883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59637" y="2815962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18049" y="407725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259994" y="393297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267749" y="394878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35360" y="464055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640161" y="5019552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42496" y="531962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50116" y="560164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642818" y="593555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245" y="2382411"/>
            <a:ext cx="207275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3846" y="228741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075671" y="499189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서비스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54787"/>
              </p:ext>
            </p:extLst>
          </p:nvPr>
        </p:nvGraphicFramePr>
        <p:xfrm>
          <a:off x="9102810" y="1005018"/>
          <a:ext cx="280086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75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변경된 내용 저장한다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서비스명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중복체크를 완료했는지 체크 후 진행한다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서비스를 </a:t>
                      </a:r>
                      <a:r>
                        <a:rPr lang="ko-KR" altLang="en-US" sz="1100" b="0" dirty="0" err="1" smtClean="0">
                          <a:solidFill>
                            <a:srgbClr val="FF0000"/>
                          </a:solidFill>
                        </a:rPr>
                        <a:t>수정시겠습니까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?“ confirm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오픈</a:t>
                      </a:r>
                      <a:endParaRPr lang="en-US" altLang="ko-KR" sz="11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변경된 내용이 없을 경우 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변경된 내용이 없습니다</a:t>
                      </a: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.” alert </a:t>
                      </a:r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오픈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033" y="2719646"/>
            <a:ext cx="7550805" cy="36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6916" y="2369700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상세 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268377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58376" y="2019080"/>
            <a:ext cx="104623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8376" y="2658277"/>
            <a:ext cx="104622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2751266"/>
            <a:ext cx="15595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서비스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채널 </a:t>
            </a:r>
            <a:r>
              <a:rPr lang="en-US" altLang="ko-KR" sz="1000" dirty="0" smtClean="0"/>
              <a:t>: 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패키지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</a:t>
            </a:r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최초 등록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마지막 수정 </a:t>
            </a:r>
            <a:r>
              <a:rPr lang="en-US" altLang="ko-KR" sz="1000" dirty="0" smtClean="0"/>
              <a:t>:   </a:t>
            </a:r>
          </a:p>
          <a:p>
            <a:pPr algn="r"/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306570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56789" y="328666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KOS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56789" y="358642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[P-001] 5G </a:t>
            </a:r>
            <a:r>
              <a:rPr lang="ko-KR" altLang="en-US" sz="1000" b="1" u="sng" dirty="0" smtClean="0">
                <a:solidFill>
                  <a:schemeClr val="accent1"/>
                </a:solidFill>
              </a:rPr>
              <a:t>가입 패키지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01693" y="3967992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1692" y="4281950"/>
            <a:ext cx="6199307" cy="990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403237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7650" y="4281951"/>
            <a:ext cx="133349" cy="9904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7650" y="4558560"/>
            <a:ext cx="133348" cy="15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43332" y="526864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2020-02-21 11:30:29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박주윤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이 등록함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41260" y="556840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2020-02-21 11:30:29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박주윤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이 수정함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0531" y="6057572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52250" y="580497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2937" y="2157408"/>
            <a:ext cx="207275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 ▶ 서비스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208485" y="3058325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8238" y="299989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서비스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48238" y="3180995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서비스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91449"/>
              </p:ext>
            </p:extLst>
          </p:nvPr>
        </p:nvGraphicFramePr>
        <p:xfrm>
          <a:off x="9102810" y="1005018"/>
          <a:ext cx="2800866" cy="365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서비스 상세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에서 채널 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오픈 되는 팝업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서비스 상세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에서 패키지 명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클릭 시 오픈 되는 팝업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조회할 채널 명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입력된 채널 명으로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검색하여 하단 리스트에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적용할 채널 선택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라디오 버튼으로 한 개만 선택 가능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처리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개단위로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선택된 채널을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상세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의 채널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명에 적용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최종 적용은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서비스 상세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저장버튼을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적용됨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조회된 채널 목록 초기화 후 팝업 닫음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채널조회 팝업 ＆ 패키지 조회 팝업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63562" y="1615994"/>
            <a:ext cx="935181" cy="35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79179" y="1695361"/>
            <a:ext cx="1483821" cy="196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940" y="201907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3195" y="2552425"/>
            <a:ext cx="3680679" cy="319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0504" y="3042363"/>
            <a:ext cx="1559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채널 명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91384" y="2617214"/>
            <a:ext cx="779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</a:rPr>
              <a:t>채널 조</a:t>
            </a:r>
            <a:r>
              <a:rPr lang="ko-KR" altLang="en-US" sz="1000" b="1" dirty="0">
                <a:solidFill>
                  <a:schemeClr val="accent1"/>
                </a:solidFill>
              </a:rPr>
              <a:t>회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499066" y="3063269"/>
            <a:ext cx="1988935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606659" y="3063269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84665"/>
              </p:ext>
            </p:extLst>
          </p:nvPr>
        </p:nvGraphicFramePr>
        <p:xfrm>
          <a:off x="772758" y="3456185"/>
          <a:ext cx="3465867" cy="135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17"/>
                <a:gridCol w="619125"/>
                <a:gridCol w="704850"/>
                <a:gridCol w="1781175"/>
              </a:tblGrid>
              <a:tr h="1508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채널 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 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에서 쓰이는 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…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none" baseline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닷컴에서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쓰이는 채널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C-003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에서 쓰이는 채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…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90" y="4974922"/>
            <a:ext cx="2537685" cy="225072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3156200" y="5458964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55742" y="5458964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53195" y="2863435"/>
            <a:ext cx="3680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53284" y="5387560"/>
            <a:ext cx="3680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829084" y="2562271"/>
            <a:ext cx="3680679" cy="3191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5385" y="3052209"/>
            <a:ext cx="1559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패키지 명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67272" y="2627060"/>
            <a:ext cx="1054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accent1"/>
                </a:solidFill>
              </a:rPr>
              <a:t>패키지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조</a:t>
            </a:r>
            <a:r>
              <a:rPr lang="ko-KR" altLang="en-US" sz="1000" b="1" dirty="0">
                <a:solidFill>
                  <a:schemeClr val="accent1"/>
                </a:solidFill>
              </a:rPr>
              <a:t>회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674955" y="3073115"/>
            <a:ext cx="1988935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5G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82548" y="3073115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81661"/>
              </p:ext>
            </p:extLst>
          </p:nvPr>
        </p:nvGraphicFramePr>
        <p:xfrm>
          <a:off x="4948647" y="3466031"/>
          <a:ext cx="3465867" cy="135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03"/>
                <a:gridCol w="542925"/>
                <a:gridCol w="1123950"/>
                <a:gridCol w="1318389"/>
              </a:tblGrid>
              <a:tr h="1508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패키지 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DRL </a:t>
                      </a:r>
                      <a:r>
                        <a:rPr lang="ko-KR" altLang="en-US" sz="900" dirty="0" smtClean="0"/>
                        <a:t>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5G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 패키지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dG</a:t>
                      </a:r>
                      <a:r>
                        <a:rPr lang="en-US" altLang="ko-KR" sz="800" u="none" baseline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ruleSample.drl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5G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가입에 관련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dG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ruleSample2.drl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5G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/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탈퇴 관리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dG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ruleSample3.drl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9" y="4984768"/>
            <a:ext cx="2537685" cy="225072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7332089" y="5468810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931631" y="5468810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4829084" y="2873281"/>
            <a:ext cx="3680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29173" y="5397406"/>
            <a:ext cx="3680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162551" y="3784047"/>
            <a:ext cx="500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928439" y="4009979"/>
            <a:ext cx="500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82422" y="231741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88103" y="232533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24010" y="283507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29320" y="284220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3106" y="3522312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68639" y="475075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68347" y="523241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619430" y="522437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76703"/>
              </p:ext>
            </p:extLst>
          </p:nvPr>
        </p:nvGraphicFramePr>
        <p:xfrm>
          <a:off x="9102810" y="1005018"/>
          <a:ext cx="2800866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는 패키지 검색 및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목록 항목만 오픈 되어 있는 형태로 보여준다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원하는 항목은 닫을 수 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열고 닫을 때 앞에 화살표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모양 변경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Package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3217833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59728" y="2408671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6086" y="2181430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8" y="1929659"/>
            <a:ext cx="140560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Package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3224" y="2621530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패키지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062" y="209469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725" y="282925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3725" y="3048773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3723" y="3271355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72797"/>
              </p:ext>
            </p:extLst>
          </p:nvPr>
        </p:nvGraphicFramePr>
        <p:xfrm>
          <a:off x="9102810" y="1005018"/>
          <a:ext cx="2800866" cy="391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패키지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활성여부 전체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 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조회 후 서비스 목록 출력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검색조건 초기화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삭제할 때 선택할 수 있는 체크박스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패키지명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패키지 상세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항목이 열리면서 상세정보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 상세 항목이 패키지 생성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항목으로 변경되면서 신규로 입력할 수 있는 화면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⑦에서 체크된 항목만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선택된 항목들이 삭제됩니다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삭제하시겠습니까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?”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 후 수행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목록 조회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6" y="5353466"/>
            <a:ext cx="2537685" cy="22507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3217833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081923" y="3609636"/>
            <a:ext cx="1681074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200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1618" y="5259657"/>
            <a:ext cx="22276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신규 패키지 생성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삭제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73841"/>
              </p:ext>
            </p:extLst>
          </p:nvPr>
        </p:nvGraphicFramePr>
        <p:xfrm>
          <a:off x="687033" y="3943015"/>
          <a:ext cx="7562724" cy="13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05"/>
                <a:gridCol w="678274"/>
                <a:gridCol w="1820003"/>
                <a:gridCol w="850739"/>
                <a:gridCol w="950759"/>
                <a:gridCol w="1017412"/>
                <a:gridCol w="1060472"/>
                <a:gridCol w="811160"/>
              </a:tblGrid>
              <a:tr h="2678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패키지명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활성여부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등록일시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5G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iPhone 13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S21 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프로모션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2021.07.01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353465" y="3605964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패키지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3129" y="2184877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패키지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9" y="1929659"/>
            <a:ext cx="122251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패키지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2577" y="2557508"/>
            <a:ext cx="7567181" cy="96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패키지 </a:t>
            </a:r>
            <a:r>
              <a:rPr lang="en-US" altLang="ko-KR" sz="1100" dirty="0" smtClean="0">
                <a:solidFill>
                  <a:schemeClr val="tx1"/>
                </a:solidFill>
              </a:rPr>
              <a:t>ID :  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활성여부 </a:t>
            </a:r>
            <a:r>
              <a:rPr lang="en-US" altLang="ko-KR" sz="1100" dirty="0" smtClean="0">
                <a:solidFill>
                  <a:schemeClr val="tx1"/>
                </a:solidFill>
              </a:rPr>
              <a:t>: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등록자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패키지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  <a:r>
              <a:rPr lang="en-US" altLang="ko-KR" sz="1100" dirty="0">
                <a:solidFill>
                  <a:schemeClr val="tx1"/>
                </a:solidFill>
              </a:rPr>
              <a:t> :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2660" y="557853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1443" y="2618756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P-001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0452" y="2954031"/>
            <a:ext cx="5695751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5G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66765" y="2618102"/>
            <a:ext cx="672019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05623" y="2611389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박주윤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25118" y="3213117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3536771" y="267669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330722" y="23812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9976" y="295403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91297" y="237649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92" y="237157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30722" y="274079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033" y="5925051"/>
            <a:ext cx="7550805" cy="578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135" y="5959179"/>
            <a:ext cx="1559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패키지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패키지 명 </a:t>
            </a:r>
            <a:r>
              <a:rPr lang="en-US" altLang="ko-KR" sz="1000" dirty="0" smtClean="0"/>
              <a:t>: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714850" y="6196365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5G </a:t>
            </a:r>
            <a:r>
              <a:rPr lang="ko-KR" altLang="en-US" sz="1000" dirty="0" smtClean="0">
                <a:solidFill>
                  <a:schemeClr val="tx1"/>
                </a:solidFill>
              </a:rPr>
              <a:t>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4850" y="589361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48964" y="4028451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78137" y="515674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97123" y="515674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8730" y="403585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521857" y="3215027"/>
            <a:ext cx="672639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353789" y="297077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53153"/>
              </p:ext>
            </p:extLst>
          </p:nvPr>
        </p:nvGraphicFramePr>
        <p:xfrm>
          <a:off x="9102810" y="1005019"/>
          <a:ext cx="280086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패키지 아이디 규칙에 따라 자동생성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변경 불가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 명 입력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3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 명 중복체크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필수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중복시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오른쪽에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중복된 패키지 명이 있습니다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3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 활성 여부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선택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활성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비활성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3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패키지 설명 입력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최대 </a:t>
                      </a:r>
                      <a:r>
                        <a:rPr lang="en-US" altLang="ko-KR" sz="1100" dirty="0" smtClean="0"/>
                        <a:t>2000</a:t>
                      </a:r>
                      <a:r>
                        <a:rPr lang="ko-KR" altLang="en-US" sz="1100" dirty="0" smtClean="0"/>
                        <a:t>자 미만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3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변경된 내용 저장한다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패키지명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중복체크를 완료했는지 체크 후 진행한다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패키지를 저장하시겠습니까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?“ confirm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오픈</a:t>
                      </a:r>
                      <a:endParaRPr lang="en-US" altLang="ko-KR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목록 갱신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DRL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파일 생성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신규등록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033" y="2719646"/>
            <a:ext cx="7550805" cy="36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4961" y="2370936"/>
            <a:ext cx="207275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신규등록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268377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58377" y="2019080"/>
            <a:ext cx="99126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8376" y="2658277"/>
            <a:ext cx="99125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2751266"/>
            <a:ext cx="155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패키지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패키지 명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306570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5G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98858" y="3360424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97662" y="3690507"/>
            <a:ext cx="6199307" cy="990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345199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3620" y="3690508"/>
            <a:ext cx="133349" cy="9904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3620" y="3967117"/>
            <a:ext cx="133348" cy="15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0531" y="6057572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35918" y="3061862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78652" y="254313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61262" y="284643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97346" y="281868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패키지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81848" y="2992319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패키지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075671" y="3218877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패키지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85906" y="313375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80410" y="343117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18482" y="583872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6000"/>
              </p:ext>
            </p:extLst>
          </p:nvPr>
        </p:nvGraphicFramePr>
        <p:xfrm>
          <a:off x="9102810" y="1005019"/>
          <a:ext cx="280086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패키지 명 중복체크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필수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중복시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오른쪽에 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중복된 패키지 명이 있습니다</a:t>
                      </a:r>
                      <a:r>
                        <a:rPr lang="en-US" altLang="ko-KR" sz="1100" b="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중복체크여부 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연결된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0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후 수정내용 저장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패키지를 수정하시겠습니까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?”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Confirm alert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 후 수정내용 반영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룰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변경시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DRL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파일 수정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 및 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033" y="2719646"/>
            <a:ext cx="7550805" cy="36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4961" y="2370936"/>
            <a:ext cx="179561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smtClean="0">
                <a:solidFill>
                  <a:schemeClr val="accent1"/>
                </a:solidFill>
              </a:rPr>
              <a:t>패키지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268377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58377" y="2019080"/>
            <a:ext cx="99126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8376" y="2658277"/>
            <a:ext cx="99125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2751266"/>
            <a:ext cx="15595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패키지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패키지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sz="1000" dirty="0" smtClean="0"/>
              <a:t>RULE 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</a:t>
            </a:r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최초 등록 </a:t>
            </a:r>
            <a:r>
              <a:rPr lang="en-US" altLang="ko-KR" sz="1000" dirty="0" smtClean="0"/>
              <a:t>: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마지막 수정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306570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5G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98858" y="3671574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97662" y="4001657"/>
            <a:ext cx="6199307" cy="990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376314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3620" y="4001658"/>
            <a:ext cx="133349" cy="9904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3620" y="4278267"/>
            <a:ext cx="133348" cy="15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0531" y="5752772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35918" y="3061862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97346" y="281868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패키지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패키지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81848" y="2992319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패키지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9073" y="550591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43332" y="496384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2020-02-21 11:30:29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박주윤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이 등록함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32430" y="525726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2020-02-21 11:30:29 </a:t>
            </a:r>
            <a:r>
              <a:rPr lang="ko-KR" altLang="en-US" sz="1000" dirty="0" smtClean="0">
                <a:solidFill>
                  <a:schemeClr val="tx1"/>
                </a:solidFill>
              </a:rPr>
              <a:t>에 박주윤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님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이 수정함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93125" y="3272891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75671" y="3218877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패키지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84536"/>
              </p:ext>
            </p:extLst>
          </p:nvPr>
        </p:nvGraphicFramePr>
        <p:xfrm>
          <a:off x="9102810" y="1005018"/>
          <a:ext cx="2800866" cy="475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등록자로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명으로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검색조건으로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 후 목록에 출력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검색조건 초기화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목록 조회 및 갱신 시 닫혀있다면 열림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삭제할 때 선택할 수 있는 체크박스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상세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항목이 열리면서 상세정보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상세 항목이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항목으로 변경되면서 신규로 입력할 수 있는 화면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⑦에서 체크된 항목만 삭제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선택된 항목들이 삭제됩니다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삭제하시겠습니까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?”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 후 수행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 EDITOR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오픈하여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현재 선택된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의 상세 속성을 확인 및 수정할 수 있음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</a:t>
            </a:r>
            <a:r>
              <a:rPr lang="ko-KR" altLang="en-US" dirty="0" smtClean="0"/>
              <a:t> 목록 조회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6" y="5353466"/>
            <a:ext cx="2537685" cy="22507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3217833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081923" y="3609636"/>
            <a:ext cx="1681074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200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1618" y="5259657"/>
            <a:ext cx="22276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신규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RULE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 생성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삭제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21440"/>
              </p:ext>
            </p:extLst>
          </p:nvPr>
        </p:nvGraphicFramePr>
        <p:xfrm>
          <a:off x="687033" y="3943015"/>
          <a:ext cx="7550806" cy="13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09"/>
                <a:gridCol w="748667"/>
                <a:gridCol w="1519824"/>
                <a:gridCol w="798653"/>
                <a:gridCol w="882082"/>
                <a:gridCol w="1123000"/>
                <a:gridCol w="1170529"/>
                <a:gridCol w="895342"/>
              </a:tblGrid>
              <a:tr h="2678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RULE </a:t>
                      </a:r>
                      <a:r>
                        <a:rPr lang="ko-KR" altLang="en-US" sz="900" dirty="0" smtClean="0"/>
                        <a:t>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SALIENCE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등록일시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R-001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5G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 룰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R-002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iPhone 13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가입 룰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R-003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S21 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프로모션 룰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2021.07.01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353465" y="3605964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3129" y="2184877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9" y="1929659"/>
            <a:ext cx="122251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패키지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2577" y="2557508"/>
            <a:ext cx="7567181" cy="96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RULE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ID :      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등록자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RULE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  <a:r>
              <a:rPr lang="en-US" altLang="ko-KR" sz="1100" dirty="0">
                <a:solidFill>
                  <a:schemeClr val="tx1"/>
                </a:solidFill>
              </a:rPr>
              <a:t> :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2660" y="557853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1443" y="2618756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P-001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0452" y="2954031"/>
            <a:ext cx="5695751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5G </a:t>
            </a:r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29304" y="2600262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박주윤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925118" y="3213117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30722" y="23812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91297" y="237649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44490" y="274765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69154" y="2984011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7033" y="5925051"/>
            <a:ext cx="7550805" cy="578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135" y="5959179"/>
            <a:ext cx="1559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RULE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sz="1000" dirty="0" smtClean="0"/>
              <a:t>RULE</a:t>
            </a:r>
            <a:r>
              <a:rPr lang="ko-KR" altLang="en-US" sz="1000" dirty="0" smtClean="0"/>
              <a:t> 명 </a:t>
            </a:r>
            <a:r>
              <a:rPr lang="en-US" altLang="ko-KR" sz="1000" dirty="0" smtClean="0"/>
              <a:t>: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714850" y="6196365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5G </a:t>
            </a:r>
            <a:r>
              <a:rPr lang="ko-KR" altLang="en-US" sz="1000" dirty="0" smtClean="0">
                <a:solidFill>
                  <a:schemeClr val="tx1"/>
                </a:solidFill>
              </a:rPr>
              <a:t>가입 </a:t>
            </a:r>
            <a:r>
              <a:rPr lang="ko-KR" altLang="en-US" sz="1000" dirty="0">
                <a:solidFill>
                  <a:schemeClr val="tx1"/>
                </a:solidFill>
              </a:rPr>
              <a:t>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714850" y="5893617"/>
            <a:ext cx="404786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36342" y="400688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78137" y="515674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97123" y="515674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8730" y="403585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521857" y="3215027"/>
            <a:ext cx="672639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6615" y="356943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35198" y="296360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22493" y="6024868"/>
            <a:ext cx="113733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RULE EDITOR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38691" y="580665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⑪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94897"/>
              </p:ext>
            </p:extLst>
          </p:nvPr>
        </p:nvGraphicFramePr>
        <p:xfrm>
          <a:off x="9102810" y="1005018"/>
          <a:ext cx="2800866" cy="369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175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아이디 규칙에 따라 자동생성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변경 불가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3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명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라디오박스 제공하여 옵션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라디오박스 제공하여 옵션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순서지정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숫자만 입력가능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RULE EDITOR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팝업 오픈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CONTENTS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내용이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없을경우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(RULE EDITOR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를 통하여 생성하지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않을경우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내용없음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조건을 등록한 후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RULE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을 저장할 수 있습니다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.”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경고팝업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내용이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있을경우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“RULE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을 저장하시겠습니까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?”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CONFIRM ALERT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출력 후 저장되면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“RULE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이 생성되었습니다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.”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팝업 출력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</a:t>
            </a:r>
            <a:r>
              <a:rPr lang="ko-KR" altLang="en-US" dirty="0" smtClean="0"/>
              <a:t>신규생성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033" y="2719646"/>
            <a:ext cx="7550805" cy="36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4961" y="2370936"/>
            <a:ext cx="207275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신규등록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268377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58377" y="2019080"/>
            <a:ext cx="99126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8376" y="2658277"/>
            <a:ext cx="99125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2751266"/>
            <a:ext cx="1559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RULE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sz="1000" dirty="0" smtClean="0"/>
              <a:t>RULE</a:t>
            </a:r>
            <a:r>
              <a:rPr lang="ko-KR" altLang="en-US" sz="1000" dirty="0" smtClean="0"/>
              <a:t>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 smtClean="0"/>
          </a:p>
          <a:p>
            <a:pPr algn="r"/>
            <a:r>
              <a:rPr lang="en-US" altLang="ko-KR" sz="1000" dirty="0" smtClean="0"/>
              <a:t>NO-LOOP :</a:t>
            </a:r>
          </a:p>
          <a:p>
            <a:pPr algn="r"/>
            <a:endParaRPr lang="en-US" altLang="ko-KR" sz="1000" dirty="0" smtClean="0"/>
          </a:p>
          <a:p>
            <a:pPr algn="r"/>
            <a:r>
              <a:rPr lang="en-US" altLang="ko-KR" sz="1000" dirty="0" smtClean="0"/>
              <a:t>LOCK-ON-ACTIVE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en-US" altLang="ko-KR" sz="1000" dirty="0" smtClean="0"/>
              <a:t>SALIENCE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sz="1000" dirty="0" smtClean="0"/>
              <a:t>CONTENTS : </a:t>
            </a:r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306570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1694" y="4318097"/>
            <a:ext cx="6199307" cy="1653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78687" y="4316673"/>
            <a:ext cx="122312" cy="16637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78686" y="4593282"/>
            <a:ext cx="122311" cy="2679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0531" y="6057572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93125" y="3286453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3125" y="3274245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7868" y="254343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10276" y="321738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129" y="1929659"/>
            <a:ext cx="120503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RULE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RULE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19428" y="3282819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○ </a:t>
            </a:r>
            <a:r>
              <a:rPr lang="en-US" altLang="ko-KR" sz="1000" dirty="0" smtClean="0">
                <a:solidFill>
                  <a:schemeClr val="tx1"/>
                </a:solidFill>
              </a:rPr>
              <a:t>TRUE  </a:t>
            </a:r>
            <a:r>
              <a:rPr lang="ko-KR" altLang="en-US" sz="1000" dirty="0" smtClean="0">
                <a:solidFill>
                  <a:schemeClr val="tx1"/>
                </a:solidFill>
              </a:rPr>
              <a:t>○ </a:t>
            </a:r>
            <a:r>
              <a:rPr lang="en-US" altLang="ko-KR" sz="1000" dirty="0" smtClean="0">
                <a:solidFill>
                  <a:schemeClr val="tx1"/>
                </a:solidFill>
              </a:rPr>
              <a:t>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13932" y="3580382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○ </a:t>
            </a:r>
            <a:r>
              <a:rPr lang="en-US" altLang="ko-KR" sz="1000" dirty="0" smtClean="0">
                <a:solidFill>
                  <a:schemeClr val="tx1"/>
                </a:solidFill>
              </a:rPr>
              <a:t>TRUE  </a:t>
            </a:r>
            <a:r>
              <a:rPr lang="ko-KR" altLang="en-US" sz="1000" dirty="0" smtClean="0">
                <a:solidFill>
                  <a:schemeClr val="tx1"/>
                </a:solidFill>
              </a:rPr>
              <a:t>○ </a:t>
            </a:r>
            <a:r>
              <a:rPr lang="en-US" altLang="ko-KR" sz="1000" dirty="0" smtClean="0">
                <a:solidFill>
                  <a:schemeClr val="tx1"/>
                </a:solidFill>
              </a:rPr>
              <a:t>FALSE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03690" y="3971600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숫자만 입력가능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41433" y="3451674"/>
            <a:ext cx="63567" cy="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396688" y="3751283"/>
            <a:ext cx="63567" cy="7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08471" y="2795979"/>
            <a:ext cx="113733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RULE EDITOR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579830" y="286589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2232" y="3705051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45" y="40938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0773" y="257252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161" y="5817143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383468"/>
            <a:ext cx="2169174" cy="5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2753"/>
              </p:ext>
            </p:extLst>
          </p:nvPr>
        </p:nvGraphicFramePr>
        <p:xfrm>
          <a:off x="9102810" y="1005018"/>
          <a:ext cx="2800866" cy="489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25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EDITOR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DEPTH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트리형식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마우스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오버시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링크효과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클릭지속 효과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논리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관계 연산 라디오 버튼을 통하여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59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상세속성은 세가지 </a:t>
                      </a:r>
                      <a:r>
                        <a:rPr lang="en-US" altLang="ko-KR" sz="900" dirty="0" smtClean="0"/>
                        <a:t>CASE </a:t>
                      </a:r>
                      <a:r>
                        <a:rPr lang="ko-KR" altLang="en-US" sz="900" dirty="0" smtClean="0"/>
                        <a:t>제공하여 데이터 형식에 따라 변경하여 제공함</a:t>
                      </a:r>
                      <a:r>
                        <a:rPr lang="en-US" altLang="ko-KR" sz="900" dirty="0" smtClean="0"/>
                        <a:t>. </a:t>
                      </a:r>
                    </a:p>
                    <a:p>
                      <a:r>
                        <a:rPr lang="en-US" altLang="ko-KR" sz="900" dirty="0" smtClean="0"/>
                        <a:t>CASE</a:t>
                      </a:r>
                      <a:r>
                        <a:rPr lang="en-US" altLang="ko-KR" sz="900" baseline="0" dirty="0" smtClean="0"/>
                        <a:t> 1 : </a:t>
                      </a:r>
                      <a:r>
                        <a:rPr lang="ko-KR" altLang="en-US" sz="900" baseline="0" dirty="0" smtClean="0"/>
                        <a:t>체크박스 선택하여 입력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CASE 2 : </a:t>
                      </a:r>
                      <a:r>
                        <a:rPr lang="ko-KR" altLang="en-US" sz="900" baseline="0" dirty="0" smtClean="0"/>
                        <a:t>숫자만 </a:t>
                      </a:r>
                      <a:r>
                        <a:rPr lang="ko-KR" altLang="en-US" sz="900" baseline="0" dirty="0" err="1" smtClean="0"/>
                        <a:t>입력가능한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INPUT </a:t>
                      </a:r>
                    </a:p>
                    <a:p>
                      <a:r>
                        <a:rPr lang="en-US" altLang="ko-KR" sz="900" baseline="0" dirty="0" smtClean="0"/>
                        <a:t>CASE 3 : </a:t>
                      </a:r>
                      <a:r>
                        <a:rPr lang="ko-KR" altLang="en-US" sz="900" baseline="0" dirty="0" smtClean="0"/>
                        <a:t>날짜 </a:t>
                      </a:r>
                      <a:r>
                        <a:rPr lang="ko-KR" altLang="en-US" sz="900" baseline="0" dirty="0" err="1" smtClean="0"/>
                        <a:t>입력가능한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INPUT </a:t>
                      </a:r>
                    </a:p>
                    <a:p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CALENDAR </a:t>
                      </a:r>
                      <a:r>
                        <a:rPr lang="ko-KR" altLang="en-US" sz="900" baseline="0" dirty="0" smtClean="0"/>
                        <a:t>제공하여 입력가능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선택된 데이터를 토대로 속성추가 버튼 </a:t>
                      </a:r>
                      <a:r>
                        <a:rPr lang="ko-KR" altLang="en-US" sz="900" dirty="0" err="1" smtClean="0"/>
                        <a:t>클릭시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6</a:t>
                      </a:r>
                      <a:r>
                        <a:rPr lang="ko-KR" altLang="en-US" sz="900" dirty="0" smtClean="0"/>
                        <a:t>번의 </a:t>
                      </a:r>
                      <a:r>
                        <a:rPr lang="en-US" altLang="ko-KR" sz="900" dirty="0" smtClean="0"/>
                        <a:t>RULE</a:t>
                      </a:r>
                      <a:r>
                        <a:rPr lang="ko-KR" altLang="en-US" sz="900" dirty="0" smtClean="0"/>
                        <a:t>속성</a:t>
                      </a:r>
                      <a:r>
                        <a:rPr lang="ko-KR" altLang="en-US" sz="900" baseline="0" dirty="0" smtClean="0"/>
                        <a:t> 공간에 입력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r>
                        <a:rPr lang="en-US" altLang="ko-KR" sz="900" baseline="0" dirty="0" smtClean="0"/>
                        <a:t>INPUT </a:t>
                      </a:r>
                      <a:r>
                        <a:rPr lang="ko-KR" altLang="en-US" sz="900" baseline="0" dirty="0" smtClean="0"/>
                        <a:t>박스가 비어있거나 </a:t>
                      </a:r>
                      <a:r>
                        <a:rPr lang="en-US" altLang="ko-KR" sz="900" baseline="0" dirty="0" smtClean="0"/>
                        <a:t>CHECKBOX</a:t>
                      </a:r>
                      <a:r>
                        <a:rPr lang="ko-KR" altLang="en-US" sz="900" baseline="0" dirty="0" smtClean="0"/>
                        <a:t>가 체크되어 있지 않으면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상세속성을 입력 후 속성을 추가하세요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</a:t>
                      </a:r>
                      <a:r>
                        <a:rPr lang="ko-KR" altLang="en-US" sz="900" baseline="0" dirty="0" smtClean="0"/>
                        <a:t>경고 팝업 출력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RULE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속성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입력창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5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마이너스 버튼을 제공하여 수정을 원하는 속성을 제거 할 수 있음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7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번의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RULE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속성이 비어있으면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“RULE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속성을 입력 후 적용하세요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경고 팝업 출력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모든 조건이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만족할경우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“RULE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속성 편집이 완료되었습니다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팝업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오픈후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RULE EDITOR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팝업 닫기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해당 내용을 취소하고 팝업 닫기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53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차트 및 통계 화면 제공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EDITOR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940" y="201907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0781" y="2198185"/>
            <a:ext cx="6638080" cy="4173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057" y="2204323"/>
            <a:ext cx="121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</a:rPr>
              <a:t>RULE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EDITOR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07957" y="6074912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707499" y="6074912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40780" y="2466606"/>
            <a:ext cx="6638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0869" y="6003508"/>
            <a:ext cx="6638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0693" y="2472748"/>
            <a:ext cx="1817312" cy="3530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66" y="2487916"/>
            <a:ext cx="715685" cy="151269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2558005" y="2472747"/>
            <a:ext cx="764746" cy="152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354" y="4003601"/>
            <a:ext cx="764658" cy="93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30" y="4030776"/>
            <a:ext cx="727182" cy="8913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22" y="2482669"/>
            <a:ext cx="1937961" cy="2075731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322751" y="2472746"/>
            <a:ext cx="1961032" cy="2459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83784" y="2472746"/>
            <a:ext cx="2095076" cy="245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55266" y="4928224"/>
            <a:ext cx="764746" cy="1070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83783" y="4938851"/>
            <a:ext cx="2095122" cy="1070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87553" y="3215635"/>
            <a:ext cx="972273" cy="16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숫자만 </a:t>
            </a:r>
            <a:r>
              <a:rPr lang="ko-KR" altLang="en-US" sz="600" dirty="0" err="1" smtClean="0">
                <a:solidFill>
                  <a:schemeClr val="bg1">
                    <a:lumMod val="65000"/>
                  </a:schemeClr>
                </a:solidFill>
              </a:rPr>
              <a:t>입력가능합니다</a:t>
            </a:r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02956" y="3640566"/>
            <a:ext cx="625033" cy="16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2021-01-01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7413" y="351806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253407" y="3645081"/>
            <a:ext cx="625033" cy="16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2021-01-01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6314" y="266904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CASE 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83332" y="317386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CASE 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4872" y="361580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CASE 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0341" y="198700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36868" y="225996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89816" y="22603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790940" y="224527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37815" y="583878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871" y="2667620"/>
            <a:ext cx="1371600" cy="495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820" y="2499577"/>
            <a:ext cx="480076" cy="183558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5248777" y="224288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123074" y="2645223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532806" y="583878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33277" y="523127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06286" y="5001409"/>
            <a:ext cx="4516614" cy="9513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630" y="2594468"/>
            <a:ext cx="1676161" cy="169551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80890" y="245715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654" y="4323702"/>
            <a:ext cx="1550651" cy="15685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4842" y="4319365"/>
            <a:ext cx="8255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FUNCTION 1</a:t>
            </a:r>
            <a:endParaRPr lang="ko-KR" altLang="en-US" sz="600" dirty="0"/>
          </a:p>
        </p:txBody>
      </p:sp>
      <p:sp>
        <p:nvSpPr>
          <p:cNvPr id="92" name="TextBox 91"/>
          <p:cNvSpPr txBox="1"/>
          <p:nvPr/>
        </p:nvSpPr>
        <p:spPr>
          <a:xfrm>
            <a:off x="984842" y="4464250"/>
            <a:ext cx="63913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FUNCTION 2</a:t>
            </a:r>
            <a:endParaRPr lang="ko-KR" altLang="en-US" sz="600" dirty="0"/>
          </a:p>
        </p:txBody>
      </p:sp>
      <p:sp>
        <p:nvSpPr>
          <p:cNvPr id="93" name="TextBox 92"/>
          <p:cNvSpPr txBox="1"/>
          <p:nvPr/>
        </p:nvSpPr>
        <p:spPr>
          <a:xfrm>
            <a:off x="1309669" y="4607363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4" name="TextBox 93"/>
          <p:cNvSpPr txBox="1"/>
          <p:nvPr/>
        </p:nvSpPr>
        <p:spPr>
          <a:xfrm>
            <a:off x="1309669" y="4765483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5" name="TextBox 94"/>
          <p:cNvSpPr txBox="1"/>
          <p:nvPr/>
        </p:nvSpPr>
        <p:spPr>
          <a:xfrm>
            <a:off x="1309669" y="491157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6" name="TextBox 95"/>
          <p:cNvSpPr txBox="1"/>
          <p:nvPr/>
        </p:nvSpPr>
        <p:spPr>
          <a:xfrm>
            <a:off x="1309669" y="5075690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7" name="TextBox 96"/>
          <p:cNvSpPr txBox="1"/>
          <p:nvPr/>
        </p:nvSpPr>
        <p:spPr>
          <a:xfrm>
            <a:off x="1303207" y="523239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8" name="TextBox 97"/>
          <p:cNvSpPr txBox="1"/>
          <p:nvPr/>
        </p:nvSpPr>
        <p:spPr>
          <a:xfrm>
            <a:off x="1300550" y="5375511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9" name="TextBox 98"/>
          <p:cNvSpPr txBox="1"/>
          <p:nvPr/>
        </p:nvSpPr>
        <p:spPr>
          <a:xfrm>
            <a:off x="1297787" y="550890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00526" y="5656796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343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9169"/>
              </p:ext>
            </p:extLst>
          </p:nvPr>
        </p:nvGraphicFramePr>
        <p:xfrm>
          <a:off x="260350" y="295275"/>
          <a:ext cx="11645901" cy="628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275"/>
                <a:gridCol w="6715125"/>
                <a:gridCol w="2857501"/>
              </a:tblGrid>
              <a:tr h="776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2021.03.02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최초 작성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박주윤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2021.04.13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화면 디자인 전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마지막 수정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박주윤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16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4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0944"/>
              </p:ext>
            </p:extLst>
          </p:nvPr>
        </p:nvGraphicFramePr>
        <p:xfrm>
          <a:off x="9102810" y="1005019"/>
          <a:ext cx="280086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추가 제공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개발 레벨에서 미리 등록 해놓은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을 출력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으로 결과 도출을 위해 필요한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전달값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콤마로 여러 개 입력가능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– 1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개이상의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</a:rPr>
                        <a:t>파라미터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전달가능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Function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의 결과 값과 비교할 </a:t>
                      </a:r>
                      <a:r>
                        <a:rPr lang="ko-KR" altLang="en-US" sz="900" baseline="0" dirty="0" err="1" smtClean="0"/>
                        <a:t>비교값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RULE </a:t>
                      </a:r>
                      <a:r>
                        <a:rPr lang="ko-KR" altLang="en-US" sz="900" dirty="0" smtClean="0"/>
                        <a:t>조건부분에 </a:t>
                      </a:r>
                      <a:r>
                        <a:rPr lang="en-US" altLang="ko-KR" sz="900" dirty="0" smtClean="0"/>
                        <a:t>FUNCTION </a:t>
                      </a:r>
                      <a:r>
                        <a:rPr lang="ko-KR" altLang="en-US" sz="900" dirty="0" smtClean="0"/>
                        <a:t>조건 추가 및 제거가</a:t>
                      </a:r>
                      <a:r>
                        <a:rPr lang="ko-KR" altLang="en-US" sz="900" dirty="0" smtClean="0"/>
                        <a:t>능</a:t>
                      </a:r>
                      <a:r>
                        <a:rPr lang="en-US" altLang="ko-KR" sz="900" baseline="0" dirty="0" smtClean="0"/>
                        <a:t> 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EDITOR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940" y="201907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0781" y="2198185"/>
            <a:ext cx="6638080" cy="4173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1057" y="2204323"/>
            <a:ext cx="121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</a:rPr>
              <a:t>RULE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EDITOR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107957" y="6074912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적용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707499" y="6074912"/>
            <a:ext cx="546241" cy="2351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40780" y="2466606"/>
            <a:ext cx="6638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40869" y="6003508"/>
            <a:ext cx="6638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0693" y="2472748"/>
            <a:ext cx="1817312" cy="3530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66" y="2487916"/>
            <a:ext cx="715685" cy="1512698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2558005" y="2472747"/>
            <a:ext cx="764746" cy="1524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354" y="4003601"/>
            <a:ext cx="764658" cy="93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830" y="4030776"/>
            <a:ext cx="727182" cy="891309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322751" y="2472746"/>
            <a:ext cx="1961032" cy="2459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83784" y="2472746"/>
            <a:ext cx="2095076" cy="245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55266" y="4928224"/>
            <a:ext cx="764746" cy="1070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83783" y="4938851"/>
            <a:ext cx="2095122" cy="1070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71" y="2667620"/>
            <a:ext cx="1371600" cy="495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20" y="2499577"/>
            <a:ext cx="480076" cy="1835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30" y="2594468"/>
            <a:ext cx="1676161" cy="169551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54" y="4323702"/>
            <a:ext cx="1550651" cy="15685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4842" y="4319365"/>
            <a:ext cx="8255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FUNCTION 1</a:t>
            </a:r>
            <a:endParaRPr lang="ko-KR" altLang="en-US" sz="600" dirty="0"/>
          </a:p>
        </p:txBody>
      </p:sp>
      <p:sp>
        <p:nvSpPr>
          <p:cNvPr id="92" name="TextBox 91"/>
          <p:cNvSpPr txBox="1"/>
          <p:nvPr/>
        </p:nvSpPr>
        <p:spPr>
          <a:xfrm>
            <a:off x="984842" y="4464250"/>
            <a:ext cx="63913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FUNCTION 2</a:t>
            </a:r>
            <a:endParaRPr lang="ko-KR" altLang="en-US" sz="600" dirty="0"/>
          </a:p>
        </p:txBody>
      </p:sp>
      <p:sp>
        <p:nvSpPr>
          <p:cNvPr id="93" name="TextBox 92"/>
          <p:cNvSpPr txBox="1"/>
          <p:nvPr/>
        </p:nvSpPr>
        <p:spPr>
          <a:xfrm>
            <a:off x="1309669" y="4607363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</a:t>
            </a:r>
            <a:endParaRPr lang="ko-KR" altLang="en-US" sz="600" dirty="0"/>
          </a:p>
        </p:txBody>
      </p:sp>
      <p:sp>
        <p:nvSpPr>
          <p:cNvPr id="94" name="TextBox 93"/>
          <p:cNvSpPr txBox="1"/>
          <p:nvPr/>
        </p:nvSpPr>
        <p:spPr>
          <a:xfrm>
            <a:off x="1309669" y="4765483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SAMPLEFUNCTION2</a:t>
            </a:r>
            <a:endParaRPr lang="ko-KR" altLang="en-US" sz="600" dirty="0"/>
          </a:p>
        </p:txBody>
      </p:sp>
      <p:sp>
        <p:nvSpPr>
          <p:cNvPr id="95" name="TextBox 94"/>
          <p:cNvSpPr txBox="1"/>
          <p:nvPr/>
        </p:nvSpPr>
        <p:spPr>
          <a:xfrm>
            <a:off x="1309669" y="491157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SAMPLEFUNCTION3</a:t>
            </a:r>
            <a:endParaRPr lang="ko-KR" altLang="en-US" sz="600" dirty="0"/>
          </a:p>
        </p:txBody>
      </p:sp>
      <p:sp>
        <p:nvSpPr>
          <p:cNvPr id="96" name="TextBox 95"/>
          <p:cNvSpPr txBox="1"/>
          <p:nvPr/>
        </p:nvSpPr>
        <p:spPr>
          <a:xfrm>
            <a:off x="1309669" y="5075690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SAMPLEFUNCTION4</a:t>
            </a:r>
            <a:endParaRPr lang="ko-KR" altLang="en-US" sz="600" dirty="0"/>
          </a:p>
        </p:txBody>
      </p:sp>
      <p:sp>
        <p:nvSpPr>
          <p:cNvPr id="97" name="TextBox 96"/>
          <p:cNvSpPr txBox="1"/>
          <p:nvPr/>
        </p:nvSpPr>
        <p:spPr>
          <a:xfrm>
            <a:off x="1303207" y="523239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SAMPLEFUNCTION5</a:t>
            </a:r>
            <a:endParaRPr lang="ko-KR" altLang="en-US" sz="600" dirty="0"/>
          </a:p>
        </p:txBody>
      </p:sp>
      <p:sp>
        <p:nvSpPr>
          <p:cNvPr id="98" name="TextBox 97"/>
          <p:cNvSpPr txBox="1"/>
          <p:nvPr/>
        </p:nvSpPr>
        <p:spPr>
          <a:xfrm>
            <a:off x="1300550" y="5375511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SAMPLEFUNCTION6</a:t>
            </a:r>
            <a:endParaRPr lang="ko-KR" altLang="en-US" sz="600" dirty="0"/>
          </a:p>
        </p:txBody>
      </p:sp>
      <p:sp>
        <p:nvSpPr>
          <p:cNvPr id="99" name="TextBox 98"/>
          <p:cNvSpPr txBox="1"/>
          <p:nvPr/>
        </p:nvSpPr>
        <p:spPr>
          <a:xfrm>
            <a:off x="1297787" y="5508908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SAMPLEFUNCTION7</a:t>
            </a:r>
            <a:endParaRPr lang="ko-KR" altLang="en-US" sz="6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00526" y="5656796"/>
            <a:ext cx="10548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SAMPLEFUNCTION8</a:t>
            </a:r>
            <a:endParaRPr lang="ko-KR" altLang="en-US" sz="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379" y="2481591"/>
            <a:ext cx="1938318" cy="201544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3915669" y="2990806"/>
            <a:ext cx="972273" cy="16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15669" y="2771462"/>
            <a:ext cx="972273" cy="16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성공건수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71812" y="2981557"/>
            <a:ext cx="10548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비교값</a:t>
            </a:r>
            <a:endParaRPr lang="ko-KR" altLang="en-US" sz="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513" y="3106152"/>
            <a:ext cx="106838" cy="1373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431798" y="3080029"/>
            <a:ext cx="19470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SAMPLEFUNCTION1(‘</a:t>
            </a:r>
            <a:r>
              <a:rPr lang="ko-KR" altLang="en-US" sz="600" dirty="0" smtClean="0"/>
              <a:t>성공건수</a:t>
            </a:r>
            <a:r>
              <a:rPr lang="en-US" altLang="ko-KR" sz="600" dirty="0" smtClean="0"/>
              <a:t>’) == 30</a:t>
            </a:r>
            <a:endParaRPr lang="ko-KR" altLang="en-US" sz="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372" y="2904503"/>
            <a:ext cx="246199" cy="14133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244433" y="2863773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7067" y="3623733"/>
            <a:ext cx="2726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Function </a:t>
            </a:r>
            <a:r>
              <a:rPr lang="ko-KR" altLang="en-US" sz="800" dirty="0" smtClean="0"/>
              <a:t>동작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err="1" smtClean="0"/>
              <a:t>Pkg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내의 모든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rule </a:t>
            </a:r>
            <a:r>
              <a:rPr lang="ko-KR" altLang="en-US" sz="800" dirty="0" smtClean="0"/>
              <a:t>동작 후 결과가 성공인 항목에 대하여 </a:t>
            </a:r>
            <a:r>
              <a:rPr lang="en-US" altLang="ko-KR" sz="800" dirty="0" smtClean="0"/>
              <a:t>function </a:t>
            </a:r>
            <a:r>
              <a:rPr lang="ko-KR" altLang="en-US" sz="800" dirty="0" smtClean="0"/>
              <a:t>조건이 있으면 </a:t>
            </a:r>
            <a:r>
              <a:rPr lang="en-US" altLang="ko-KR" sz="800" dirty="0" smtClean="0"/>
              <a:t>function </a:t>
            </a:r>
            <a:r>
              <a:rPr lang="ko-KR" altLang="en-US" sz="800" dirty="0" smtClean="0"/>
              <a:t>조건을 수행 후 최종 성공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실패 여부를 결정한다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Rule </a:t>
            </a:r>
            <a:r>
              <a:rPr lang="ko-KR" altLang="en-US" sz="800" dirty="0" smtClean="0"/>
              <a:t>속성 </a:t>
            </a:r>
            <a:endParaRPr lang="en-US" altLang="ko-KR" sz="800" dirty="0" smtClean="0"/>
          </a:p>
          <a:p>
            <a:r>
              <a:rPr lang="en-US" altLang="ko-KR" sz="800" dirty="0" smtClean="0"/>
              <a:t>Rule </a:t>
            </a:r>
            <a:r>
              <a:rPr lang="ko-KR" altLang="en-US" sz="800" dirty="0" smtClean="0"/>
              <a:t>속성 테이블을 만들어서 </a:t>
            </a:r>
            <a:r>
              <a:rPr lang="en-US" altLang="ko-KR" sz="800" dirty="0" smtClean="0"/>
              <a:t>table, column, </a:t>
            </a:r>
            <a:r>
              <a:rPr lang="ko-KR" altLang="en-US" sz="800" dirty="0" smtClean="0"/>
              <a:t>논리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상세 속성값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관계연산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함수 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함수이름 또는 함수 테이블 </a:t>
            </a:r>
            <a:r>
              <a:rPr lang="en-US" altLang="ko-KR" sz="800" dirty="0" smtClean="0"/>
              <a:t>key </a:t>
            </a:r>
            <a:r>
              <a:rPr lang="ko-KR" altLang="en-US" sz="800" dirty="0" smtClean="0"/>
              <a:t>저장할 수 있는 테이블 필요</a:t>
            </a:r>
            <a:endParaRPr lang="en-US" altLang="ko-KR" sz="8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70179" y="415293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96435" y="438583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71812" y="2762213"/>
            <a:ext cx="10548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전달값</a:t>
            </a:r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3751143" y="2956803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57472" y="254248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7023"/>
              </p:ext>
            </p:extLst>
          </p:nvPr>
        </p:nvGraphicFramePr>
        <p:xfrm>
          <a:off x="9102810" y="1005018"/>
          <a:ext cx="2800866" cy="60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통계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차트 출력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수치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통계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차트 출력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범주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DASHBOARD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2" y="1248619"/>
            <a:ext cx="8315325" cy="4800600"/>
          </a:xfrm>
          <a:prstGeom prst="rect">
            <a:avLst/>
          </a:prstGeom>
        </p:spPr>
      </p:pic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3387967" y="2392251"/>
          <a:ext cx="3944816" cy="218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29860" y="2111982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/>
          </p:nvPr>
        </p:nvGraphicFramePr>
        <p:xfrm>
          <a:off x="7886129" y="2632255"/>
          <a:ext cx="3669195" cy="2241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725660" y="245124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stCxn id="15" idx="2"/>
          </p:cNvCxnSpPr>
          <p:nvPr/>
        </p:nvCxnSpPr>
        <p:spPr>
          <a:xfrm flipH="1">
            <a:off x="4625544" y="4581537"/>
            <a:ext cx="734831" cy="637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7" idx="2"/>
          </p:cNvCxnSpPr>
          <p:nvPr/>
        </p:nvCxnSpPr>
        <p:spPr>
          <a:xfrm flipH="1">
            <a:off x="5822610" y="4873529"/>
            <a:ext cx="3898116" cy="3451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99118" y="4810187"/>
            <a:ext cx="800100" cy="816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22560" y="4810186"/>
            <a:ext cx="800100" cy="816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77545"/>
              </p:ext>
            </p:extLst>
          </p:nvPr>
        </p:nvGraphicFramePr>
        <p:xfrm>
          <a:off x="9102810" y="1005018"/>
          <a:ext cx="2800866" cy="325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4"/>
                <a:gridCol w="2395782"/>
              </a:tblGrid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2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Service &gt; Login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37254" y="2158313"/>
            <a:ext cx="4242487" cy="30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67416" y="2609678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KTDS Rule Manager</a:t>
            </a:r>
          </a:p>
          <a:p>
            <a:pPr algn="ctr"/>
            <a:r>
              <a:rPr lang="en-US" altLang="ko-KR" dirty="0" smtClean="0"/>
              <a:t>ADMIN 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82099" y="37732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 :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27441" y="3839179"/>
            <a:ext cx="1843631" cy="303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53923" y="4241462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 :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7441" y="4274414"/>
            <a:ext cx="1843631" cy="303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45233" y="3839179"/>
            <a:ext cx="56841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38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83044"/>
              </p:ext>
            </p:extLst>
          </p:nvPr>
        </p:nvGraphicFramePr>
        <p:xfrm>
          <a:off x="9102810" y="1005018"/>
          <a:ext cx="2800866" cy="3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DASHBOARD (1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1" y="951939"/>
            <a:ext cx="8462708" cy="5666695"/>
          </a:xfrm>
          <a:prstGeom prst="rect">
            <a:avLst/>
          </a:prstGeom>
        </p:spPr>
      </p:pic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34125"/>
              </p:ext>
            </p:extLst>
          </p:nvPr>
        </p:nvGraphicFramePr>
        <p:xfrm>
          <a:off x="5055577" y="1872641"/>
          <a:ext cx="3676531" cy="20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30420"/>
              </p:ext>
            </p:extLst>
          </p:nvPr>
        </p:nvGraphicFramePr>
        <p:xfrm>
          <a:off x="1365185" y="3982913"/>
          <a:ext cx="3558507" cy="22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920540"/>
              </p:ext>
            </p:extLst>
          </p:nvPr>
        </p:nvGraphicFramePr>
        <p:xfrm>
          <a:off x="5046785" y="3991708"/>
          <a:ext cx="3695700" cy="223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차트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47389"/>
              </p:ext>
            </p:extLst>
          </p:nvPr>
        </p:nvGraphicFramePr>
        <p:xfrm>
          <a:off x="1345223" y="1837592"/>
          <a:ext cx="3578469" cy="206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357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1731"/>
              </p:ext>
            </p:extLst>
          </p:nvPr>
        </p:nvGraphicFramePr>
        <p:xfrm>
          <a:off x="9102810" y="1005018"/>
          <a:ext cx="2800866" cy="30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DASHBOARD (2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1" y="951939"/>
            <a:ext cx="8462708" cy="5666695"/>
          </a:xfrm>
          <a:prstGeom prst="rect">
            <a:avLst/>
          </a:prstGeom>
        </p:spPr>
      </p:pic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775806"/>
              </p:ext>
            </p:extLst>
          </p:nvPr>
        </p:nvGraphicFramePr>
        <p:xfrm>
          <a:off x="1365185" y="4144959"/>
          <a:ext cx="3558507" cy="22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064485"/>
              </p:ext>
            </p:extLst>
          </p:nvPr>
        </p:nvGraphicFramePr>
        <p:xfrm>
          <a:off x="5046785" y="4153754"/>
          <a:ext cx="3695700" cy="2233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05821"/>
              </p:ext>
            </p:extLst>
          </p:nvPr>
        </p:nvGraphicFramePr>
        <p:xfrm>
          <a:off x="1365813" y="1766266"/>
          <a:ext cx="7373073" cy="23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806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69413"/>
              </p:ext>
            </p:extLst>
          </p:nvPr>
        </p:nvGraphicFramePr>
        <p:xfrm>
          <a:off x="9102810" y="1005018"/>
          <a:ext cx="2800866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는 검색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서비스 목록 항목만 오픈 되어 있는 형태로 보여준다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원하는 항목은 닫을 수 있다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열고 닫을 때 앞에 화살표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모양 변경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3217833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59728" y="2408671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3224" y="2621530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서비스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7062" y="209469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28014"/>
              </p:ext>
            </p:extLst>
          </p:nvPr>
        </p:nvGraphicFramePr>
        <p:xfrm>
          <a:off x="9102810" y="1005018"/>
          <a:ext cx="2800866" cy="275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활성여부 전체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LIKE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조회 후 서비스 목록 출력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조회된 서비스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는 날짜기준 최근으로 정렬하여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서비스 목록이 닫혀져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있을경우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오픈하여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목록 출력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검색조건 초기화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 목록 조회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6" y="5353466"/>
            <a:ext cx="2537685" cy="22507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3217833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081923" y="3609636"/>
            <a:ext cx="1681074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200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1618" y="5259657"/>
            <a:ext cx="22276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신규 서비스 생성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삭제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92085"/>
              </p:ext>
            </p:extLst>
          </p:nvPr>
        </p:nvGraphicFramePr>
        <p:xfrm>
          <a:off x="687033" y="3943015"/>
          <a:ext cx="7547582" cy="13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2"/>
                <a:gridCol w="533400"/>
                <a:gridCol w="790575"/>
                <a:gridCol w="1162050"/>
                <a:gridCol w="809625"/>
                <a:gridCol w="695325"/>
                <a:gridCol w="990600"/>
                <a:gridCol w="800100"/>
                <a:gridCol w="833963"/>
                <a:gridCol w="637902"/>
              </a:tblGrid>
              <a:tr h="2678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채널명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서비스명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패키지명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활성여부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등록일시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박주윤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r>
                        <a:rPr lang="ko-KR" altLang="en-US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닷컴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2021.07.01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353465" y="3605964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서비스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8446" y="2173958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서비스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2577" y="2557508"/>
            <a:ext cx="7567181" cy="96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서비스 </a:t>
            </a:r>
            <a:r>
              <a:rPr lang="en-US" altLang="ko-KR" sz="1100" dirty="0" smtClean="0">
                <a:solidFill>
                  <a:schemeClr val="tx1"/>
                </a:solidFill>
              </a:rPr>
              <a:t>ID :  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활성여부 </a:t>
            </a:r>
            <a:r>
              <a:rPr lang="en-US" altLang="ko-KR" sz="1100" dirty="0" smtClean="0">
                <a:solidFill>
                  <a:schemeClr val="tx1"/>
                </a:solidFill>
              </a:rPr>
              <a:t>:           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등록자 </a:t>
            </a:r>
            <a:r>
              <a:rPr lang="en-US" altLang="ko-KR" sz="11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서비스 명</a:t>
            </a:r>
            <a:r>
              <a:rPr lang="en-US" altLang="ko-KR" sz="1100" dirty="0">
                <a:solidFill>
                  <a:schemeClr val="tx1"/>
                </a:solidFill>
              </a:rPr>
              <a:t> :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2660" y="5578538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▶ 서비스 상세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01443" y="2618756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</a:t>
            </a:r>
            <a:r>
              <a:rPr lang="en-US" altLang="ko-KR" sz="1100" dirty="0" smtClean="0">
                <a:solidFill>
                  <a:schemeClr val="tx1"/>
                </a:solidFill>
              </a:rPr>
              <a:t>-001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00452" y="2954031"/>
            <a:ext cx="5695751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66765" y="2618102"/>
            <a:ext cx="672019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05623" y="2611389"/>
            <a:ext cx="746457" cy="20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박주윤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flipV="1">
            <a:off x="3536771" y="267669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330722" y="23812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91297" y="237649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92" y="237157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30722" y="274079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2450" y="3697501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25118" y="3213117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521857" y="3215027"/>
            <a:ext cx="672639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초기화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52269" y="2987465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73576" y="297655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7336"/>
              </p:ext>
            </p:extLst>
          </p:nvPr>
        </p:nvGraphicFramePr>
        <p:xfrm>
          <a:off x="9102810" y="1005018"/>
          <a:ext cx="2800866" cy="426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② 서비스 신규등록 항목 보여짐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서비스 상세가 보여지고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있을땐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서비스 신규등록 항목으로 교체됨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신규 서비스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아이디 규칙에 따라 자동생성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변경 불가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명 입력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자 미만 입력 가능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클릭 시 채널 조회 및 선택 팝업 오픈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클릭 시 패키지 조회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및 선택 팝업 오픈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활성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비활성 중 선택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설명을 입력할 수 있는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자 미만 입력 가능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 명이 중복되면 오른쪽에 경고문구 출력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중복된 서비스 명이 있습니다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.”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중복되지 않을 경우 문구 삭제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 신규등록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80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6" y="4152261"/>
            <a:ext cx="2537685" cy="2250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7033" y="4529397"/>
            <a:ext cx="7550805" cy="19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940" y="4169603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서비스 신규등록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449352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62475" y="2019080"/>
            <a:ext cx="100524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62474" y="2658277"/>
            <a:ext cx="100523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4561016"/>
            <a:ext cx="15595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서비스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채널 </a:t>
            </a:r>
            <a:r>
              <a:rPr lang="en-US" altLang="ko-KR" sz="1000" dirty="0" smtClean="0"/>
              <a:t>: 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패키지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   </a:t>
            </a:r>
          </a:p>
          <a:p>
            <a:pPr algn="r"/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487545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01693" y="5777742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1692" y="6091701"/>
            <a:ext cx="6199307" cy="411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584212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7650" y="6091702"/>
            <a:ext cx="133349" cy="41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7650" y="6368310"/>
            <a:ext cx="133348" cy="6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081923" y="2401607"/>
            <a:ext cx="1704802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200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건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]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91150" y="5163127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791149" y="5476561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41977" y="3946976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3677" y="4111892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31756" y="437259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50976" y="468155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④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3068" y="4982118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⑤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22488" y="5276673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632336" y="556804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⑦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31756" y="589488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⑧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21618" y="4058452"/>
            <a:ext cx="22276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신규 서비스 생성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    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[</a:t>
            </a:r>
            <a:r>
              <a:rPr lang="ko-KR" altLang="en-US" sz="1000" b="1" u="sng" dirty="0" smtClean="0">
                <a:solidFill>
                  <a:srgbClr val="0070C0"/>
                </a:solidFill>
              </a:rPr>
              <a:t>삭제</a:t>
            </a:r>
            <a:r>
              <a:rPr lang="en-US" altLang="ko-KR" sz="1000" b="1" u="sng" dirty="0" smtClean="0">
                <a:solidFill>
                  <a:srgbClr val="0070C0"/>
                </a:solidFill>
              </a:rPr>
              <a:t>]</a:t>
            </a:r>
            <a:endParaRPr lang="ko-KR" altLang="en-US" sz="1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39288"/>
              </p:ext>
            </p:extLst>
          </p:nvPr>
        </p:nvGraphicFramePr>
        <p:xfrm>
          <a:off x="687033" y="2741810"/>
          <a:ext cx="7547582" cy="133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42"/>
                <a:gridCol w="533400"/>
                <a:gridCol w="790575"/>
                <a:gridCol w="1162050"/>
                <a:gridCol w="809625"/>
                <a:gridCol w="695325"/>
                <a:gridCol w="990600"/>
                <a:gridCol w="800100"/>
                <a:gridCol w="833963"/>
                <a:gridCol w="637902"/>
              </a:tblGrid>
              <a:tr h="26786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ID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채널명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서비스명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패키지명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활성여부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수정자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등록일시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등록자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Kos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박주윤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Kt</a:t>
                      </a:r>
                      <a:r>
                        <a:rPr lang="ko-KR" altLang="en-US" sz="800" u="sng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닷컴</a:t>
                      </a:r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S-003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endParaRPr lang="ko-KR" altLang="en-US" sz="800" u="none" baseline="0" dirty="0">
                        <a:solidFill>
                          <a:schemeClr val="tx1"/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Shop</a:t>
                      </a:r>
                      <a:r>
                        <a:rPr lang="en-US" altLang="ko-KR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 </a:t>
                      </a:r>
                      <a:r>
                        <a:rPr lang="ko-KR" altLang="en-US" sz="800" u="sng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uFill>
                            <a:solidFill>
                              <a:schemeClr val="accent1">
                                <a:lumMod val="75000"/>
                              </a:schemeClr>
                            </a:solidFill>
                          </a:uFill>
                        </a:rPr>
                        <a:t>룰 서비스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  <a:uFill>
                          <a:solidFill>
                            <a:schemeClr val="accent1">
                              <a:lumMod val="75000"/>
                            </a:schemeClr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비활성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2021.07.01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2021.01.01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6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□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353465" y="2404759"/>
            <a:ext cx="1471795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accent1"/>
                </a:solidFill>
              </a:rPr>
              <a:t>▼ 서비스 목록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212786" y="4875454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02332" y="4802407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서비스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02332" y="4983506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서비스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081759" y="4649960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135" y="205946"/>
            <a:ext cx="11738919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7135" y="205946"/>
            <a:ext cx="11738919" cy="72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20432" y="205946"/>
            <a:ext cx="2965622" cy="6433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2683"/>
              </p:ext>
            </p:extLst>
          </p:nvPr>
        </p:nvGraphicFramePr>
        <p:xfrm>
          <a:off x="9102810" y="1005018"/>
          <a:ext cx="2800866" cy="201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93"/>
                <a:gridCol w="2388973"/>
              </a:tblGrid>
              <a:tr h="375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링크 제공하여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 팝업 생성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설명이 길어질 경우 스크롤 생성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변경된 내용 저장한다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서비스명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중복체크를 완료했는지 체크 후 진행한다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서비스를 저장하시겠습니까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?“ confirm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alert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오픈</a:t>
                      </a:r>
                      <a:endParaRPr lang="en-US" altLang="ko-KR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sz="11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목록 갱신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8940" y="383745"/>
            <a:ext cx="849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신규생성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78940" y="1091682"/>
            <a:ext cx="8493211" cy="5411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9280" y="2019079"/>
            <a:ext cx="8233719" cy="4484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940" y="1091682"/>
            <a:ext cx="8493211" cy="917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8940" y="1081836"/>
            <a:ext cx="8493211" cy="1955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Main      </a:t>
            </a:r>
            <a:r>
              <a:rPr lang="en-US" altLang="ko-KR" sz="1100" dirty="0">
                <a:solidFill>
                  <a:schemeClr val="bg1"/>
                </a:solidFill>
              </a:rPr>
              <a:t>My </a:t>
            </a:r>
            <a:r>
              <a:rPr lang="en-US" altLang="ko-KR" sz="1100" dirty="0" smtClean="0">
                <a:solidFill>
                  <a:schemeClr val="bg1"/>
                </a:solidFill>
              </a:rPr>
              <a:t>Page      Setting                                                                                                              Login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박주윤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033" y="2719646"/>
            <a:ext cx="7550805" cy="36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4961" y="2370936"/>
            <a:ext cx="2072759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▼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신규등록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43332" y="268377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S-001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58377" y="2019080"/>
            <a:ext cx="99126" cy="4484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58376" y="2658277"/>
            <a:ext cx="99125" cy="722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65689" y="2751266"/>
            <a:ext cx="1559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서비스 </a:t>
            </a:r>
            <a:r>
              <a:rPr lang="en-US" altLang="ko-KR" sz="1000" dirty="0" smtClean="0"/>
              <a:t>ID 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서비스 명 </a:t>
            </a:r>
            <a:r>
              <a:rPr lang="en-US" altLang="ko-KR" sz="1000" dirty="0" smtClean="0"/>
              <a:t>: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채널 </a:t>
            </a:r>
            <a:r>
              <a:rPr lang="en-US" altLang="ko-KR" sz="1000" dirty="0" smtClean="0"/>
              <a:t>:  </a:t>
            </a: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/>
              <a:t>연결된 패키지 </a:t>
            </a:r>
            <a:r>
              <a:rPr lang="en-US" altLang="ko-KR" sz="1000" dirty="0" smtClean="0"/>
              <a:t>: 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활성여부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en-US" altLang="ko-KR" sz="1000" dirty="0" smtClean="0"/>
          </a:p>
          <a:p>
            <a:pPr algn="r"/>
            <a:r>
              <a:rPr lang="ko-KR" altLang="en-US" sz="1000" dirty="0" smtClean="0"/>
              <a:t>설명 </a:t>
            </a:r>
            <a:r>
              <a:rPr lang="en-US" altLang="ko-KR" sz="1000" dirty="0" smtClean="0"/>
              <a:t>:</a:t>
            </a:r>
            <a:endParaRPr lang="en-US" altLang="ko-KR" sz="1000" dirty="0"/>
          </a:p>
          <a:p>
            <a:pPr algn="r"/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801694" y="3065704"/>
            <a:ext cx="1361886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KOS </a:t>
            </a:r>
            <a:r>
              <a:rPr lang="ko-KR" altLang="en-US" sz="1100" dirty="0" smtClean="0">
                <a:solidFill>
                  <a:schemeClr val="tx1"/>
                </a:solidFill>
              </a:rPr>
              <a:t>룰 서비스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01693" y="3967992"/>
            <a:ext cx="893881" cy="23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활성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1692" y="4281950"/>
            <a:ext cx="6199307" cy="990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이등변 삼각형 45"/>
          <p:cNvSpPr/>
          <p:nvPr/>
        </p:nvSpPr>
        <p:spPr>
          <a:xfrm flipV="1">
            <a:off x="2482637" y="4032378"/>
            <a:ext cx="142558" cy="8918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867650" y="4281951"/>
            <a:ext cx="133349" cy="9904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67650" y="4558560"/>
            <a:ext cx="133348" cy="15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00531" y="6057572"/>
            <a:ext cx="534237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235918" y="3061862"/>
            <a:ext cx="839753" cy="2566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93125" y="3286453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KOS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3125" y="3586213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accent1"/>
                </a:solidFill>
              </a:rPr>
              <a:t>[P-001] 5G </a:t>
            </a:r>
            <a:r>
              <a:rPr lang="ko-KR" altLang="en-US" sz="1000" b="1" u="sng" dirty="0" smtClean="0">
                <a:solidFill>
                  <a:schemeClr val="accent1"/>
                </a:solidFill>
              </a:rPr>
              <a:t>가입 패키지</a:t>
            </a:r>
            <a:endParaRPr lang="ko-KR" altLang="en-US" sz="1000" b="1" u="sng" dirty="0">
              <a:solidFill>
                <a:schemeClr val="accen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76072" y="3185457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①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685045" y="4061544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②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418482" y="5804979"/>
            <a:ext cx="311924" cy="36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③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0128" y="1929659"/>
            <a:ext cx="1389867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Service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관리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6086" y="2175984"/>
            <a:ext cx="1059078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1"/>
                </a:solidFill>
              </a:rPr>
              <a:t>▶ 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서비스 검색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8940" y="1518852"/>
            <a:ext cx="1976508" cy="4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KTDS Rule Manager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5464" y="2988815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dirty="0" smtClean="0">
                <a:solidFill>
                  <a:srgbClr val="FF0000"/>
                </a:solidFill>
              </a:rPr>
              <a:t>중복된 서비스 명이 있습니다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25464" y="3169914"/>
            <a:ext cx="2074906" cy="39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accent6"/>
                </a:solidFill>
              </a:rPr>
              <a:t>* </a:t>
            </a:r>
            <a:r>
              <a:rPr lang="ko-KR" altLang="en-US" sz="1000" dirty="0" smtClean="0">
                <a:solidFill>
                  <a:schemeClr val="accent6"/>
                </a:solidFill>
              </a:rPr>
              <a:t>사용가능 한 서비스 명입니다</a:t>
            </a:r>
            <a:r>
              <a:rPr lang="en-US" altLang="ko-KR" sz="1000" dirty="0" smtClean="0">
                <a:solidFill>
                  <a:schemeClr val="accent6"/>
                </a:solidFill>
              </a:rPr>
              <a:t>.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2441</Words>
  <Application>Microsoft Office PowerPoint</Application>
  <PresentationFormat>와이드스크린</PresentationFormat>
  <Paragraphs>935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KTDS Rule 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Editor</dc:title>
  <dc:creator>parkjy</dc:creator>
  <cp:lastModifiedBy>parkjy</cp:lastModifiedBy>
  <cp:revision>145</cp:revision>
  <dcterms:created xsi:type="dcterms:W3CDTF">2021-03-02T05:57:14Z</dcterms:created>
  <dcterms:modified xsi:type="dcterms:W3CDTF">2021-04-27T06:47:15Z</dcterms:modified>
</cp:coreProperties>
</file>