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3" r:id="rId4"/>
    <p:sldId id="286" r:id="rId5"/>
    <p:sldId id="275" r:id="rId6"/>
    <p:sldId id="276" r:id="rId7"/>
    <p:sldId id="284" r:id="rId8"/>
    <p:sldId id="262" r:id="rId9"/>
    <p:sldId id="259" r:id="rId10"/>
    <p:sldId id="277" r:id="rId11"/>
    <p:sldId id="260" r:id="rId12"/>
    <p:sldId id="261" r:id="rId13"/>
    <p:sldId id="285" r:id="rId14"/>
    <p:sldId id="278" r:id="rId15"/>
    <p:sldId id="279" r:id="rId16"/>
    <p:sldId id="280" r:id="rId17"/>
    <p:sldId id="281" r:id="rId18"/>
    <p:sldId id="282" r:id="rId19"/>
    <p:sldId id="266" r:id="rId20"/>
    <p:sldId id="287" r:id="rId21"/>
    <p:sldId id="288" r:id="rId22"/>
    <p:sldId id="270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puU8JmBYgkzJkUpSyh4FjSTr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28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0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05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70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12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82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638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443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69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81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7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33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2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bg>
      <p:bgPr>
        <a:solidFill>
          <a:srgbClr val="F7FF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314694" y="1827074"/>
            <a:ext cx="556261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526E5B"/>
                </a:solidFill>
              </a:rPr>
              <a:t>Aero Farm</a:t>
            </a:r>
            <a:endParaRPr sz="5400" b="0" i="0" u="none" strike="noStrike" cap="none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0032527" y="4990940"/>
            <a:ext cx="1737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팀명</a:t>
            </a:r>
            <a:r>
              <a:rPr lang="ko-KR" sz="1800" b="0" i="0" u="none" strike="noStrike" cap="none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-KR" sz="1800" b="0" i="0" u="none" strike="noStrike" cap="none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그린데이</a:t>
            </a:r>
            <a:endParaRPr sz="1800" b="0" i="0" u="none" strike="noStrike" cap="none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68405" y="5578930"/>
            <a:ext cx="18662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21960019 박승민</a:t>
            </a:r>
            <a:endParaRPr sz="1800" b="0" i="0" u="none" strike="noStrike" cap="none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21960003 권준서</a:t>
            </a:r>
            <a:endParaRPr sz="1800" b="0" i="0" u="none" strike="noStrike" cap="none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 descr="라즈베리 파이(컴퓨터) - 나무위키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descr="울주 스마트팜 보급확산지원사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7702" y="3276600"/>
            <a:ext cx="4261395" cy="326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5329" y="1342632"/>
            <a:ext cx="6621341" cy="4729320"/>
          </a:xfrm>
          <a:prstGeom prst="rect">
            <a:avLst/>
          </a:prstGeom>
        </p:spPr>
      </p:pic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59175013-418F-6844-07FB-77A09742535E}"/>
              </a:ext>
            </a:extLst>
          </p:cNvPr>
          <p:cNvSpPr txBox="1"/>
          <p:nvPr/>
        </p:nvSpPr>
        <p:spPr>
          <a:xfrm>
            <a:off x="209551" y="378112"/>
            <a:ext cx="5078066" cy="892512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3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요구사항 다이어그램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526E5B"/>
                </a:solidFill>
              </a:rPr>
              <a:t>            </a:t>
            </a:r>
            <a:r>
              <a:rPr lang="en-US" altLang="ko-KR" sz="2000" dirty="0">
                <a:solidFill>
                  <a:srgbClr val="526E5B"/>
                </a:solidFill>
              </a:rPr>
              <a:t>-</a:t>
            </a:r>
            <a:r>
              <a:rPr lang="ko-KR" altLang="en-US" sz="2000" dirty="0">
                <a:solidFill>
                  <a:srgbClr val="526E5B"/>
                </a:solidFill>
              </a:rPr>
              <a:t> 기능 흐름도</a:t>
            </a:r>
            <a:endParaRPr sz="20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5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271" y="1293415"/>
            <a:ext cx="10167457" cy="52809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7;p4">
            <a:extLst>
              <a:ext uri="{FF2B5EF4-FFF2-40B4-BE49-F238E27FC236}">
                <a16:creationId xmlns:a16="http://schemas.microsoft.com/office/drawing/2014/main" id="{693D04B6-4172-7449-2443-B8697E145EF8}"/>
              </a:ext>
            </a:extLst>
          </p:cNvPr>
          <p:cNvSpPr txBox="1"/>
          <p:nvPr/>
        </p:nvSpPr>
        <p:spPr>
          <a:xfrm>
            <a:off x="209551" y="328417"/>
            <a:ext cx="5078066" cy="892512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3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요구사항 다이어그램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26E5B"/>
                </a:solidFill>
              </a:rPr>
              <a:t>            - Requirement 1</a:t>
            </a:r>
            <a:endParaRPr sz="20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951" y="1527860"/>
            <a:ext cx="11241057" cy="44543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F4417E91-256E-60C5-71E7-48243ED97584}"/>
              </a:ext>
            </a:extLst>
          </p:cNvPr>
          <p:cNvSpPr txBox="1"/>
          <p:nvPr/>
        </p:nvSpPr>
        <p:spPr>
          <a:xfrm>
            <a:off x="209551" y="467565"/>
            <a:ext cx="5078066" cy="892512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3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요구사항 다이어그램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26E5B"/>
                </a:solidFill>
              </a:rPr>
              <a:t>            - Requirement 2, 3</a:t>
            </a:r>
            <a:endParaRPr sz="20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checklist check think vector">
            <a:extLst>
              <a:ext uri="{FF2B5EF4-FFF2-40B4-BE49-F238E27FC236}">
                <a16:creationId xmlns:a16="http://schemas.microsoft.com/office/drawing/2014/main" id="{6DA0B88B-B8BD-0551-35D2-648F4129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57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Google Shape;147;p7"/>
          <p:cNvSpPr txBox="1"/>
          <p:nvPr/>
        </p:nvSpPr>
        <p:spPr>
          <a:xfrm>
            <a:off x="7080338" y="2409367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080338" y="3167410"/>
            <a:ext cx="4468863" cy="52318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26E5B"/>
                </a:solidFill>
              </a:rPr>
              <a:t>HW / SW </a:t>
            </a:r>
            <a:r>
              <a:rPr lang="ko-KR" altLang="en-US" sz="2800" dirty="0">
                <a:solidFill>
                  <a:srgbClr val="526E5B"/>
                </a:solidFill>
              </a:rPr>
              <a:t>설계 및 테스트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7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F4417E91-256E-60C5-71E7-48243ED97584}"/>
              </a:ext>
            </a:extLst>
          </p:cNvPr>
          <p:cNvSpPr txBox="1"/>
          <p:nvPr/>
        </p:nvSpPr>
        <p:spPr>
          <a:xfrm>
            <a:off x="0" y="204277"/>
            <a:ext cx="3477866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4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</a:rPr>
              <a:t> </a:t>
            </a:r>
            <a:r>
              <a:rPr lang="en-US" altLang="ko-KR" sz="3200" dirty="0">
                <a:solidFill>
                  <a:srgbClr val="526E5B"/>
                </a:solidFill>
              </a:rPr>
              <a:t>HW</a:t>
            </a:r>
            <a:r>
              <a:rPr lang="ko-KR" altLang="en-US" sz="3200" dirty="0">
                <a:solidFill>
                  <a:srgbClr val="526E5B"/>
                </a:solidFill>
              </a:rPr>
              <a:t> 설계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156701-EDFB-8B5A-B205-4946238E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0" y="908324"/>
            <a:ext cx="58801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F4417E91-256E-60C5-71E7-48243ED97584}"/>
              </a:ext>
            </a:extLst>
          </p:cNvPr>
          <p:cNvSpPr txBox="1"/>
          <p:nvPr/>
        </p:nvSpPr>
        <p:spPr>
          <a:xfrm>
            <a:off x="0" y="204277"/>
            <a:ext cx="3477866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4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</a:rPr>
              <a:t> </a:t>
            </a:r>
            <a:r>
              <a:rPr lang="en-US" altLang="ko-KR" sz="3200" dirty="0">
                <a:solidFill>
                  <a:srgbClr val="526E5B"/>
                </a:solidFill>
              </a:rPr>
              <a:t>HW</a:t>
            </a:r>
            <a:r>
              <a:rPr lang="ko-KR" altLang="en-US" sz="3200" dirty="0">
                <a:solidFill>
                  <a:srgbClr val="526E5B"/>
                </a:solidFill>
              </a:rPr>
              <a:t> 설계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4E7F47D-8567-C9EF-655D-12EA0997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26" y="1061044"/>
            <a:ext cx="9821903" cy="53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F4417E91-256E-60C5-71E7-48243ED97584}"/>
              </a:ext>
            </a:extLst>
          </p:cNvPr>
          <p:cNvSpPr txBox="1"/>
          <p:nvPr/>
        </p:nvSpPr>
        <p:spPr>
          <a:xfrm>
            <a:off x="0" y="204277"/>
            <a:ext cx="3477866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4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</a:rPr>
              <a:t> </a:t>
            </a:r>
            <a:r>
              <a:rPr lang="en-US" altLang="ko-KR" sz="3200" dirty="0">
                <a:solidFill>
                  <a:srgbClr val="526E5B"/>
                </a:solidFill>
              </a:rPr>
              <a:t>HW</a:t>
            </a:r>
            <a:r>
              <a:rPr lang="ko-KR" altLang="en-US" sz="3200" dirty="0">
                <a:solidFill>
                  <a:srgbClr val="526E5B"/>
                </a:solidFill>
              </a:rPr>
              <a:t> 설계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group of white boxes with black text&#10;&#10;Description automatically generated">
            <a:extLst>
              <a:ext uri="{FF2B5EF4-FFF2-40B4-BE49-F238E27FC236}">
                <a16:creationId xmlns:a16="http://schemas.microsoft.com/office/drawing/2014/main" id="{F2EE4331-2D6D-409F-B0F3-52B47AE9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5" y="1506928"/>
            <a:ext cx="10667069" cy="43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F4417E91-256E-60C5-71E7-48243ED97584}"/>
              </a:ext>
            </a:extLst>
          </p:cNvPr>
          <p:cNvSpPr txBox="1"/>
          <p:nvPr/>
        </p:nvSpPr>
        <p:spPr>
          <a:xfrm>
            <a:off x="0" y="383179"/>
            <a:ext cx="3477866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4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</a:rPr>
              <a:t> </a:t>
            </a:r>
            <a:r>
              <a:rPr lang="en-US" altLang="ko-KR" sz="3200" dirty="0">
                <a:solidFill>
                  <a:srgbClr val="526E5B"/>
                </a:solidFill>
              </a:rPr>
              <a:t>SW</a:t>
            </a:r>
            <a:r>
              <a:rPr lang="ko-KR" altLang="en-US" sz="3200" dirty="0">
                <a:solidFill>
                  <a:srgbClr val="526E5B"/>
                </a:solidFill>
              </a:rPr>
              <a:t> 설계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F1E4B8-4CD4-5DF5-644E-A9DFEA35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027548"/>
            <a:ext cx="6400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F4417E91-256E-60C5-71E7-48243ED97584}"/>
              </a:ext>
            </a:extLst>
          </p:cNvPr>
          <p:cNvSpPr txBox="1"/>
          <p:nvPr/>
        </p:nvSpPr>
        <p:spPr>
          <a:xfrm>
            <a:off x="0" y="204277"/>
            <a:ext cx="3477866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4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</a:rPr>
              <a:t> </a:t>
            </a:r>
            <a:r>
              <a:rPr lang="en-US" altLang="ko-KR" sz="3200" dirty="0">
                <a:solidFill>
                  <a:srgbClr val="526E5B"/>
                </a:solidFill>
              </a:rPr>
              <a:t>SW</a:t>
            </a:r>
            <a:r>
              <a:rPr lang="ko-KR" altLang="en-US" sz="3200" dirty="0">
                <a:solidFill>
                  <a:srgbClr val="526E5B"/>
                </a:solidFill>
              </a:rPr>
              <a:t> 설계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2DB230-F8B0-D63B-C888-E16A67A7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74" y="1272535"/>
            <a:ext cx="9690652" cy="51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/>
        </p:nvSpPr>
        <p:spPr>
          <a:xfrm>
            <a:off x="1403352" y="2670957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solidFill>
                  <a:srgbClr val="526E5B"/>
                </a:solidFill>
              </a:rPr>
              <a:t>5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371678" y="3364464"/>
            <a:ext cx="4468863" cy="52318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>
                <a:solidFill>
                  <a:srgbClr val="526E5B"/>
                </a:solidFill>
              </a:rPr>
              <a:t>스마트팜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6A8702-1E0C-B939-FB7B-26C057D07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10" y="-64536"/>
            <a:ext cx="784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 descr="잠들지 않는 농장, 스마트팜을 소개합니다 &lt; 학술 &lt; 경북대신문 &lt; 기사본문 - 경북대학교 신문방송사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-1" y="-1"/>
            <a:ext cx="12192001" cy="475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0" y="3627782"/>
            <a:ext cx="12192000" cy="3220277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52400" y="3782171"/>
            <a:ext cx="902811" cy="52322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grpSp>
        <p:nvGrpSpPr>
          <p:cNvPr id="102" name="Google Shape;102;p2"/>
          <p:cNvGrpSpPr/>
          <p:nvPr/>
        </p:nvGrpSpPr>
        <p:grpSpPr>
          <a:xfrm>
            <a:off x="1676452" y="4182281"/>
            <a:ext cx="4419548" cy="492997"/>
            <a:chOff x="1320852" y="4758750"/>
            <a:chExt cx="4419548" cy="492997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1920240" y="4820900"/>
              <a:ext cx="3820160" cy="43084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solidFill>
                    <a:srgbClr val="526E5B"/>
                  </a:solidFill>
                </a:rPr>
                <a:t>주제 소개 및 제작 배경</a:t>
              </a:r>
              <a:endParaRPr lang="ko-KR" altLang="en-US" dirty="0"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1676452" y="5201426"/>
            <a:ext cx="4419548" cy="492997"/>
            <a:chOff x="1320852" y="4758750"/>
            <a:chExt cx="4419548" cy="492997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1920240" y="4820900"/>
              <a:ext cx="3820160" cy="43084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solidFill>
                    <a:srgbClr val="526E5B"/>
                  </a:solidFill>
                </a:rPr>
                <a:t>요구사항 다이어그램</a:t>
              </a:r>
              <a:endParaRPr dirty="0"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34226" y="4182281"/>
            <a:ext cx="4419548" cy="492997"/>
            <a:chOff x="1320852" y="4758750"/>
            <a:chExt cx="4419548" cy="492997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1920240" y="4820900"/>
              <a:ext cx="3820160" cy="43084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개발 일정</a:t>
              </a:r>
              <a:endParaRPr lang="en-US" altLang="ko-KR" sz="2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6934226" y="5201426"/>
            <a:ext cx="4419548" cy="492997"/>
            <a:chOff x="1320852" y="4758750"/>
            <a:chExt cx="4419548" cy="492997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1920240" y="4820900"/>
              <a:ext cx="3820160" cy="43084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rgbClr val="526E5B"/>
                  </a:solidFill>
                </a:rPr>
                <a:t>HW / SW </a:t>
              </a:r>
              <a:r>
                <a:rPr lang="ko-KR" altLang="en-US" sz="2200" dirty="0">
                  <a:solidFill>
                    <a:srgbClr val="526E5B"/>
                  </a:solidFill>
                </a:rPr>
                <a:t>설계 및 테스트</a:t>
              </a:r>
              <a:endParaRPr lang="ko-KR" altLang="en-US" sz="2400" dirty="0"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rgbClr val="526E5B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2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11;p2">
            <a:extLst>
              <a:ext uri="{FF2B5EF4-FFF2-40B4-BE49-F238E27FC236}">
                <a16:creationId xmlns:a16="http://schemas.microsoft.com/office/drawing/2014/main" id="{77D01E67-2248-2A39-082B-E6FC8DBE1BBB}"/>
              </a:ext>
            </a:extLst>
          </p:cNvPr>
          <p:cNvGrpSpPr/>
          <p:nvPr/>
        </p:nvGrpSpPr>
        <p:grpSpPr>
          <a:xfrm>
            <a:off x="1676451" y="6199249"/>
            <a:ext cx="4419548" cy="492997"/>
            <a:chOff x="1320852" y="4758750"/>
            <a:chExt cx="4419548" cy="492997"/>
          </a:xfrm>
        </p:grpSpPr>
        <p:sp>
          <p:nvSpPr>
            <p:cNvPr id="3" name="Google Shape;112;p2">
              <a:extLst>
                <a:ext uri="{FF2B5EF4-FFF2-40B4-BE49-F238E27FC236}">
                  <a16:creationId xmlns:a16="http://schemas.microsoft.com/office/drawing/2014/main" id="{A901F110-0803-5929-0D94-CDDCC20C73D7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3084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 err="1">
                  <a:solidFill>
                    <a:srgbClr val="526E5B"/>
                  </a:solidFill>
                </a:rPr>
                <a:t>스마트팜</a:t>
              </a:r>
              <a:endParaRPr dirty="0"/>
            </a:p>
          </p:txBody>
        </p:sp>
        <p:sp>
          <p:nvSpPr>
            <p:cNvPr id="4" name="Google Shape;113;p2">
              <a:extLst>
                <a:ext uri="{FF2B5EF4-FFF2-40B4-BE49-F238E27FC236}">
                  <a16:creationId xmlns:a16="http://schemas.microsoft.com/office/drawing/2014/main" id="{F7598B37-9A9B-2F9C-36DB-E68EB8CED0E6}"/>
                </a:ext>
              </a:extLst>
            </p:cNvPr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rgbClr val="526E5B"/>
                  </a:solidFill>
                </a:rPr>
                <a:t>5</a:t>
              </a:r>
              <a:endParaRPr sz="2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11;p2">
            <a:extLst>
              <a:ext uri="{FF2B5EF4-FFF2-40B4-BE49-F238E27FC236}">
                <a16:creationId xmlns:a16="http://schemas.microsoft.com/office/drawing/2014/main" id="{5451D13D-782A-6A6D-D09A-2FF759B95AA5}"/>
              </a:ext>
            </a:extLst>
          </p:cNvPr>
          <p:cNvGrpSpPr/>
          <p:nvPr/>
        </p:nvGrpSpPr>
        <p:grpSpPr>
          <a:xfrm>
            <a:off x="6934226" y="6189722"/>
            <a:ext cx="4419548" cy="492997"/>
            <a:chOff x="1320852" y="4758750"/>
            <a:chExt cx="4419548" cy="492997"/>
          </a:xfrm>
        </p:grpSpPr>
        <p:sp>
          <p:nvSpPr>
            <p:cNvPr id="6" name="Google Shape;112;p2">
              <a:extLst>
                <a:ext uri="{FF2B5EF4-FFF2-40B4-BE49-F238E27FC236}">
                  <a16:creationId xmlns:a16="http://schemas.microsoft.com/office/drawing/2014/main" id="{3DA7C78A-4D7D-DAE0-E3CE-84946A0E147D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3084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solidFill>
                    <a:srgbClr val="526E5B"/>
                  </a:solidFill>
                </a:rPr>
                <a:t>보완사항</a:t>
              </a:r>
              <a:endParaRPr dirty="0"/>
            </a:p>
          </p:txBody>
        </p:sp>
        <p:sp>
          <p:nvSpPr>
            <p:cNvPr id="7" name="Google Shape;113;p2">
              <a:extLst>
                <a:ext uri="{FF2B5EF4-FFF2-40B4-BE49-F238E27FC236}">
                  <a16:creationId xmlns:a16="http://schemas.microsoft.com/office/drawing/2014/main" id="{C880E26F-5CFE-74D1-DE2C-23BFC32B89E7}"/>
                </a:ext>
              </a:extLst>
            </p:cNvPr>
            <p:cNvSpPr txBox="1"/>
            <p:nvPr/>
          </p:nvSpPr>
          <p:spPr>
            <a:xfrm>
              <a:off x="1320852" y="4758750"/>
              <a:ext cx="327334" cy="430887"/>
            </a:xfrm>
            <a:prstGeom prst="rect">
              <a:avLst/>
            </a:prstGeom>
            <a:solidFill>
              <a:srgbClr val="F7FF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200" dirty="0">
                  <a:solidFill>
                    <a:srgbClr val="526E5B"/>
                  </a:solidFill>
                </a:rPr>
                <a:t>6</a:t>
              </a:r>
              <a:endParaRPr sz="2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/>
        </p:nvSpPr>
        <p:spPr>
          <a:xfrm>
            <a:off x="1403352" y="2670957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371678" y="3364464"/>
            <a:ext cx="4468863" cy="52318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526E5B"/>
                </a:solidFill>
              </a:rPr>
              <a:t>보완사항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7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F4417E91-256E-60C5-71E7-48243ED97584}"/>
              </a:ext>
            </a:extLst>
          </p:cNvPr>
          <p:cNvSpPr txBox="1"/>
          <p:nvPr/>
        </p:nvSpPr>
        <p:spPr>
          <a:xfrm>
            <a:off x="480805" y="803938"/>
            <a:ext cx="3477866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6.</a:t>
            </a:r>
            <a:r>
              <a:rPr lang="ko-KR" altLang="en-US" sz="3200" dirty="0">
                <a:solidFill>
                  <a:srgbClr val="526E5B"/>
                </a:solidFill>
              </a:rPr>
              <a:t> 보완 사항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5E5295-92BA-39EB-8A6C-2AF52E5BBF36}"/>
              </a:ext>
            </a:extLst>
          </p:cNvPr>
          <p:cNvSpPr/>
          <p:nvPr/>
        </p:nvSpPr>
        <p:spPr>
          <a:xfrm>
            <a:off x="1625839" y="2786271"/>
            <a:ext cx="2027583" cy="2007704"/>
          </a:xfrm>
          <a:prstGeom prst="ellipse">
            <a:avLst/>
          </a:prstGeom>
          <a:solidFill>
            <a:schemeClr val="bg1"/>
          </a:solidFill>
          <a:ln w="3175">
            <a:solidFill>
              <a:srgbClr val="B3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EE7057-8B88-5827-B504-4E374D7C6C23}"/>
              </a:ext>
            </a:extLst>
          </p:cNvPr>
          <p:cNvSpPr/>
          <p:nvPr/>
        </p:nvSpPr>
        <p:spPr>
          <a:xfrm>
            <a:off x="5093803" y="2667001"/>
            <a:ext cx="2027583" cy="2007704"/>
          </a:xfrm>
          <a:prstGeom prst="ellipse">
            <a:avLst/>
          </a:prstGeom>
          <a:solidFill>
            <a:schemeClr val="bg1"/>
          </a:solidFill>
          <a:ln w="3175">
            <a:solidFill>
              <a:srgbClr val="B3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0AB3C-15F9-1BF4-1855-0F466A7E83F1}"/>
              </a:ext>
            </a:extLst>
          </p:cNvPr>
          <p:cNvSpPr/>
          <p:nvPr/>
        </p:nvSpPr>
        <p:spPr>
          <a:xfrm>
            <a:off x="8561767" y="2746514"/>
            <a:ext cx="2027583" cy="2007704"/>
          </a:xfrm>
          <a:prstGeom prst="ellipse">
            <a:avLst/>
          </a:prstGeom>
          <a:solidFill>
            <a:schemeClr val="bg1"/>
          </a:solidFill>
          <a:ln w="3175">
            <a:solidFill>
              <a:srgbClr val="B3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28" name="Picture 4" descr="Frost &amp; heat Thermometer with sun and snowflake graphic icon. Thermometer with cold and hot weather sign. Isolated symbol on white background. Vector illustration temperature stock illustrations">
            <a:extLst>
              <a:ext uri="{FF2B5EF4-FFF2-40B4-BE49-F238E27FC236}">
                <a16:creationId xmlns:a16="http://schemas.microsoft.com/office/drawing/2014/main" id="{FB6C5DD9-5D3A-794B-A196-EB249B09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114" y="2951922"/>
            <a:ext cx="1596887" cy="15968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bile Security icon in vector. Logotype Mobile Security icon in vector. Logotype cloud security stock illustrations">
            <a:extLst>
              <a:ext uri="{FF2B5EF4-FFF2-40B4-BE49-F238E27FC236}">
                <a16:creationId xmlns:a16="http://schemas.microsoft.com/office/drawing/2014/main" id="{377FBCB4-0048-3938-6305-0EDDAF66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68" y="2826026"/>
            <a:ext cx="1689652" cy="1689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chat icon social vector">
            <a:extLst>
              <a:ext uri="{FF2B5EF4-FFF2-40B4-BE49-F238E27FC236}">
                <a16:creationId xmlns:a16="http://schemas.microsoft.com/office/drawing/2014/main" id="{C328D1B1-C7EC-17F7-35EB-97B154B5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34" y="2826026"/>
            <a:ext cx="1928192" cy="192819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1;p3">
            <a:extLst>
              <a:ext uri="{FF2B5EF4-FFF2-40B4-BE49-F238E27FC236}">
                <a16:creationId xmlns:a16="http://schemas.microsoft.com/office/drawing/2014/main" id="{17AE3210-1DDF-E29B-8AD1-655A5780A90D}"/>
              </a:ext>
            </a:extLst>
          </p:cNvPr>
          <p:cNvSpPr txBox="1"/>
          <p:nvPr/>
        </p:nvSpPr>
        <p:spPr>
          <a:xfrm>
            <a:off x="1175266" y="5001809"/>
            <a:ext cx="2893153" cy="369291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526E5B"/>
                </a:solidFill>
              </a:rPr>
              <a:t>어플 사용자끼리 정보 공유</a:t>
            </a:r>
            <a:endParaRPr dirty="0"/>
          </a:p>
        </p:txBody>
      </p:sp>
      <p:sp>
        <p:nvSpPr>
          <p:cNvPr id="18" name="Google Shape;121;p3">
            <a:extLst>
              <a:ext uri="{FF2B5EF4-FFF2-40B4-BE49-F238E27FC236}">
                <a16:creationId xmlns:a16="http://schemas.microsoft.com/office/drawing/2014/main" id="{1BFD84FE-B3F5-7122-E110-EE40E2FDB2EF}"/>
              </a:ext>
            </a:extLst>
          </p:cNvPr>
          <p:cNvSpPr txBox="1"/>
          <p:nvPr/>
        </p:nvSpPr>
        <p:spPr>
          <a:xfrm>
            <a:off x="5022574" y="5001808"/>
            <a:ext cx="2146851" cy="369291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526E5B"/>
                </a:solidFill>
              </a:rPr>
              <a:t>클라우드 보안 문제</a:t>
            </a:r>
            <a:endParaRPr lang="ko-KR" altLang="en-US" dirty="0"/>
          </a:p>
        </p:txBody>
      </p:sp>
      <p:sp>
        <p:nvSpPr>
          <p:cNvPr id="19" name="Google Shape;121;p3">
            <a:extLst>
              <a:ext uri="{FF2B5EF4-FFF2-40B4-BE49-F238E27FC236}">
                <a16:creationId xmlns:a16="http://schemas.microsoft.com/office/drawing/2014/main" id="{FBCB83EA-EAFF-6A59-C40A-A9F19F67CF63}"/>
              </a:ext>
            </a:extLst>
          </p:cNvPr>
          <p:cNvSpPr txBox="1"/>
          <p:nvPr/>
        </p:nvSpPr>
        <p:spPr>
          <a:xfrm>
            <a:off x="7905781" y="5001807"/>
            <a:ext cx="3975652" cy="369291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rgbClr val="526E5B"/>
                </a:solidFill>
              </a:rPr>
              <a:t>스마트팜</a:t>
            </a:r>
            <a:r>
              <a:rPr lang="ko-KR" altLang="en-US" sz="1800" dirty="0">
                <a:solidFill>
                  <a:srgbClr val="526E5B"/>
                </a:solidFill>
              </a:rPr>
              <a:t> 내부 온도 조절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1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/>
        </p:nvSpPr>
        <p:spPr>
          <a:xfrm>
            <a:off x="4400666" y="2998113"/>
            <a:ext cx="339067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619903" y="2822003"/>
            <a:ext cx="4468863" cy="52322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주제 소개 및 제작 </a:t>
            </a:r>
            <a:r>
              <a:rPr lang="ko-KR" altLang="en-US" sz="2800" dirty="0">
                <a:solidFill>
                  <a:srgbClr val="526E5B"/>
                </a:solidFill>
              </a:rPr>
              <a:t>배경</a:t>
            </a:r>
            <a:endParaRPr dirty="0"/>
          </a:p>
        </p:txBody>
      </p:sp>
      <p:pic>
        <p:nvPicPr>
          <p:cNvPr id="1026" name="Picture 2" descr="Free gardener garden nature vector">
            <a:extLst>
              <a:ext uri="{FF2B5EF4-FFF2-40B4-BE49-F238E27FC236}">
                <a16:creationId xmlns:a16="http://schemas.microsoft.com/office/drawing/2014/main" id="{D50D5E6D-3BE2-C65C-733B-F3F0BDF1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0"/>
            <a:ext cx="8531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249307" y="359198"/>
            <a:ext cx="3895310" cy="892512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주제 소개</a:t>
            </a:r>
            <a:endParaRPr lang="en-US" altLang="ko-KR"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                 - Aeroponic farming</a:t>
            </a:r>
            <a:endParaRPr sz="20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This aeroponics farm could be the future of food in Jordan | World Economic  Forum">
            <a:extLst>
              <a:ext uri="{FF2B5EF4-FFF2-40B4-BE49-F238E27FC236}">
                <a16:creationId xmlns:a16="http://schemas.microsoft.com/office/drawing/2014/main" id="{B16E1409-A9CF-635E-0574-BC36B423E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8" y="1679712"/>
            <a:ext cx="4422913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ree signe plus black illustration">
            <a:extLst>
              <a:ext uri="{FF2B5EF4-FFF2-40B4-BE49-F238E27FC236}">
                <a16:creationId xmlns:a16="http://schemas.microsoft.com/office/drawing/2014/main" id="{3D4268B8-A186-C812-AE68-BF255281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46" y="2375453"/>
            <a:ext cx="2941983" cy="294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FBAF98A-F0E5-35E6-B7A9-72D43354F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72046" b="12807"/>
          <a:stretch/>
        </p:blipFill>
        <p:spPr bwMode="auto">
          <a:xfrm>
            <a:off x="9029013" y="4018587"/>
            <a:ext cx="1920593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스마트 팜 - 무료 과학 기술개 아이콘">
            <a:extLst>
              <a:ext uri="{FF2B5EF4-FFF2-40B4-BE49-F238E27FC236}">
                <a16:creationId xmlns:a16="http://schemas.microsoft.com/office/drawing/2014/main" id="{273FD8AD-C349-A6C1-853A-6B62D818E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13" y="971154"/>
            <a:ext cx="1920593" cy="192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209551" y="457627"/>
            <a:ext cx="3895310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제작 배경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발등에 떨어진 `인구감소 폭탄`…15년뒤 4명중 1명이 노인">
            <a:extLst>
              <a:ext uri="{FF2B5EF4-FFF2-40B4-BE49-F238E27FC236}">
                <a16:creationId xmlns:a16="http://schemas.microsoft.com/office/drawing/2014/main" id="{3D6C53EE-7F1E-750F-F8ED-E4A7D211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35" y="1956177"/>
            <a:ext cx="4665426" cy="258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DE695-6600-FDC8-6746-E516B90D9464}"/>
              </a:ext>
            </a:extLst>
          </p:cNvPr>
          <p:cNvSpPr txBox="1"/>
          <p:nvPr/>
        </p:nvSpPr>
        <p:spPr>
          <a:xfrm>
            <a:off x="2668047" y="5424363"/>
            <a:ext cx="1727783" cy="523220"/>
          </a:xfrm>
          <a:prstGeom prst="rect">
            <a:avLst/>
          </a:prstGeom>
          <a:solidFill>
            <a:srgbClr val="F7FF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26E5B"/>
                </a:solidFill>
              </a:rPr>
              <a:t>인구 감소</a:t>
            </a:r>
          </a:p>
        </p:txBody>
      </p:sp>
      <p:pic>
        <p:nvPicPr>
          <p:cNvPr id="5" name="Picture 2" descr="날씨 이야기]지구온난화 해법은 바다에 있다｜동아일보">
            <a:extLst>
              <a:ext uri="{FF2B5EF4-FFF2-40B4-BE49-F238E27FC236}">
                <a16:creationId xmlns:a16="http://schemas.microsoft.com/office/drawing/2014/main" id="{EB582511-5D7A-178B-5D84-C53467B0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09" y="1173728"/>
            <a:ext cx="3763336" cy="376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01D04-C9CA-5B2C-C7FA-75A76EA928C0}"/>
              </a:ext>
            </a:extLst>
          </p:cNvPr>
          <p:cNvSpPr txBox="1"/>
          <p:nvPr/>
        </p:nvSpPr>
        <p:spPr>
          <a:xfrm>
            <a:off x="7914969" y="5413391"/>
            <a:ext cx="2055216" cy="523220"/>
          </a:xfrm>
          <a:prstGeom prst="rect">
            <a:avLst/>
          </a:prstGeom>
          <a:solidFill>
            <a:srgbClr val="F7FF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26E5B"/>
                </a:solidFill>
              </a:rPr>
              <a:t>지구 온난화</a:t>
            </a:r>
          </a:p>
        </p:txBody>
      </p:sp>
    </p:spTree>
    <p:extLst>
      <p:ext uri="{BB962C8B-B14F-4D97-AF65-F5344CB8AC3E}">
        <p14:creationId xmlns:p14="http://schemas.microsoft.com/office/powerpoint/2010/main" val="3871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209551" y="547080"/>
            <a:ext cx="3895310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2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개발 일정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1;p3">
            <a:extLst>
              <a:ext uri="{FF2B5EF4-FFF2-40B4-BE49-F238E27FC236}">
                <a16:creationId xmlns:a16="http://schemas.microsoft.com/office/drawing/2014/main" id="{2CF979CF-2973-056D-1C1C-DC4BA61A4116}"/>
              </a:ext>
            </a:extLst>
          </p:cNvPr>
          <p:cNvSpPr txBox="1"/>
          <p:nvPr/>
        </p:nvSpPr>
        <p:spPr>
          <a:xfrm>
            <a:off x="1799775" y="2413357"/>
            <a:ext cx="8592449" cy="203128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9월 : 주제 선정 및 부품 </a:t>
            </a:r>
            <a:r>
              <a:rPr lang="ko-KR" altLang="en-US" sz="1800" dirty="0">
                <a:solidFill>
                  <a:srgbClr val="526E5B"/>
                </a:solidFill>
              </a:rPr>
              <a:t>선정</a:t>
            </a:r>
            <a:endParaRPr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10월 : </a:t>
            </a:r>
            <a:r>
              <a:rPr lang="ko-KR" altLang="en-US" sz="1800" dirty="0">
                <a:solidFill>
                  <a:srgbClr val="526E5B"/>
                </a:solidFill>
              </a:rPr>
              <a:t>모듈 추가</a:t>
            </a: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주문과 수령 모듈 테스트</a:t>
            </a:r>
            <a:endParaRPr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11월 :</a:t>
            </a:r>
            <a:r>
              <a:rPr lang="ko-KR" altLang="en-US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스마트팜</a:t>
            </a:r>
            <a:r>
              <a:rPr lang="ko-KR" altLang="en-US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제작 및</a:t>
            </a:r>
            <a:r>
              <a:rPr lang="en-US" alt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서류 작성</a:t>
            </a:r>
            <a:r>
              <a:rPr lang="en-US" altLang="ko-KR" sz="1800" dirty="0">
                <a:solidFill>
                  <a:srgbClr val="526E5B"/>
                </a:solidFill>
              </a:rPr>
              <a:t>,</a:t>
            </a:r>
            <a:r>
              <a:rPr lang="ko-KR" altLang="en-US" sz="1800" dirty="0">
                <a:solidFill>
                  <a:srgbClr val="526E5B"/>
                </a:solidFill>
              </a:rPr>
              <a:t> 서버 구성 및 데이터 전송</a:t>
            </a:r>
            <a:r>
              <a:rPr lang="en-US" altLang="ko-KR" sz="1800" dirty="0">
                <a:solidFill>
                  <a:srgbClr val="526E5B"/>
                </a:solidFill>
              </a:rPr>
              <a:t>,</a:t>
            </a:r>
            <a:r>
              <a:rPr lang="ko-KR" altLang="en-US" sz="1800" dirty="0">
                <a:solidFill>
                  <a:srgbClr val="526E5B"/>
                </a:solidFill>
              </a:rPr>
              <a:t> 앱 개발</a:t>
            </a:r>
            <a:endParaRPr lang="en-US" altLang="ko-KR"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12월 : 부족한 부분 수정</a:t>
            </a:r>
            <a:r>
              <a:rPr lang="ko-KR" altLang="en-US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및 마무리 서류 작성</a:t>
            </a:r>
            <a:r>
              <a:rPr lang="en-US" alt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결과 발표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0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209551" y="547080"/>
            <a:ext cx="3895310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2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개발 일정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1;p3">
            <a:extLst>
              <a:ext uri="{FF2B5EF4-FFF2-40B4-BE49-F238E27FC236}">
                <a16:creationId xmlns:a16="http://schemas.microsoft.com/office/drawing/2014/main" id="{2CF979CF-2973-056D-1C1C-DC4BA61A4116}"/>
              </a:ext>
            </a:extLst>
          </p:cNvPr>
          <p:cNvSpPr txBox="1"/>
          <p:nvPr/>
        </p:nvSpPr>
        <p:spPr>
          <a:xfrm>
            <a:off x="1799775" y="1508896"/>
            <a:ext cx="8592449" cy="4247276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9월 : 주제 선정 및 부품 </a:t>
            </a:r>
            <a:r>
              <a:rPr lang="ko-KR" altLang="en-US" sz="1800" dirty="0">
                <a:solidFill>
                  <a:srgbClr val="526E5B"/>
                </a:solidFill>
              </a:rPr>
              <a:t>선정</a:t>
            </a:r>
            <a:endParaRPr lang="en-US" altLang="ko-KR" sz="1800" dirty="0">
              <a:solidFill>
                <a:srgbClr val="526E5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526E5B"/>
                </a:solidFill>
              </a:rPr>
              <a:t>10</a:t>
            </a:r>
            <a:r>
              <a:rPr lang="ko-KR" altLang="en-US" sz="1800" dirty="0">
                <a:solidFill>
                  <a:srgbClr val="526E5B"/>
                </a:solidFill>
              </a:rPr>
              <a:t>월</a:t>
            </a:r>
            <a:endParaRPr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System Font Regular"/>
              <a:buChar char="-"/>
            </a:pPr>
            <a:r>
              <a:rPr lang="en-US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Requirement Analysis</a:t>
            </a:r>
            <a:r>
              <a:rPr lang="en-US" alt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dirty="0">
                <a:solidFill>
                  <a:srgbClr val="526E5B"/>
                </a:solidFill>
              </a:rPr>
              <a:t>서류 작성 </a:t>
            </a:r>
            <a:r>
              <a:rPr lang="en-US" altLang="ko-KR" sz="1800" dirty="0">
                <a:solidFill>
                  <a:srgbClr val="526E5B"/>
                </a:solidFill>
              </a:rPr>
              <a:t>(10/3)</a:t>
            </a:r>
          </a:p>
          <a:p>
            <a:pPr marL="285750" indent="-285750">
              <a:buFont typeface="System Font Regular"/>
              <a:buChar char="-"/>
            </a:pPr>
            <a:r>
              <a:rPr lang="ko-KR" altLang="en-US" sz="1800" dirty="0">
                <a:solidFill>
                  <a:srgbClr val="526E5B"/>
                </a:solidFill>
              </a:rPr>
              <a:t>필요 모듈 주문 </a:t>
            </a:r>
            <a:r>
              <a:rPr lang="en-US" altLang="ko-KR" sz="1800" dirty="0">
                <a:solidFill>
                  <a:srgbClr val="526E5B"/>
                </a:solidFill>
              </a:rPr>
              <a:t>(10/4)</a:t>
            </a:r>
          </a:p>
          <a:p>
            <a:pPr marL="285750" indent="-285750">
              <a:buFont typeface="System Font Regular"/>
              <a:buChar char="-"/>
            </a:pPr>
            <a:r>
              <a:rPr lang="ko-KR" altLang="en-US" sz="1800" dirty="0">
                <a:solidFill>
                  <a:srgbClr val="526E5B"/>
                </a:solidFill>
              </a:rPr>
              <a:t>모듈 테스트 후 추가 모듈 주문 </a:t>
            </a:r>
            <a:r>
              <a:rPr lang="en-US" altLang="ko-KR" sz="1800" dirty="0">
                <a:solidFill>
                  <a:srgbClr val="526E5B"/>
                </a:solidFill>
              </a:rPr>
              <a:t>(10/26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~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27)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800" dirty="0">
              <a:solidFill>
                <a:srgbClr val="526E5B"/>
              </a:solidFill>
            </a:endParaRPr>
          </a:p>
          <a:p>
            <a:r>
              <a:rPr lang="en-US" altLang="ko-KR" sz="1800" dirty="0">
                <a:solidFill>
                  <a:srgbClr val="526E5B"/>
                </a:solidFill>
              </a:rPr>
              <a:t>11</a:t>
            </a:r>
            <a:r>
              <a:rPr lang="ko-KR" altLang="en-US" sz="1800" dirty="0">
                <a:solidFill>
                  <a:srgbClr val="526E5B"/>
                </a:solidFill>
              </a:rPr>
              <a:t>월</a:t>
            </a:r>
            <a:endParaRPr lang="en-US" altLang="ko-KR" sz="1800" dirty="0">
              <a:solidFill>
                <a:srgbClr val="526E5B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-"/>
            </a:pPr>
            <a:r>
              <a:rPr lang="ko-KR" altLang="en-US" sz="1800" dirty="0" err="1">
                <a:solidFill>
                  <a:srgbClr val="526E5B"/>
                </a:solidFill>
              </a:rPr>
              <a:t>스마트팜</a:t>
            </a:r>
            <a:r>
              <a:rPr lang="ko-KR" altLang="en-US" sz="1800" dirty="0">
                <a:solidFill>
                  <a:srgbClr val="526E5B"/>
                </a:solidFill>
              </a:rPr>
              <a:t> 제작</a:t>
            </a:r>
            <a:r>
              <a:rPr lang="en-US" altLang="ko-KR" sz="1800" dirty="0">
                <a:solidFill>
                  <a:srgbClr val="526E5B"/>
                </a:solidFill>
              </a:rPr>
              <a:t>(10/31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~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11/13)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-"/>
            </a:pPr>
            <a:r>
              <a:rPr lang="en-US" altLang="ko-KR" sz="1800" dirty="0">
                <a:solidFill>
                  <a:srgbClr val="526E5B"/>
                </a:solidFill>
              </a:rPr>
              <a:t>HW / SW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Requirement </a:t>
            </a:r>
            <a:r>
              <a:rPr lang="ko-KR" altLang="en-US" sz="1800" dirty="0">
                <a:solidFill>
                  <a:srgbClr val="526E5B"/>
                </a:solidFill>
              </a:rPr>
              <a:t>서류 작성</a:t>
            </a:r>
            <a:r>
              <a:rPr lang="en-US" altLang="ko-KR" sz="1800" dirty="0">
                <a:solidFill>
                  <a:srgbClr val="526E5B"/>
                </a:solidFill>
              </a:rPr>
              <a:t>(11/12,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13)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-"/>
            </a:pPr>
            <a:r>
              <a:rPr lang="ko-KR" altLang="en-US" sz="1800" dirty="0">
                <a:solidFill>
                  <a:srgbClr val="526E5B"/>
                </a:solidFill>
              </a:rPr>
              <a:t>각 기능 모듈 코딩</a:t>
            </a:r>
            <a:r>
              <a:rPr lang="en-US" altLang="ko-KR" sz="1800" dirty="0">
                <a:solidFill>
                  <a:srgbClr val="526E5B"/>
                </a:solidFill>
              </a:rPr>
              <a:t>(11/15)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-"/>
            </a:pPr>
            <a:r>
              <a:rPr lang="en-US" altLang="ko-KR" sz="1800" dirty="0">
                <a:solidFill>
                  <a:srgbClr val="526E5B"/>
                </a:solidFill>
              </a:rPr>
              <a:t>AWS </a:t>
            </a:r>
            <a:r>
              <a:rPr lang="ko-KR" altLang="en-US" sz="1800" dirty="0">
                <a:solidFill>
                  <a:srgbClr val="526E5B"/>
                </a:solidFill>
              </a:rPr>
              <a:t>서버 제작 및 </a:t>
            </a:r>
            <a:r>
              <a:rPr lang="ko-KR" altLang="en-US" sz="1800" dirty="0" err="1">
                <a:solidFill>
                  <a:srgbClr val="526E5B"/>
                </a:solidFill>
              </a:rPr>
              <a:t>스마트팜과</a:t>
            </a:r>
            <a:r>
              <a:rPr lang="ko-KR" altLang="en-US" sz="1800" dirty="0">
                <a:solidFill>
                  <a:srgbClr val="526E5B"/>
                </a:solidFill>
              </a:rPr>
              <a:t> 통신</a:t>
            </a:r>
            <a:r>
              <a:rPr lang="en-US" altLang="ko-KR" sz="1800" dirty="0">
                <a:solidFill>
                  <a:srgbClr val="526E5B"/>
                </a:solidFill>
              </a:rPr>
              <a:t>(11/16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~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22)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-"/>
            </a:pPr>
            <a:r>
              <a:rPr lang="ko-KR" altLang="en-US" sz="1800" dirty="0" err="1">
                <a:solidFill>
                  <a:srgbClr val="526E5B"/>
                </a:solidFill>
              </a:rPr>
              <a:t>스마트팜과</a:t>
            </a:r>
            <a:r>
              <a:rPr lang="ko-KR" altLang="en-US" sz="1800" dirty="0">
                <a:solidFill>
                  <a:srgbClr val="526E5B"/>
                </a:solidFill>
              </a:rPr>
              <a:t> 어플리케이션</a:t>
            </a:r>
            <a:r>
              <a:rPr lang="en-US" altLang="ko-KR" sz="1800" dirty="0">
                <a:solidFill>
                  <a:srgbClr val="526E5B"/>
                </a:solidFill>
              </a:rPr>
              <a:t>, AWS</a:t>
            </a:r>
            <a:r>
              <a:rPr lang="ko-KR" altLang="en-US" sz="1800" dirty="0">
                <a:solidFill>
                  <a:srgbClr val="526E5B"/>
                </a:solidFill>
              </a:rPr>
              <a:t>의 통신 및 완성</a:t>
            </a:r>
            <a:r>
              <a:rPr lang="en-US" altLang="ko-KR" sz="1800" dirty="0">
                <a:solidFill>
                  <a:srgbClr val="526E5B"/>
                </a:solidFill>
              </a:rPr>
              <a:t>(11/24 ~</a:t>
            </a:r>
            <a:r>
              <a:rPr lang="ko-KR" altLang="en-US" sz="1800" dirty="0">
                <a:solidFill>
                  <a:srgbClr val="526E5B"/>
                </a:solidFill>
              </a:rPr>
              <a:t> </a:t>
            </a:r>
            <a:r>
              <a:rPr lang="en-US" altLang="ko-KR" sz="1800" dirty="0">
                <a:solidFill>
                  <a:srgbClr val="526E5B"/>
                </a:solidFill>
              </a:rPr>
              <a:t>25)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12월 : 부족한 부분 수정</a:t>
            </a:r>
            <a:r>
              <a:rPr lang="ko-KR" altLang="en-US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및 마무리 서류 작성</a:t>
            </a:r>
            <a:r>
              <a:rPr lang="en-US" alt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결과 발표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5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F7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629842" y="2306801"/>
            <a:ext cx="1362041" cy="58477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 err="1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solidFill>
                  <a:srgbClr val="526E5B"/>
                </a:solidFill>
              </a:rPr>
              <a:t>3</a:t>
            </a:r>
            <a:r>
              <a:rPr 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598168" y="3000308"/>
            <a:ext cx="4468863" cy="523220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요구사항</a:t>
            </a:r>
            <a:r>
              <a:rPr lang="ko-KR" altLang="en-US" sz="2800" dirty="0">
                <a:solidFill>
                  <a:srgbClr val="526E5B"/>
                </a:solidFill>
              </a:rPr>
              <a:t> </a:t>
            </a:r>
            <a:r>
              <a:rPr lang="ko-KR" sz="28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다이어그램</a:t>
            </a:r>
            <a:endParaRPr dirty="0"/>
          </a:p>
        </p:txBody>
      </p:sp>
      <p:pic>
        <p:nvPicPr>
          <p:cNvPr id="3076" name="Picture 4" descr="Free cartoon icon light bulb vector">
            <a:extLst>
              <a:ext uri="{FF2B5EF4-FFF2-40B4-BE49-F238E27FC236}">
                <a16:creationId xmlns:a16="http://schemas.microsoft.com/office/drawing/2014/main" id="{1A2DA7FA-4CF7-8067-C3B0-8D7F357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57" y="921253"/>
            <a:ext cx="4433177" cy="46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209551" y="308539"/>
            <a:ext cx="5078066" cy="584735"/>
          </a:xfrm>
          <a:prstGeom prst="rect">
            <a:avLst/>
          </a:prstGeom>
          <a:solidFill>
            <a:srgbClr val="F7FF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526E5B"/>
                </a:solidFill>
              </a:rPr>
              <a:t>3</a:t>
            </a:r>
            <a:r>
              <a:rPr lang="en-US" altLang="ko-KR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3200" dirty="0">
                <a:solidFill>
                  <a:srgbClr val="526E5B"/>
                </a:solidFill>
                <a:latin typeface="Arial"/>
                <a:ea typeface="Arial"/>
                <a:cs typeface="Arial"/>
                <a:sym typeface="Arial"/>
              </a:rPr>
              <a:t> 요구사항 다이어그램</a:t>
            </a:r>
            <a:endParaRPr sz="3200" dirty="0">
              <a:solidFill>
                <a:srgbClr val="526E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F9F37C-1706-1BA5-E037-EAC9FA85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36" y="1360201"/>
            <a:ext cx="11398928" cy="4772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292</Words>
  <Application>Microsoft Macintosh PowerPoint</Application>
  <PresentationFormat>Widescreen</PresentationFormat>
  <Paragraphs>73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System Font Regular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권준서</cp:lastModifiedBy>
  <cp:revision>57</cp:revision>
  <dcterms:created xsi:type="dcterms:W3CDTF">2020-11-18T01:48:02Z</dcterms:created>
  <dcterms:modified xsi:type="dcterms:W3CDTF">2023-12-11T01:20:44Z</dcterms:modified>
</cp:coreProperties>
</file>