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6" r:id="rId11"/>
    <p:sldId id="272" r:id="rId12"/>
    <p:sldId id="268" r:id="rId13"/>
    <p:sldId id="273" r:id="rId14"/>
    <p:sldId id="270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puU8JmBYgkzJkUpSyh4FjSTrW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9657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3216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721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빈 화면" type="blank">
  <p:cSld name="BLANK">
    <p:bg>
      <p:bgPr>
        <a:solidFill>
          <a:srgbClr val="F7FF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F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FF7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3314694" y="1827074"/>
            <a:ext cx="5562612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b="0" i="0" u="none" strike="noStrike" cap="none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수기경 스마트 팜</a:t>
            </a:r>
            <a:endParaRPr sz="5400" b="0" i="0" u="none" strike="noStrike" cap="none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b="0" i="0" u="none" strike="noStrike" cap="none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(중간 발표)</a:t>
            </a:r>
            <a:endParaRPr sz="5400" b="0" i="0" u="none" strike="noStrike" cap="none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0032527" y="5209598"/>
            <a:ext cx="17379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팀명 : 그린데이</a:t>
            </a:r>
            <a:endParaRPr sz="1800" b="0" i="0" u="none" strike="noStrike" cap="none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968405" y="5578930"/>
            <a:ext cx="186621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21960019 박승민</a:t>
            </a:r>
            <a:endParaRPr sz="1800" b="0" i="0" u="none" strike="noStrike" cap="none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21960003 권준서</a:t>
            </a:r>
            <a:endParaRPr sz="1800" b="0" i="0" u="none" strike="noStrike" cap="none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 descr="라즈베리 파이(컴퓨터) - 나무위키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" descr="울주 스마트팜 보급확산지원사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7702" y="3276600"/>
            <a:ext cx="4261395" cy="3267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FF7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/>
        </p:nvSpPr>
        <p:spPr>
          <a:xfrm>
            <a:off x="619903" y="2147777"/>
            <a:ext cx="1362041" cy="584775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Part 3, </a:t>
            </a:r>
            <a:endParaRPr sz="320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 txBox="1"/>
          <p:nvPr/>
        </p:nvSpPr>
        <p:spPr>
          <a:xfrm>
            <a:off x="588229" y="2841284"/>
            <a:ext cx="4468863" cy="523180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rgbClr val="526E5B"/>
                </a:solidFill>
              </a:rPr>
              <a:t>진행 상황</a:t>
            </a:r>
            <a:endParaRPr dirty="0"/>
          </a:p>
        </p:txBody>
      </p:sp>
      <p:pic>
        <p:nvPicPr>
          <p:cNvPr id="1026" name="Picture 2" descr="Github]깃허브 기본 개념">
            <a:extLst>
              <a:ext uri="{FF2B5EF4-FFF2-40B4-BE49-F238E27FC236}">
                <a16:creationId xmlns:a16="http://schemas.microsoft.com/office/drawing/2014/main" id="{9C7CE214-3FF4-7D30-E7D7-F82E1FAE4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014" y="914705"/>
            <a:ext cx="9167986" cy="515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/>
        </p:nvSpPr>
        <p:spPr>
          <a:xfrm>
            <a:off x="209551" y="139576"/>
            <a:ext cx="1468329" cy="584775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dirty="0" err="1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r>
              <a:rPr 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0A752-48A1-FFFA-66E3-C1398B728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27" y="796771"/>
            <a:ext cx="5236073" cy="50980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411DB5-02E8-C5E8-0EEF-E7347085C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238" y="973214"/>
            <a:ext cx="5288506" cy="491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7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/>
        </p:nvSpPr>
        <p:spPr>
          <a:xfrm>
            <a:off x="619903" y="2147777"/>
            <a:ext cx="1362041" cy="584775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Part 4, </a:t>
            </a:r>
            <a:endParaRPr sz="320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3"/>
          <p:cNvSpPr txBox="1"/>
          <p:nvPr/>
        </p:nvSpPr>
        <p:spPr>
          <a:xfrm>
            <a:off x="588229" y="2841284"/>
            <a:ext cx="4468863" cy="523220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스마트팜 개발 현황</a:t>
            </a:r>
            <a:endParaRPr/>
          </a:p>
        </p:txBody>
      </p:sp>
      <p:pic>
        <p:nvPicPr>
          <p:cNvPr id="182" name="Google Shape;182;p13" descr="무료로 다운로드 가능한 식물 캐릭터 벡터 &amp; 일러스트 | Freepi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1776" y="657455"/>
            <a:ext cx="6187361" cy="5414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/>
        </p:nvSpPr>
        <p:spPr>
          <a:xfrm>
            <a:off x="209551" y="139576"/>
            <a:ext cx="1468329" cy="584775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dirty="0" err="1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r>
              <a:rPr 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3200" dirty="0">
                <a:solidFill>
                  <a:srgbClr val="526E5B"/>
                </a:solidFill>
              </a:rPr>
              <a:t>4</a:t>
            </a:r>
            <a:r>
              <a:rPr 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E72BC7-9631-AB19-D722-A55023E78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660" y="1058663"/>
            <a:ext cx="7211627" cy="54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1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/>
        </p:nvSpPr>
        <p:spPr>
          <a:xfrm>
            <a:off x="4400666" y="2998113"/>
            <a:ext cx="339067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 descr="잠들지 않는 농장, 스마트팜을 소개합니다 &lt; 학술 &lt; 경북대신문 &lt; 기사본문 - 경북대학교 신문방송사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-1" y="-1"/>
            <a:ext cx="12192001" cy="644698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/>
          <p:nvPr/>
        </p:nvSpPr>
        <p:spPr>
          <a:xfrm>
            <a:off x="0" y="4160939"/>
            <a:ext cx="12192000" cy="2697061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152400" y="4358640"/>
            <a:ext cx="902811" cy="523220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  <p:grpSp>
        <p:nvGrpSpPr>
          <p:cNvPr id="102" name="Google Shape;102;p2"/>
          <p:cNvGrpSpPr/>
          <p:nvPr/>
        </p:nvGrpSpPr>
        <p:grpSpPr>
          <a:xfrm>
            <a:off x="1676452" y="4758750"/>
            <a:ext cx="4419548" cy="493037"/>
            <a:chOff x="1320852" y="4758750"/>
            <a:chExt cx="4419548" cy="493037"/>
          </a:xfrm>
        </p:grpSpPr>
        <p:sp>
          <p:nvSpPr>
            <p:cNvPr id="103" name="Google Shape;103;p2"/>
            <p:cNvSpPr txBox="1"/>
            <p:nvPr/>
          </p:nvSpPr>
          <p:spPr>
            <a:xfrm>
              <a:off x="1920240" y="4820900"/>
              <a:ext cx="3820160" cy="430887"/>
            </a:xfrm>
            <a:prstGeom prst="rect">
              <a:avLst/>
            </a:prstGeom>
            <a:solidFill>
              <a:srgbClr val="F7FF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200" dirty="0">
                  <a:solidFill>
                    <a:srgbClr val="526E5B"/>
                  </a:solidFill>
                  <a:latin typeface="Arial"/>
                  <a:ea typeface="Arial"/>
                  <a:cs typeface="Arial"/>
                  <a:sym typeface="Arial"/>
                </a:rPr>
                <a:t>개발 계획 수정</a:t>
              </a:r>
              <a:endParaRPr dirty="0"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1320852" y="4758750"/>
              <a:ext cx="327334" cy="430887"/>
            </a:xfrm>
            <a:prstGeom prst="rect">
              <a:avLst/>
            </a:prstGeom>
            <a:solidFill>
              <a:srgbClr val="F7FF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200">
                  <a:solidFill>
                    <a:srgbClr val="526E5B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20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2"/>
          <p:cNvGrpSpPr/>
          <p:nvPr/>
        </p:nvGrpSpPr>
        <p:grpSpPr>
          <a:xfrm>
            <a:off x="1676452" y="5777895"/>
            <a:ext cx="4419548" cy="492997"/>
            <a:chOff x="1320852" y="4758750"/>
            <a:chExt cx="4419548" cy="492997"/>
          </a:xfrm>
        </p:grpSpPr>
        <p:sp>
          <p:nvSpPr>
            <p:cNvPr id="106" name="Google Shape;106;p2"/>
            <p:cNvSpPr txBox="1"/>
            <p:nvPr/>
          </p:nvSpPr>
          <p:spPr>
            <a:xfrm>
              <a:off x="1920240" y="4820900"/>
              <a:ext cx="3820160" cy="430847"/>
            </a:xfrm>
            <a:prstGeom prst="rect">
              <a:avLst/>
            </a:prstGeom>
            <a:solidFill>
              <a:srgbClr val="F7FF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200" dirty="0">
                  <a:solidFill>
                    <a:srgbClr val="526E5B"/>
                  </a:solidFill>
                </a:rPr>
                <a:t>진행 사항</a:t>
              </a:r>
              <a:endParaRPr dirty="0"/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1320852" y="4758750"/>
              <a:ext cx="327334" cy="430887"/>
            </a:xfrm>
            <a:prstGeom prst="rect">
              <a:avLst/>
            </a:prstGeom>
            <a:solidFill>
              <a:srgbClr val="F7FF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200">
                  <a:solidFill>
                    <a:srgbClr val="526E5B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220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2"/>
          <p:cNvGrpSpPr/>
          <p:nvPr/>
        </p:nvGrpSpPr>
        <p:grpSpPr>
          <a:xfrm>
            <a:off x="6934226" y="4758750"/>
            <a:ext cx="4419548" cy="492997"/>
            <a:chOff x="1320852" y="4758750"/>
            <a:chExt cx="4419548" cy="492997"/>
          </a:xfrm>
        </p:grpSpPr>
        <p:sp>
          <p:nvSpPr>
            <p:cNvPr id="109" name="Google Shape;109;p2"/>
            <p:cNvSpPr txBox="1"/>
            <p:nvPr/>
          </p:nvSpPr>
          <p:spPr>
            <a:xfrm>
              <a:off x="1920240" y="4820900"/>
              <a:ext cx="3820160" cy="430847"/>
            </a:xfrm>
            <a:prstGeom prst="rect">
              <a:avLst/>
            </a:prstGeom>
            <a:solidFill>
              <a:srgbClr val="F7FF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200">
                  <a:solidFill>
                    <a:srgbClr val="526E5B"/>
                  </a:solidFill>
                  <a:latin typeface="Arial"/>
                  <a:ea typeface="Arial"/>
                  <a:cs typeface="Arial"/>
                  <a:sym typeface="Arial"/>
                </a:rPr>
                <a:t>요구사항 </a:t>
              </a:r>
              <a:r>
                <a:rPr lang="ko-KR" altLang="en-US" sz="2200" dirty="0">
                  <a:solidFill>
                    <a:srgbClr val="526E5B"/>
                  </a:solidFill>
                  <a:latin typeface="Arial"/>
                  <a:ea typeface="Arial"/>
                  <a:cs typeface="Arial"/>
                  <a:sym typeface="Arial"/>
                </a:rPr>
                <a:t>다이어그램</a:t>
              </a:r>
              <a:endParaRPr lang="ko-KR" altLang="en-US" sz="2200" dirty="0"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1320852" y="4758750"/>
              <a:ext cx="327334" cy="430887"/>
            </a:xfrm>
            <a:prstGeom prst="rect">
              <a:avLst/>
            </a:prstGeom>
            <a:solidFill>
              <a:srgbClr val="F7FF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200">
                  <a:solidFill>
                    <a:srgbClr val="526E5B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20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2"/>
          <p:cNvGrpSpPr/>
          <p:nvPr/>
        </p:nvGrpSpPr>
        <p:grpSpPr>
          <a:xfrm>
            <a:off x="6934226" y="5777895"/>
            <a:ext cx="4419548" cy="493037"/>
            <a:chOff x="1320852" y="4758750"/>
            <a:chExt cx="4419548" cy="493037"/>
          </a:xfrm>
        </p:grpSpPr>
        <p:sp>
          <p:nvSpPr>
            <p:cNvPr id="112" name="Google Shape;112;p2"/>
            <p:cNvSpPr txBox="1"/>
            <p:nvPr/>
          </p:nvSpPr>
          <p:spPr>
            <a:xfrm>
              <a:off x="1920240" y="4820900"/>
              <a:ext cx="3820160" cy="430887"/>
            </a:xfrm>
            <a:prstGeom prst="rect">
              <a:avLst/>
            </a:prstGeom>
            <a:solidFill>
              <a:srgbClr val="F7FF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200">
                  <a:solidFill>
                    <a:srgbClr val="526E5B"/>
                  </a:solidFill>
                  <a:latin typeface="Arial"/>
                  <a:ea typeface="Arial"/>
                  <a:cs typeface="Arial"/>
                  <a:sym typeface="Arial"/>
                </a:rPr>
                <a:t>스마트팜 개발 현황</a:t>
              </a:r>
              <a:endParaRPr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1320852" y="4758750"/>
              <a:ext cx="327334" cy="430887"/>
            </a:xfrm>
            <a:prstGeom prst="rect">
              <a:avLst/>
            </a:prstGeom>
            <a:solidFill>
              <a:srgbClr val="F7FF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200">
                  <a:solidFill>
                    <a:srgbClr val="526E5B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220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FF7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/>
        </p:nvSpPr>
        <p:spPr>
          <a:xfrm>
            <a:off x="619903" y="2147777"/>
            <a:ext cx="1362041" cy="584775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Part 1, </a:t>
            </a:r>
            <a:endParaRPr sz="320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588229" y="2841284"/>
            <a:ext cx="4468863" cy="523220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개발 계획 수정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3665295" y="536495"/>
            <a:ext cx="7455287" cy="2031325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9월 : 주제 선정 및 부품 신청</a:t>
            </a:r>
            <a:endParaRPr sz="180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10월 : 부품들과 센서들로 간이 스마트팜 제작 및 센서 값 콘솔창에서 확인</a:t>
            </a:r>
            <a:endParaRPr sz="180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11월 : 콘솔에서 확인한 정보들을 클라우드에 저장, 모바일 앱 개발 착수</a:t>
            </a:r>
            <a:endParaRPr sz="180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12월 : 앱 개발 완료 및 결과 발표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3662499" y="3699739"/>
            <a:ext cx="7455287" cy="2585323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9월 : 주제 선정 및 부품 신청</a:t>
            </a:r>
            <a:endParaRPr sz="180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10월 : 주문 모듈 중 모듈 기능 구현 제한으로 인한 추가적 모듈 주문과 수령 모듈 테스트</a:t>
            </a:r>
            <a:endParaRPr sz="180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11월 : 스마트팜 제작 및 측정 정보 AWS DB를 통하여 전달 확인 및 휴대폰으로 부가 기능 구현한 어플리케이션 개발</a:t>
            </a:r>
            <a:endParaRPr sz="180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12월 : 부족한 부분 수정, 앱 개발 완료 및 결과 발표</a:t>
            </a: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6773717" y="2883748"/>
            <a:ext cx="722385" cy="81599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FFFEF"/>
          </a:solidFill>
          <a:ln w="47625" cap="flat" cmpd="sng">
            <a:solidFill>
              <a:srgbClr val="526E5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/>
        </p:nvSpPr>
        <p:spPr>
          <a:xfrm>
            <a:off x="209551" y="139576"/>
            <a:ext cx="1397307" cy="584775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dirty="0" err="1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r>
              <a:rPr 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1 </a:t>
            </a:r>
            <a:endParaRPr sz="32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F9F37C-1706-1BA5-E037-EAC9FA853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36" y="1191238"/>
            <a:ext cx="11398928" cy="4772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2271" y="1104574"/>
            <a:ext cx="10167457" cy="528094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 txBox="1"/>
          <p:nvPr/>
        </p:nvSpPr>
        <p:spPr>
          <a:xfrm>
            <a:off x="429063" y="668364"/>
            <a:ext cx="2775776" cy="400069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Require</a:t>
            </a:r>
            <a:r>
              <a:rPr lang="en-US" altLang="ko-KR" sz="2000" dirty="0">
                <a:solidFill>
                  <a:srgbClr val="526E5B"/>
                </a:solidFill>
              </a:rPr>
              <a:t>ment</a:t>
            </a:r>
            <a:r>
              <a:rPr lang="ko-KR" sz="20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1 </a:t>
            </a:r>
            <a:endParaRPr sz="20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27;p4">
            <a:extLst>
              <a:ext uri="{FF2B5EF4-FFF2-40B4-BE49-F238E27FC236}">
                <a16:creationId xmlns:a16="http://schemas.microsoft.com/office/drawing/2014/main" id="{311B656D-1EB6-CF59-418C-D88E56DD7741}"/>
              </a:ext>
            </a:extLst>
          </p:cNvPr>
          <p:cNvSpPr txBox="1"/>
          <p:nvPr/>
        </p:nvSpPr>
        <p:spPr>
          <a:xfrm>
            <a:off x="209551" y="139576"/>
            <a:ext cx="1397307" cy="584775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dirty="0" err="1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r>
              <a:rPr 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1 </a:t>
            </a:r>
            <a:endParaRPr sz="32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951" y="1199871"/>
            <a:ext cx="11241057" cy="44543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27;p4">
            <a:extLst>
              <a:ext uri="{FF2B5EF4-FFF2-40B4-BE49-F238E27FC236}">
                <a16:creationId xmlns:a16="http://schemas.microsoft.com/office/drawing/2014/main" id="{1239B4E1-0F53-7CC7-D761-9AC1F46AB2E6}"/>
              </a:ext>
            </a:extLst>
          </p:cNvPr>
          <p:cNvSpPr txBox="1"/>
          <p:nvPr/>
        </p:nvSpPr>
        <p:spPr>
          <a:xfrm>
            <a:off x="209551" y="139576"/>
            <a:ext cx="1397307" cy="584775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dirty="0" err="1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r>
              <a:rPr 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1 </a:t>
            </a:r>
            <a:endParaRPr sz="32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35;p5">
            <a:extLst>
              <a:ext uri="{FF2B5EF4-FFF2-40B4-BE49-F238E27FC236}">
                <a16:creationId xmlns:a16="http://schemas.microsoft.com/office/drawing/2014/main" id="{354500D8-6321-AD28-B11D-D54586A70063}"/>
              </a:ext>
            </a:extLst>
          </p:cNvPr>
          <p:cNvSpPr txBox="1"/>
          <p:nvPr/>
        </p:nvSpPr>
        <p:spPr>
          <a:xfrm>
            <a:off x="429063" y="668364"/>
            <a:ext cx="2775776" cy="400069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Require</a:t>
            </a:r>
            <a:r>
              <a:rPr lang="en-US" altLang="ko-KR" sz="2000" dirty="0">
                <a:solidFill>
                  <a:srgbClr val="526E5B"/>
                </a:solidFill>
              </a:rPr>
              <a:t>ment</a:t>
            </a:r>
            <a:r>
              <a:rPr lang="ko-KR" sz="20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rgbClr val="526E5B"/>
                </a:solidFill>
              </a:rPr>
              <a:t>2,3</a:t>
            </a:r>
            <a:r>
              <a:rPr lang="ko-KR" sz="20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FF7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/>
        </p:nvSpPr>
        <p:spPr>
          <a:xfrm>
            <a:off x="619903" y="2147777"/>
            <a:ext cx="1362041" cy="584775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Part 2, </a:t>
            </a:r>
            <a:endParaRPr sz="320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588229" y="2841284"/>
            <a:ext cx="4468863" cy="523220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요구사항</a:t>
            </a:r>
            <a:r>
              <a:rPr lang="ko-KR" altLang="en-US" sz="2800" dirty="0">
                <a:solidFill>
                  <a:srgbClr val="526E5B"/>
                </a:solidFill>
              </a:rPr>
              <a:t> </a:t>
            </a:r>
            <a:r>
              <a:rPr lang="ko-KR" sz="28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다이어그램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/>
        </p:nvSpPr>
        <p:spPr>
          <a:xfrm>
            <a:off x="209551" y="139576"/>
            <a:ext cx="1468329" cy="584775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dirty="0" err="1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r>
              <a:rPr 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endParaRPr sz="32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F02BCD-CC1D-83D6-D77E-336E77644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710" y="1037208"/>
            <a:ext cx="7553325" cy="5334000"/>
          </a:xfrm>
          <a:prstGeom prst="rect">
            <a:avLst/>
          </a:prstGeom>
        </p:spPr>
      </p:pic>
      <p:sp>
        <p:nvSpPr>
          <p:cNvPr id="4" name="Google Shape;141;p6">
            <a:extLst>
              <a:ext uri="{FF2B5EF4-FFF2-40B4-BE49-F238E27FC236}">
                <a16:creationId xmlns:a16="http://schemas.microsoft.com/office/drawing/2014/main" id="{38B4F999-AB70-751C-698F-DE1CF6CDE459}"/>
              </a:ext>
            </a:extLst>
          </p:cNvPr>
          <p:cNvSpPr txBox="1"/>
          <p:nvPr/>
        </p:nvSpPr>
        <p:spPr>
          <a:xfrm>
            <a:off x="429063" y="650608"/>
            <a:ext cx="3308436" cy="400110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 err="1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ko-KR" sz="20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rgbClr val="526E5B"/>
                </a:solidFill>
              </a:rPr>
              <a:t>1(</a:t>
            </a:r>
            <a:r>
              <a:rPr lang="ko-KR" altLang="en-US" sz="2000" dirty="0">
                <a:solidFill>
                  <a:srgbClr val="526E5B"/>
                </a:solidFill>
              </a:rPr>
              <a:t>스마트 팜</a:t>
            </a:r>
            <a:r>
              <a:rPr lang="en-US" altLang="ko-KR" sz="2000" dirty="0">
                <a:solidFill>
                  <a:srgbClr val="526E5B"/>
                </a:solidFill>
              </a:rPr>
              <a:t>)</a:t>
            </a:r>
            <a:r>
              <a:rPr lang="ko-KR" sz="20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/>
        </p:nvSpPr>
        <p:spPr>
          <a:xfrm>
            <a:off x="209551" y="139576"/>
            <a:ext cx="1468329" cy="584775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dirty="0" err="1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r>
              <a:rPr 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endParaRPr sz="32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41;p6">
            <a:extLst>
              <a:ext uri="{FF2B5EF4-FFF2-40B4-BE49-F238E27FC236}">
                <a16:creationId xmlns:a16="http://schemas.microsoft.com/office/drawing/2014/main" id="{38B4F999-AB70-751C-698F-DE1CF6CDE459}"/>
              </a:ext>
            </a:extLst>
          </p:cNvPr>
          <p:cNvSpPr txBox="1"/>
          <p:nvPr/>
        </p:nvSpPr>
        <p:spPr>
          <a:xfrm>
            <a:off x="429063" y="650608"/>
            <a:ext cx="3308436" cy="400069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 err="1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ko-KR" sz="20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2,3</a:t>
            </a:r>
            <a:r>
              <a:rPr lang="en-US" altLang="ko-KR" sz="2000" dirty="0">
                <a:solidFill>
                  <a:srgbClr val="526E5B"/>
                </a:solidFill>
              </a:rPr>
              <a:t>(</a:t>
            </a:r>
            <a:r>
              <a:rPr lang="ko-KR" altLang="en-US" sz="2000" dirty="0">
                <a:solidFill>
                  <a:srgbClr val="526E5B"/>
                </a:solidFill>
              </a:rPr>
              <a:t>클라우드</a:t>
            </a:r>
            <a:r>
              <a:rPr lang="en-US" altLang="ko-KR" sz="2000" dirty="0">
                <a:solidFill>
                  <a:srgbClr val="526E5B"/>
                </a:solidFill>
              </a:rPr>
              <a:t>,App)</a:t>
            </a:r>
            <a:r>
              <a:rPr lang="ko-KR" sz="20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B333D6-16DD-92BF-0384-968A036EA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830" y="1216229"/>
            <a:ext cx="9212339" cy="499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185</Words>
  <Application>Microsoft Office PowerPoint</Application>
  <PresentationFormat>와이드스크린</PresentationFormat>
  <Paragraphs>48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승민 박</cp:lastModifiedBy>
  <cp:revision>25</cp:revision>
  <dcterms:created xsi:type="dcterms:W3CDTF">2020-11-18T01:48:02Z</dcterms:created>
  <dcterms:modified xsi:type="dcterms:W3CDTF">2023-11-01T09:56:54Z</dcterms:modified>
</cp:coreProperties>
</file>