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71" r:id="rId3"/>
    <p:sldId id="284" r:id="rId4"/>
    <p:sldId id="285" r:id="rId5"/>
    <p:sldId id="286" r:id="rId6"/>
    <p:sldId id="287" r:id="rId7"/>
    <p:sldId id="288" r:id="rId8"/>
    <p:sldId id="257" r:id="rId9"/>
    <p:sldId id="270" r:id="rId10"/>
    <p:sldId id="290" r:id="rId11"/>
    <p:sldId id="279" r:id="rId12"/>
    <p:sldId id="280" r:id="rId13"/>
    <p:sldId id="283" r:id="rId14"/>
    <p:sldId id="281" r:id="rId15"/>
    <p:sldId id="274" r:id="rId16"/>
    <p:sldId id="275" r:id="rId17"/>
    <p:sldId id="276" r:id="rId18"/>
    <p:sldId id="277" r:id="rId19"/>
    <p:sldId id="278" r:id="rId20"/>
    <p:sldId id="265" r:id="rId21"/>
    <p:sldId id="289" r:id="rId22"/>
    <p:sldId id="266" r:id="rId23"/>
    <p:sldId id="267" r:id="rId24"/>
    <p:sldId id="268" r:id="rId25"/>
    <p:sldId id="269" r:id="rId26"/>
  </p:sldIdLst>
  <p:sldSz cx="9144000" cy="5143500" type="screen16x9"/>
  <p:notesSz cx="9144000" cy="6858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536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44"/>
    <p:restoredTop sz="80787"/>
  </p:normalViewPr>
  <p:slideViewPr>
    <p:cSldViewPr>
      <p:cViewPr>
        <p:scale>
          <a:sx n="120" d="100"/>
          <a:sy n="120" d="100"/>
        </p:scale>
        <p:origin x="-344" y="20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승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1000.0</c:v>
                </c:pt>
                <c:pt idx="1">
                  <c:v>3000.0</c:v>
                </c:pt>
                <c:pt idx="2">
                  <c:v>12000.0</c:v>
                </c:pt>
                <c:pt idx="3">
                  <c:v>30000.0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2.0</c:v>
                </c:pt>
                <c:pt idx="1">
                  <c:v>1.0</c:v>
                </c:pt>
                <c:pt idx="2">
                  <c:v>3.0</c:v>
                </c:pt>
                <c:pt idx="3">
                  <c:v>5.0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무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1000.0</c:v>
                </c:pt>
                <c:pt idx="1">
                  <c:v>3000.0</c:v>
                </c:pt>
                <c:pt idx="2">
                  <c:v>12000.0</c:v>
                </c:pt>
                <c:pt idx="3">
                  <c:v>30000.0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3.0</c:v>
                </c:pt>
                <c:pt idx="1">
                  <c:v>4.0</c:v>
                </c:pt>
                <c:pt idx="2">
                  <c:v>3.0</c:v>
                </c:pt>
                <c:pt idx="3">
                  <c:v>4.0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패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1000.0</c:v>
                </c:pt>
                <c:pt idx="1">
                  <c:v>3000.0</c:v>
                </c:pt>
                <c:pt idx="2">
                  <c:v>12000.0</c:v>
                </c:pt>
                <c:pt idx="3">
                  <c:v>30000.0</c:v>
                </c:pt>
              </c:numCache>
            </c:numRef>
          </c:cat>
          <c:val>
            <c:numRef>
              <c:f>Sheet1!$D$2:$D$5</c:f>
              <c:numCache>
                <c:formatCode>General</c:formatCode>
                <c:ptCount val="4"/>
                <c:pt idx="0">
                  <c:v>5.0</c:v>
                </c:pt>
                <c:pt idx="1">
                  <c:v>5.0</c:v>
                </c:pt>
                <c:pt idx="2">
                  <c:v>4.0</c:v>
                </c:pt>
                <c:pt idx="3">
                  <c:v>1.0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071866208"/>
        <c:axId val="-2071860704"/>
      </c:barChart>
      <c:lineChart>
        <c:grouping val="standard"/>
        <c:varyColors val="0"/>
        <c:ser>
          <c:idx val="3"/>
          <c:order val="3"/>
          <c:tx>
            <c:strRef>
              <c:f>Sheet1!$E$1</c:f>
              <c:strCache>
                <c:ptCount val="1"/>
                <c:pt idx="0">
                  <c:v>승률</c:v>
                </c:pt>
              </c:strCache>
            </c:strRef>
          </c:tx>
          <c:spPr>
            <a:ln w="5080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Sheet1!$A$2:$A$5</c:f>
              <c:numCache>
                <c:formatCode>General</c:formatCode>
                <c:ptCount val="4"/>
                <c:pt idx="0">
                  <c:v>1000.0</c:v>
                </c:pt>
                <c:pt idx="1">
                  <c:v>3000.0</c:v>
                </c:pt>
                <c:pt idx="2">
                  <c:v>12000.0</c:v>
                </c:pt>
                <c:pt idx="3">
                  <c:v>30000.0</c:v>
                </c:pt>
              </c:numCache>
            </c:numRef>
          </c:cat>
          <c:val>
            <c:numRef>
              <c:f>Sheet1!$E$2:$E$5</c:f>
              <c:numCache>
                <c:formatCode>General</c:formatCode>
                <c:ptCount val="4"/>
                <c:pt idx="0">
                  <c:v>29.0</c:v>
                </c:pt>
                <c:pt idx="1">
                  <c:v>17.0</c:v>
                </c:pt>
                <c:pt idx="2">
                  <c:v>43.0</c:v>
                </c:pt>
                <c:pt idx="3">
                  <c:v>83.0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071893024"/>
        <c:axId val="-2071857200"/>
      </c:lineChart>
      <c:catAx>
        <c:axId val="-207186620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ko-KR" altLang="en-US" dirty="0" smtClean="0"/>
                  <a:t>기보수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71860704"/>
        <c:crosses val="autoZero"/>
        <c:auto val="1"/>
        <c:lblAlgn val="ctr"/>
        <c:lblOffset val="100"/>
        <c:noMultiLvlLbl val="0"/>
      </c:catAx>
      <c:valAx>
        <c:axId val="-20718607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71866208"/>
        <c:crosses val="autoZero"/>
        <c:crossBetween val="between"/>
      </c:valAx>
      <c:valAx>
        <c:axId val="-2071857200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ko-KR" altLang="en-US" dirty="0" smtClean="0"/>
                  <a:t>승률</a:t>
                </a:r>
                <a:r>
                  <a:rPr lang="en-US" altLang="ko-KR" dirty="0" smtClean="0"/>
                  <a:t>(%)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71893024"/>
        <c:crosses val="max"/>
        <c:crossBetween val="between"/>
      </c:valAx>
      <c:catAx>
        <c:axId val="-207189302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-2071857200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222AF3-08FD-254D-8686-1D1373F37FDF}" type="datetimeFigureOut">
              <a:rPr lang="en-US" smtClean="0"/>
              <a:t>11/28/17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AFF8AB-C3FF-724B-BB25-24D0EBC37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4654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AFF8AB-C3FF-724B-BB25-24D0EBC37D0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0364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3000</a:t>
            </a:r>
            <a:r>
              <a:rPr lang="ko-KR" altLang="en-US" dirty="0" smtClean="0"/>
              <a:t>개에서 꺽인 이유는 경기 수가 적고 </a:t>
            </a:r>
            <a:r>
              <a:rPr lang="en-US" altLang="ko-KR" dirty="0" smtClean="0"/>
              <a:t>1000</a:t>
            </a:r>
            <a:r>
              <a:rPr lang="ko-KR" altLang="en-US" dirty="0" smtClean="0"/>
              <a:t>개와 </a:t>
            </a:r>
            <a:r>
              <a:rPr lang="en-US" altLang="ko-KR" dirty="0" smtClean="0"/>
              <a:t>3000</a:t>
            </a:r>
            <a:r>
              <a:rPr lang="ko-KR" altLang="en-US" dirty="0" smtClean="0"/>
              <a:t>개의 기보 차이가 적어 경기결과에 영향이 적다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en-US" altLang="ko-KR" dirty="0" smtClean="0"/>
              <a:t>12000</a:t>
            </a:r>
            <a:r>
              <a:rPr lang="ko-KR" altLang="en-US" dirty="0" smtClean="0"/>
              <a:t>개와 </a:t>
            </a:r>
            <a:r>
              <a:rPr lang="en-US" altLang="ko-KR" dirty="0" smtClean="0"/>
              <a:t>30000</a:t>
            </a:r>
            <a:r>
              <a:rPr lang="ko-KR" altLang="en-US" dirty="0" smtClean="0"/>
              <a:t>개를 비교해 보면 기보수의 차이가 커 결과가 분명하게 나온것을 알 수</a:t>
            </a:r>
            <a:r>
              <a:rPr lang="ko-KR" altLang="en-US" baseline="0" dirty="0" smtClean="0"/>
              <a:t> 있습니다</a:t>
            </a:r>
            <a:r>
              <a:rPr lang="en-US" altLang="ko-KR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AFF8AB-C3FF-724B-BB25-24D0EBC37D0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0285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AFF8AB-C3FF-724B-BB25-24D0EBC37D0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140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AFF8AB-C3FF-724B-BB25-24D0EBC37D0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617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AFF8AB-C3FF-724B-BB25-24D0EBC37D0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4700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AFF8AB-C3FF-724B-BB25-24D0EBC37D0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0706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AFF8AB-C3FF-724B-BB25-24D0EBC37D0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0901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AFF8AB-C3FF-724B-BB25-24D0EBC37D0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6618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AFF8AB-C3FF-724B-BB25-24D0EBC37D0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0168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AFF8AB-C3FF-724B-BB25-24D0EBC37D0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1965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AFF8AB-C3FF-724B-BB25-24D0EBC37D0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3769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2017. 11. 28.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2017. 11. 28.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2017. 11. 28.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2017. 11. 28.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2017. 11. 28.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2017. 11. 28.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2017. 11. 28.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2017. 11. 28.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2017. 11. 28.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2017. 11. 28.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2017. 11. 28.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2017. 11. 28.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6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chart" Target="../charts/char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115893" y="1104295"/>
            <a:ext cx="6984499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000" dirty="0" smtClean="0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Capstone Design II</a:t>
            </a:r>
          </a:p>
          <a:p>
            <a:pPr algn="r"/>
            <a:r>
              <a:rPr lang="en-US" altLang="ko-KR" sz="4000" dirty="0" smtClean="0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Code Refactoring</a:t>
            </a:r>
            <a:endParaRPr lang="en-US" altLang="ko-KR" sz="4000" dirty="0">
              <a:solidFill>
                <a:schemeClr val="bg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079612" y="2571750"/>
            <a:ext cx="6984776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043608" y="2787774"/>
            <a:ext cx="3728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국민대학교 컴퓨터공학부 </a:t>
            </a:r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7</a:t>
            </a:r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조 통나무</a:t>
            </a:r>
            <a:endParaRPr lang="en-US" altLang="ko-KR" dirty="0">
              <a:solidFill>
                <a:schemeClr val="bg1">
                  <a:lumMod val="8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0" y="4515966"/>
            <a:ext cx="9144000" cy="6275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11560" y="411510"/>
            <a:ext cx="53014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클래스명 수정</a:t>
            </a:r>
            <a:r>
              <a:rPr lang="en-US" altLang="ko-KR" sz="2800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,</a:t>
            </a:r>
            <a:r>
              <a:rPr lang="ko-KR" altLang="en-US" sz="2800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 불필요 코드 삭제</a:t>
            </a:r>
            <a:endParaRPr lang="en-US" altLang="ko-KR" sz="2800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140485"/>
            <a:ext cx="2838904" cy="379726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9139" y="1140484"/>
            <a:ext cx="2857162" cy="3797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047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11560" y="411510"/>
            <a:ext cx="42851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중복된 코드 정리</a:t>
            </a:r>
            <a:r>
              <a:rPr lang="en-US" altLang="ko-KR" sz="2800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(</a:t>
            </a:r>
            <a:r>
              <a:rPr lang="ko-KR" altLang="en-US" sz="2800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수정 전</a:t>
            </a:r>
            <a:r>
              <a:rPr lang="en-US" altLang="ko-KR" sz="2800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)</a:t>
            </a:r>
            <a:endParaRPr lang="en-US" altLang="ko-KR" sz="2800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000" y="1140485"/>
            <a:ext cx="2560829" cy="379726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0829" y="1140484"/>
            <a:ext cx="2493582" cy="379726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948411" y="411510"/>
            <a:ext cx="2728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조건문 안에 범위만 다른 중복된 코드</a:t>
            </a:r>
          </a:p>
        </p:txBody>
      </p:sp>
    </p:spTree>
    <p:extLst>
      <p:ext uri="{BB962C8B-B14F-4D97-AF65-F5344CB8AC3E}">
        <p14:creationId xmlns:p14="http://schemas.microsoft.com/office/powerpoint/2010/main" val="522545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11560" y="411510"/>
            <a:ext cx="42851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중복된 코드 정리</a:t>
            </a:r>
            <a:r>
              <a:rPr lang="en-US" altLang="ko-KR" sz="2800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(</a:t>
            </a:r>
            <a:r>
              <a:rPr lang="ko-KR" altLang="en-US" sz="2800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수정 후</a:t>
            </a:r>
            <a:r>
              <a:rPr lang="en-US" altLang="ko-KR" sz="2800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)</a:t>
            </a:r>
            <a:endParaRPr lang="en-US" altLang="ko-KR" sz="2800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000" y="1140485"/>
            <a:ext cx="2560829" cy="379726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0829" y="1140484"/>
            <a:ext cx="2493582" cy="379726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239" y="1140484"/>
            <a:ext cx="3230863" cy="379726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000" y="1140484"/>
            <a:ext cx="2640664" cy="379726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948411" y="411510"/>
            <a:ext cx="2728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If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조건의 순서를 바꿔 중복된 코드를 줄임</a:t>
            </a:r>
          </a:p>
        </p:txBody>
      </p:sp>
    </p:spTree>
    <p:extLst>
      <p:ext uri="{BB962C8B-B14F-4D97-AF65-F5344CB8AC3E}">
        <p14:creationId xmlns:p14="http://schemas.microsoft.com/office/powerpoint/2010/main" val="1528995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11560" y="411510"/>
            <a:ext cx="28777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중복된 코드 정리</a:t>
            </a:r>
            <a:endParaRPr lang="en-US" altLang="ko-KR" sz="2800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948411" y="411510"/>
            <a:ext cx="2728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같은 조건문을 하나로 합침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2428" y="1351866"/>
            <a:ext cx="3000791" cy="33801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349631"/>
            <a:ext cx="4190087" cy="3382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725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11560" y="411510"/>
            <a:ext cx="36856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범위 검사 라인 줄이기</a:t>
            </a:r>
            <a:endParaRPr lang="en-US" altLang="ko-KR" sz="2800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000" y="3439085"/>
            <a:ext cx="5689600" cy="533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000" y="1634457"/>
            <a:ext cx="3441700" cy="11049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948411" y="411510"/>
            <a:ext cx="2728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합칠 수 있는 범위값을 합침</a:t>
            </a:r>
          </a:p>
        </p:txBody>
      </p:sp>
    </p:spTree>
    <p:extLst>
      <p:ext uri="{BB962C8B-B14F-4D97-AF65-F5344CB8AC3E}">
        <p14:creationId xmlns:p14="http://schemas.microsoft.com/office/powerpoint/2010/main" val="728428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428" y="0"/>
            <a:ext cx="9144000" cy="51435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11560" y="411510"/>
            <a:ext cx="27863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함수라인 줄이기</a:t>
            </a:r>
            <a:endParaRPr lang="en-US" altLang="ko-KR" sz="2800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cxnSp>
        <p:nvCxnSpPr>
          <p:cNvPr id="19" name="Shape 18"/>
          <p:cNvCxnSpPr/>
          <p:nvPr/>
        </p:nvCxnSpPr>
        <p:spPr>
          <a:xfrm>
            <a:off x="2004731" y="3052813"/>
            <a:ext cx="3143335" cy="1041262"/>
          </a:xfrm>
          <a:prstGeom prst="bentConnector3">
            <a:avLst>
              <a:gd name="adj1" fmla="val -100"/>
            </a:avLst>
          </a:prstGeom>
          <a:ln w="635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059582"/>
            <a:ext cx="4610100" cy="1993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3187236"/>
            <a:ext cx="3705225" cy="157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35D68E4E-FEBF-4AC1-A4D8-96B2B0A70EE6}"/>
              </a:ext>
            </a:extLst>
          </p:cNvPr>
          <p:cNvSpPr/>
          <p:nvPr/>
        </p:nvSpPr>
        <p:spPr>
          <a:xfrm>
            <a:off x="5292080" y="1131590"/>
            <a:ext cx="3600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44" indent="-285744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기존 함수 </a:t>
            </a: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81</a:t>
            </a: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줄을 </a:t>
            </a:r>
            <a:r>
              <a:rPr lang="ko-KR" alt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가독성을</a:t>
            </a: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위해 </a:t>
            </a:r>
            <a:endParaRPr lang="en-US" altLang="ko-KR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     </a:t>
            </a: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함수화 하여 줄임</a:t>
            </a: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    </a:t>
            </a: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기존에는 한 함수에 다 들어갔음</a:t>
            </a: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29425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11560" y="411510"/>
            <a:ext cx="39212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함수 중복 호출 제거</a:t>
            </a:r>
            <a:r>
              <a:rPr lang="en-US" altLang="ko-KR" sz="2800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(</a:t>
            </a:r>
            <a:r>
              <a:rPr lang="ko-KR" altLang="en-US" sz="2800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전</a:t>
            </a:r>
            <a:r>
              <a:rPr lang="en-US" altLang="ko-KR" sz="2800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)</a:t>
            </a:r>
            <a:endParaRPr lang="en-US" altLang="ko-KR" sz="2800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23" y="1563638"/>
            <a:ext cx="7632849" cy="2435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35D68E4E-FEBF-4AC1-A4D8-96B2B0A70EE6}"/>
              </a:ext>
            </a:extLst>
          </p:cNvPr>
          <p:cNvSpPr/>
          <p:nvPr/>
        </p:nvSpPr>
        <p:spPr>
          <a:xfrm>
            <a:off x="5292080" y="411510"/>
            <a:ext cx="3600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44" indent="-285744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Weight</a:t>
            </a: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를 조절하는 과정에서 중복 함수 호출이 일어남</a:t>
            </a: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.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3815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11560" y="411510"/>
            <a:ext cx="39212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함수 중복 호출 제거</a:t>
            </a:r>
            <a:r>
              <a:rPr lang="en-US" altLang="ko-KR" sz="2800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(</a:t>
            </a:r>
            <a:r>
              <a:rPr lang="ko-KR" altLang="en-US" sz="2800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후</a:t>
            </a:r>
            <a:r>
              <a:rPr lang="en-US" altLang="ko-KR" sz="2800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)</a:t>
            </a:r>
            <a:endParaRPr lang="en-US" altLang="ko-KR" sz="2800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563638"/>
            <a:ext cx="8078253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35D68E4E-FEBF-4AC1-A4D8-96B2B0A70EE6}"/>
              </a:ext>
            </a:extLst>
          </p:cNvPr>
          <p:cNvSpPr/>
          <p:nvPr/>
        </p:nvSpPr>
        <p:spPr>
          <a:xfrm>
            <a:off x="5292080" y="411510"/>
            <a:ext cx="3600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44" indent="-285744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변수 하나를 두어 </a:t>
            </a:r>
            <a:r>
              <a:rPr lang="ko-KR" alt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파라미터</a:t>
            </a: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값을 변경하는 방식으로 바꿈</a:t>
            </a: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.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71756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89" y="1131590"/>
            <a:ext cx="7760173" cy="380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11560" y="411510"/>
            <a:ext cx="34467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함수 중복 호출 제거</a:t>
            </a:r>
            <a:endParaRPr lang="en-US" altLang="ko-KR" sz="2800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6260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949931"/>
            <a:ext cx="5421485" cy="1243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11560" y="411510"/>
            <a:ext cx="27863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err="1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파라미터</a:t>
            </a:r>
            <a:r>
              <a:rPr lang="ko-KR" altLang="en-US" sz="2800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 최소화</a:t>
            </a:r>
            <a:endParaRPr lang="en-US" altLang="ko-KR" sz="2800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1530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11560" y="411510"/>
            <a:ext cx="17107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수정 사항</a:t>
            </a:r>
            <a:endParaRPr lang="en-US" altLang="ko-KR" sz="2800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6" name="직사각형 8">
            <a:extLst>
              <a:ext uri="{FF2B5EF4-FFF2-40B4-BE49-F238E27FC236}">
                <a16:creationId xmlns="" xmlns:a16="http://schemas.microsoft.com/office/drawing/2014/main" id="{35D68E4E-FEBF-4AC1-A4D8-96B2B0A70EE6}"/>
              </a:ext>
            </a:extLst>
          </p:cNvPr>
          <p:cNvSpPr/>
          <p:nvPr/>
        </p:nvSpPr>
        <p:spPr>
          <a:xfrm>
            <a:off x="611590" y="1123206"/>
            <a:ext cx="7135320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44" indent="-285744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상수 활용</a:t>
            </a:r>
          </a:p>
          <a:p>
            <a:pPr marL="285744" indent="-285744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파일명 수정 </a:t>
            </a:r>
            <a:r>
              <a:rPr lang="en-US" altLang="ko-KR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Minmax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  <a:sym typeface="Wingdings"/>
              </a:rPr>
              <a:t> </a:t>
            </a:r>
            <a:r>
              <a:rPr lang="en-US" altLang="ko-KR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  <a:sym typeface="Wingdings"/>
              </a:rPr>
              <a:t>Minmaxstage</a:t>
            </a:r>
            <a:endParaRPr lang="ko-KR" alt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  <a:sym typeface="Wingdings"/>
            </a:endParaRPr>
          </a:p>
          <a:p>
            <a:pPr marL="285744" indent="-285744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  <a:sym typeface="Wingdings"/>
              </a:rPr>
              <a:t>클래스명 수정 </a:t>
            </a:r>
            <a:r>
              <a:rPr lang="en-US" altLang="ko-KR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  <a:sym typeface="Wingdings"/>
              </a:rPr>
              <a:t>CJKStage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  <a:sym typeface="Wingdings"/>
              </a:rPr>
              <a:t>  </a:t>
            </a:r>
            <a:r>
              <a:rPr lang="en-US" altLang="ko-KR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  <a:sym typeface="Wingdings"/>
              </a:rPr>
              <a:t>Minmaxstage</a:t>
            </a:r>
            <a:endParaRPr lang="ko-KR" alt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  <a:sym typeface="Wingdings"/>
            </a:endParaRPr>
          </a:p>
          <a:p>
            <a:pPr marL="285744" indent="-285744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  <a:sym typeface="Wingdings"/>
              </a:rPr>
              <a:t>주석 추가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  <a:sym typeface="Wingdings"/>
            </a:endParaRPr>
          </a:p>
          <a:p>
            <a:pPr marL="285744" indent="-285744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  <a:sym typeface="Wingdings"/>
              </a:rPr>
              <a:t>중복된 코드 정리</a:t>
            </a:r>
          </a:p>
          <a:p>
            <a:pPr marL="285744" indent="-285744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  <a:sym typeface="Wingdings"/>
              </a:rPr>
              <a:t>범위검사 라인 줄이기</a:t>
            </a:r>
          </a:p>
          <a:p>
            <a:pPr marL="285744" indent="-285744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  <a:sym typeface="Wingdings"/>
              </a:rPr>
              <a:t>함수라인 줄이기</a:t>
            </a:r>
          </a:p>
          <a:p>
            <a:pPr marL="285744" indent="-285744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  <a:sym typeface="Wingdings"/>
              </a:rPr>
              <a:t>함수 중복호출 제거</a:t>
            </a:r>
          </a:p>
          <a:p>
            <a:pPr marL="285744" indent="-285744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  <a:sym typeface="Wingdings"/>
              </a:rPr>
              <a:t>파라미터 최소화</a:t>
            </a:r>
          </a:p>
        </p:txBody>
      </p:sp>
    </p:spTree>
    <p:extLst>
      <p:ext uri="{BB962C8B-B14F-4D97-AF65-F5344CB8AC3E}">
        <p14:creationId xmlns:p14="http://schemas.microsoft.com/office/powerpoint/2010/main" val="801561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11560" y="411510"/>
            <a:ext cx="17107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성능 평가</a:t>
            </a:r>
            <a:endParaRPr lang="en-US" altLang="ko-KR" sz="2800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82682" y="1275606"/>
            <a:ext cx="12747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실험 계획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1" name="직사각형 8">
            <a:extLst>
              <a:ext uri="{FF2B5EF4-FFF2-40B4-BE49-F238E27FC236}">
                <a16:creationId xmlns="" xmlns:a16="http://schemas.microsoft.com/office/drawing/2014/main" id="{35D68E4E-FEBF-4AC1-A4D8-96B2B0A70EE6}"/>
              </a:ext>
            </a:extLst>
          </p:cNvPr>
          <p:cNvSpPr/>
          <p:nvPr/>
        </p:nvSpPr>
        <p:spPr>
          <a:xfrm>
            <a:off x="1259632" y="2016592"/>
            <a:ext cx="7135320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44" indent="-285744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기보수에 따른 승률의 변화 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확인</a:t>
            </a:r>
          </a:p>
          <a:p>
            <a:pPr marL="285744" indent="-285744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실험 참여자 장명규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285744" indent="-285744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기보수를 늘려가며 실험 진행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285744" indent="-285744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게임 환경은 동일하게 하기위해 동일한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AI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와 경기 진행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285744" indent="-285744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동시접속은 현재 개발이 완성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(X)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28137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11560" y="411510"/>
            <a:ext cx="17107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성능 평가</a:t>
            </a:r>
            <a:endParaRPr lang="en-US" altLang="ko-KR" sz="2800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82682" y="1275606"/>
            <a:ext cx="12747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실험 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방법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0"/>
            <a:ext cx="385762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618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11560" y="411510"/>
            <a:ext cx="17107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성능 평가</a:t>
            </a:r>
            <a:endParaRPr lang="en-US" altLang="ko-KR" sz="2800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1560" y="1105168"/>
            <a:ext cx="19159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실험 일시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,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결과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8946639"/>
              </p:ext>
            </p:extLst>
          </p:nvPr>
        </p:nvGraphicFramePr>
        <p:xfrm>
          <a:off x="2645009" y="1675716"/>
          <a:ext cx="1926991" cy="3174144"/>
        </p:xfrm>
        <a:graphic>
          <a:graphicData uri="http://schemas.openxmlformats.org/drawingml/2006/table">
            <a:tbl>
              <a:tblPr/>
              <a:tblGrid>
                <a:gridCol w="1926991"/>
              </a:tblGrid>
              <a:tr h="24796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/>
                        <a:t>1000</a:t>
                      </a:r>
                      <a:r>
                        <a:rPr lang="ko-KR" altLang="en-US" sz="1400" dirty="0" smtClean="0"/>
                        <a:t>개</a:t>
                      </a:r>
                      <a:endParaRPr lang="en-US" sz="1400" dirty="0"/>
                    </a:p>
                  </a:txBody>
                  <a:tcPr marL="72214" marR="72214" marT="36107" marB="36107">
                    <a:lnL>
                      <a:noFill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8857"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solidFill>
                            <a:srgbClr val="24292E"/>
                          </a:solidFill>
                          <a:effectLst/>
                          <a:latin typeface="SFMono-Regular" charset="0"/>
                        </a:rPr>
                        <a:t>11.06 19:26 D(Repeat)</a:t>
                      </a:r>
                    </a:p>
                  </a:txBody>
                  <a:tcPr marL="100298" marR="100298" marT="36107" marB="36107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  <a:prstDash val="solid"/>
                    </a:lnT>
                    <a:lnB>
                      <a:noFill/>
                    </a:lnB>
                  </a:tcPr>
                </a:tc>
              </a:tr>
              <a:tr h="288857">
                <a:tc>
                  <a:txBody>
                    <a:bodyPr/>
                    <a:lstStyle/>
                    <a:p>
                      <a:pPr fontAlgn="t"/>
                      <a:r>
                        <a:rPr lang="is-IS" sz="1400" dirty="0">
                          <a:solidFill>
                            <a:srgbClr val="24292E"/>
                          </a:solidFill>
                          <a:effectLst/>
                          <a:latin typeface="SFMono-Regular" charset="0"/>
                        </a:rPr>
                        <a:t>11.06 19:31 L</a:t>
                      </a:r>
                    </a:p>
                  </a:txBody>
                  <a:tcPr marL="100298" marR="100298" marT="36107" marB="3610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8857">
                <a:tc>
                  <a:txBody>
                    <a:bodyPr/>
                    <a:lstStyle/>
                    <a:p>
                      <a:pPr fontAlgn="t"/>
                      <a:r>
                        <a:rPr lang="cs-CZ" sz="1400" dirty="0">
                          <a:solidFill>
                            <a:srgbClr val="24292E"/>
                          </a:solidFill>
                          <a:effectLst/>
                          <a:latin typeface="SFMono-Regular" charset="0"/>
                        </a:rPr>
                        <a:t>11.07 18:47 L</a:t>
                      </a:r>
                    </a:p>
                  </a:txBody>
                  <a:tcPr marL="100298" marR="100298" marT="36107" marB="3610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8857"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solidFill>
                            <a:srgbClr val="24292E"/>
                          </a:solidFill>
                          <a:effectLst/>
                          <a:latin typeface="SFMono-Regular" charset="0"/>
                        </a:rPr>
                        <a:t>11.07 18:59 D(Repeat)</a:t>
                      </a:r>
                    </a:p>
                  </a:txBody>
                  <a:tcPr marL="100298" marR="100298" marT="36107" marB="3610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8857">
                <a:tc>
                  <a:txBody>
                    <a:bodyPr/>
                    <a:lstStyle/>
                    <a:p>
                      <a:pPr fontAlgn="t"/>
                      <a:r>
                        <a:rPr lang="cs-CZ" sz="1400" dirty="0">
                          <a:solidFill>
                            <a:srgbClr val="24292E"/>
                          </a:solidFill>
                          <a:effectLst/>
                          <a:latin typeface="SFMono-Regular" charset="0"/>
                        </a:rPr>
                        <a:t>11.07 19:05 W</a:t>
                      </a:r>
                    </a:p>
                  </a:txBody>
                  <a:tcPr marL="100298" marR="100298" marT="36107" marB="3610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8857">
                <a:tc>
                  <a:txBody>
                    <a:bodyPr/>
                    <a:lstStyle/>
                    <a:p>
                      <a:pPr fontAlgn="t"/>
                      <a:r>
                        <a:rPr lang="cs-CZ" sz="1400" dirty="0">
                          <a:solidFill>
                            <a:srgbClr val="24292E"/>
                          </a:solidFill>
                          <a:effectLst/>
                          <a:latin typeface="SFMono-Regular" charset="0"/>
                        </a:rPr>
                        <a:t>11.07 19:15 L</a:t>
                      </a:r>
                    </a:p>
                  </a:txBody>
                  <a:tcPr marL="100298" marR="100298" marT="36107" marB="3610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8857">
                <a:tc>
                  <a:txBody>
                    <a:bodyPr/>
                    <a:lstStyle/>
                    <a:p>
                      <a:pPr fontAlgn="t"/>
                      <a:r>
                        <a:rPr lang="cs-CZ" sz="1400">
                          <a:solidFill>
                            <a:srgbClr val="24292E"/>
                          </a:solidFill>
                          <a:effectLst/>
                          <a:latin typeface="SFMono-Regular" charset="0"/>
                        </a:rPr>
                        <a:t>11.07 19:51 L</a:t>
                      </a:r>
                    </a:p>
                  </a:txBody>
                  <a:tcPr marL="100298" marR="100298" marT="36107" marB="3610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8857"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solidFill>
                            <a:srgbClr val="24292E"/>
                          </a:solidFill>
                          <a:effectLst/>
                          <a:latin typeface="SFMono-Regular" charset="0"/>
                        </a:rPr>
                        <a:t>11.07 19:58 D(Repeat)</a:t>
                      </a:r>
                    </a:p>
                  </a:txBody>
                  <a:tcPr marL="100298" marR="100298" marT="36107" marB="3610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8857">
                <a:tc>
                  <a:txBody>
                    <a:bodyPr/>
                    <a:lstStyle/>
                    <a:p>
                      <a:pPr fontAlgn="t"/>
                      <a:r>
                        <a:rPr lang="is-IS" sz="1400">
                          <a:solidFill>
                            <a:srgbClr val="24292E"/>
                          </a:solidFill>
                          <a:effectLst/>
                          <a:latin typeface="SFMono-Regular" charset="0"/>
                        </a:rPr>
                        <a:t>11.07 20:06 L</a:t>
                      </a:r>
                    </a:p>
                  </a:txBody>
                  <a:tcPr marL="100298" marR="100298" marT="36107" marB="3610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8857">
                <a:tc>
                  <a:txBody>
                    <a:bodyPr/>
                    <a:lstStyle/>
                    <a:p>
                      <a:pPr fontAlgn="t"/>
                      <a:r>
                        <a:rPr lang="is-IS" sz="1400" dirty="0">
                          <a:solidFill>
                            <a:srgbClr val="24292E"/>
                          </a:solidFill>
                          <a:effectLst/>
                          <a:latin typeface="SFMono-Regular" charset="0"/>
                        </a:rPr>
                        <a:t>11.07 20:12 W</a:t>
                      </a:r>
                    </a:p>
                  </a:txBody>
                  <a:tcPr marL="100298" marR="100298" marT="36107" marB="3610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5724795"/>
              </p:ext>
            </p:extLst>
          </p:nvPr>
        </p:nvGraphicFramePr>
        <p:xfrm>
          <a:off x="428072" y="1674007"/>
          <a:ext cx="1985895" cy="3174487"/>
        </p:xfrm>
        <a:graphic>
          <a:graphicData uri="http://schemas.openxmlformats.org/drawingml/2006/table">
            <a:tbl>
              <a:tblPr/>
              <a:tblGrid>
                <a:gridCol w="1985895"/>
              </a:tblGrid>
              <a:tr h="28591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/>
                        <a:t>3000</a:t>
                      </a:r>
                      <a:r>
                        <a:rPr lang="ko-KR" altLang="en-US" sz="1400" dirty="0" smtClean="0"/>
                        <a:t>개</a:t>
                      </a:r>
                      <a:endParaRPr lang="en-US" sz="1400" dirty="0"/>
                    </a:p>
                  </a:txBody>
                  <a:tcPr marL="72214" marR="72214" marT="36107" marB="36107">
                    <a:lnL>
                      <a:noFill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8857"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solidFill>
                            <a:srgbClr val="24292E"/>
                          </a:solidFill>
                          <a:effectLst/>
                          <a:latin typeface="SFMono-Regular" charset="0"/>
                        </a:rPr>
                        <a:t>11.06 15:31 D(Repeat)</a:t>
                      </a:r>
                    </a:p>
                  </a:txBody>
                  <a:tcPr marL="100298" marR="100298" marT="36107" marB="36107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  <a:prstDash val="solid"/>
                    </a:lnT>
                    <a:lnB>
                      <a:noFill/>
                    </a:lnB>
                  </a:tcPr>
                </a:tc>
              </a:tr>
              <a:tr h="288857">
                <a:tc>
                  <a:txBody>
                    <a:bodyPr/>
                    <a:lstStyle/>
                    <a:p>
                      <a:pPr fontAlgn="t"/>
                      <a:r>
                        <a:rPr lang="is-IS" sz="1400">
                          <a:solidFill>
                            <a:srgbClr val="24292E"/>
                          </a:solidFill>
                          <a:effectLst/>
                          <a:latin typeface="SFMono-Regular" charset="0"/>
                        </a:rPr>
                        <a:t>11.06 17:25 L</a:t>
                      </a:r>
                    </a:p>
                  </a:txBody>
                  <a:tcPr marL="100298" marR="100298" marT="36107" marB="3610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8857"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solidFill>
                            <a:srgbClr val="24292E"/>
                          </a:solidFill>
                          <a:effectLst/>
                          <a:latin typeface="SFMono-Regular" charset="0"/>
                        </a:rPr>
                        <a:t>11.06 17:29 D(Repeat)</a:t>
                      </a:r>
                    </a:p>
                  </a:txBody>
                  <a:tcPr marL="100298" marR="100298" marT="36107" marB="3610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8857"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solidFill>
                            <a:srgbClr val="24292E"/>
                          </a:solidFill>
                          <a:effectLst/>
                          <a:latin typeface="SFMono-Regular" charset="0"/>
                        </a:rPr>
                        <a:t>11.06 17:43 D(Repeat)</a:t>
                      </a:r>
                    </a:p>
                  </a:txBody>
                  <a:tcPr marL="100298" marR="100298" marT="36107" marB="3610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8857">
                <a:tc>
                  <a:txBody>
                    <a:bodyPr/>
                    <a:lstStyle/>
                    <a:p>
                      <a:pPr fontAlgn="t"/>
                      <a:r>
                        <a:rPr lang="is-IS" sz="1400">
                          <a:solidFill>
                            <a:srgbClr val="24292E"/>
                          </a:solidFill>
                          <a:effectLst/>
                          <a:latin typeface="SFMono-Regular" charset="0"/>
                        </a:rPr>
                        <a:t>11.06 17:55 L</a:t>
                      </a:r>
                    </a:p>
                  </a:txBody>
                  <a:tcPr marL="100298" marR="100298" marT="36107" marB="3610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8857">
                <a:tc>
                  <a:txBody>
                    <a:bodyPr/>
                    <a:lstStyle/>
                    <a:p>
                      <a:pPr fontAlgn="t"/>
                      <a:r>
                        <a:rPr lang="is-IS" sz="1400" dirty="0">
                          <a:solidFill>
                            <a:srgbClr val="24292E"/>
                          </a:solidFill>
                          <a:effectLst/>
                          <a:latin typeface="SFMono-Regular" charset="0"/>
                        </a:rPr>
                        <a:t>11.06 18:21 L</a:t>
                      </a:r>
                    </a:p>
                  </a:txBody>
                  <a:tcPr marL="100298" marR="100298" marT="36107" marB="3610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8857">
                <a:tc>
                  <a:txBody>
                    <a:bodyPr/>
                    <a:lstStyle/>
                    <a:p>
                      <a:pPr fontAlgn="t"/>
                      <a:r>
                        <a:rPr lang="pl-PL" sz="1400">
                          <a:solidFill>
                            <a:srgbClr val="24292E"/>
                          </a:solidFill>
                          <a:effectLst/>
                          <a:latin typeface="SFMono-Regular" charset="0"/>
                        </a:rPr>
                        <a:t>11.06 18:34 W</a:t>
                      </a:r>
                    </a:p>
                  </a:txBody>
                  <a:tcPr marL="100298" marR="100298" marT="36107" marB="3610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8857">
                <a:tc>
                  <a:txBody>
                    <a:bodyPr/>
                    <a:lstStyle/>
                    <a:p>
                      <a:pPr fontAlgn="t"/>
                      <a:r>
                        <a:rPr lang="is-IS" sz="1400">
                          <a:solidFill>
                            <a:srgbClr val="24292E"/>
                          </a:solidFill>
                          <a:effectLst/>
                          <a:latin typeface="SFMono-Regular" charset="0"/>
                        </a:rPr>
                        <a:t>11.06 18:45 L</a:t>
                      </a:r>
                    </a:p>
                  </a:txBody>
                  <a:tcPr marL="100298" marR="100298" marT="36107" marB="3610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8857"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solidFill>
                            <a:srgbClr val="24292E"/>
                          </a:solidFill>
                          <a:effectLst/>
                          <a:latin typeface="SFMono-Regular" charset="0"/>
                        </a:rPr>
                        <a:t>11.06 18:47 D(Repeat)</a:t>
                      </a:r>
                    </a:p>
                  </a:txBody>
                  <a:tcPr marL="100298" marR="100298" marT="36107" marB="3610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8857">
                <a:tc>
                  <a:txBody>
                    <a:bodyPr/>
                    <a:lstStyle/>
                    <a:p>
                      <a:pPr fontAlgn="t"/>
                      <a:r>
                        <a:rPr lang="is-IS" sz="1400" dirty="0">
                          <a:solidFill>
                            <a:srgbClr val="24292E"/>
                          </a:solidFill>
                          <a:effectLst/>
                          <a:latin typeface="SFMono-Regular" charset="0"/>
                        </a:rPr>
                        <a:t>11.06 17:07 L</a:t>
                      </a:r>
                    </a:p>
                  </a:txBody>
                  <a:tcPr marL="100298" marR="100298" marT="36107" marB="3610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2735966"/>
              </p:ext>
            </p:extLst>
          </p:nvPr>
        </p:nvGraphicFramePr>
        <p:xfrm>
          <a:off x="7139400" y="1674350"/>
          <a:ext cx="1985895" cy="3174144"/>
        </p:xfrm>
        <a:graphic>
          <a:graphicData uri="http://schemas.openxmlformats.org/drawingml/2006/table">
            <a:tbl>
              <a:tblPr/>
              <a:tblGrid>
                <a:gridCol w="1985895"/>
              </a:tblGrid>
              <a:tr h="26091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/>
                        <a:t>12000</a:t>
                      </a:r>
                      <a:r>
                        <a:rPr lang="ko-KR" altLang="en-US" sz="1400" dirty="0" smtClean="0"/>
                        <a:t>개</a:t>
                      </a:r>
                      <a:endParaRPr lang="en-US" sz="1400" dirty="0"/>
                    </a:p>
                  </a:txBody>
                  <a:tcPr marL="72214" marR="72214" marT="36107" marB="36107">
                    <a:lnL>
                      <a:noFill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8857">
                <a:tc>
                  <a:txBody>
                    <a:bodyPr/>
                    <a:lstStyle/>
                    <a:p>
                      <a:pPr fontAlgn="t"/>
                      <a:r>
                        <a:rPr lang="is-IS" sz="1400" dirty="0">
                          <a:solidFill>
                            <a:srgbClr val="24292E"/>
                          </a:solidFill>
                          <a:effectLst/>
                          <a:latin typeface="SFMono-Regular" charset="0"/>
                        </a:rPr>
                        <a:t>11.13 21:16 D</a:t>
                      </a:r>
                    </a:p>
                  </a:txBody>
                  <a:tcPr marL="100298" marR="100298" marT="36107" marB="36107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  <a:prstDash val="solid"/>
                    </a:lnT>
                    <a:lnB>
                      <a:noFill/>
                    </a:lnB>
                  </a:tcPr>
                </a:tc>
              </a:tr>
              <a:tr h="288857">
                <a:tc>
                  <a:txBody>
                    <a:bodyPr/>
                    <a:lstStyle/>
                    <a:p>
                      <a:pPr fontAlgn="t"/>
                      <a:r>
                        <a:rPr lang="it-IT" sz="1400" dirty="0">
                          <a:solidFill>
                            <a:srgbClr val="24292E"/>
                          </a:solidFill>
                          <a:effectLst/>
                          <a:latin typeface="SFMono-Regular" charset="0"/>
                        </a:rPr>
                        <a:t>11.13 21:27 </a:t>
                      </a:r>
                      <a:r>
                        <a:rPr lang="en-US" sz="1400" dirty="0" smtClean="0">
                          <a:solidFill>
                            <a:srgbClr val="24292E"/>
                          </a:solidFill>
                          <a:effectLst/>
                          <a:latin typeface="SFMono-Regular" charset="0"/>
                        </a:rPr>
                        <a:t>W</a:t>
                      </a:r>
                      <a:endParaRPr lang="it-IT" sz="1400" dirty="0">
                        <a:solidFill>
                          <a:srgbClr val="24292E"/>
                        </a:solidFill>
                        <a:effectLst/>
                        <a:latin typeface="SFMono-Regular" charset="0"/>
                      </a:endParaRPr>
                    </a:p>
                  </a:txBody>
                  <a:tcPr marL="100298" marR="100298" marT="36107" marB="3610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8857">
                <a:tc>
                  <a:txBody>
                    <a:bodyPr/>
                    <a:lstStyle/>
                    <a:p>
                      <a:pPr fontAlgn="t"/>
                      <a:r>
                        <a:rPr lang="hr-HR" sz="1400" dirty="0">
                          <a:solidFill>
                            <a:srgbClr val="24292E"/>
                          </a:solidFill>
                          <a:effectLst/>
                          <a:latin typeface="SFMono-Regular" charset="0"/>
                        </a:rPr>
                        <a:t>11.15 12:52 L</a:t>
                      </a:r>
                    </a:p>
                  </a:txBody>
                  <a:tcPr marL="100298" marR="100298" marT="36107" marB="3610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8857">
                <a:tc>
                  <a:txBody>
                    <a:bodyPr/>
                    <a:lstStyle/>
                    <a:p>
                      <a:pPr fontAlgn="t"/>
                      <a:r>
                        <a:rPr lang="pt-BR" sz="1400" dirty="0">
                          <a:solidFill>
                            <a:srgbClr val="24292E"/>
                          </a:solidFill>
                          <a:effectLst/>
                          <a:latin typeface="SFMono-Regular" charset="0"/>
                        </a:rPr>
                        <a:t>11.15 13:01 L</a:t>
                      </a:r>
                    </a:p>
                  </a:txBody>
                  <a:tcPr marL="100298" marR="100298" marT="36107" marB="3610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8857">
                <a:tc>
                  <a:txBody>
                    <a:bodyPr/>
                    <a:lstStyle/>
                    <a:p>
                      <a:pPr fontAlgn="t"/>
                      <a:r>
                        <a:rPr lang="pt-BR" sz="1400" dirty="0">
                          <a:solidFill>
                            <a:srgbClr val="24292E"/>
                          </a:solidFill>
                          <a:effectLst/>
                          <a:latin typeface="SFMono-Regular" charset="0"/>
                        </a:rPr>
                        <a:t>11.15 19:21 L</a:t>
                      </a:r>
                    </a:p>
                  </a:txBody>
                  <a:tcPr marL="100298" marR="100298" marT="36107" marB="3610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8857">
                <a:tc>
                  <a:txBody>
                    <a:bodyPr/>
                    <a:lstStyle/>
                    <a:p>
                      <a:pPr fontAlgn="t"/>
                      <a:r>
                        <a:rPr lang="pt-BR" sz="1400" dirty="0">
                          <a:solidFill>
                            <a:srgbClr val="24292E"/>
                          </a:solidFill>
                          <a:effectLst/>
                          <a:latin typeface="SFMono-Regular" charset="0"/>
                        </a:rPr>
                        <a:t>11.15 19:34 L</a:t>
                      </a:r>
                    </a:p>
                  </a:txBody>
                  <a:tcPr marL="100298" marR="100298" marT="36107" marB="3610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8857"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solidFill>
                            <a:srgbClr val="24292E"/>
                          </a:solidFill>
                          <a:effectLst/>
                          <a:latin typeface="SFMono-Regular" charset="0"/>
                        </a:rPr>
                        <a:t>11.15 19:47 D(Repeat)</a:t>
                      </a:r>
                    </a:p>
                  </a:txBody>
                  <a:tcPr marL="100298" marR="100298" marT="36107" marB="3610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8857">
                <a:tc>
                  <a:txBody>
                    <a:bodyPr/>
                    <a:lstStyle/>
                    <a:p>
                      <a:pPr fontAlgn="t"/>
                      <a:r>
                        <a:rPr lang="pt-BR" sz="1400">
                          <a:solidFill>
                            <a:srgbClr val="24292E"/>
                          </a:solidFill>
                          <a:effectLst/>
                          <a:latin typeface="SFMono-Regular" charset="0"/>
                        </a:rPr>
                        <a:t>11.15 20:02 W</a:t>
                      </a:r>
                    </a:p>
                  </a:txBody>
                  <a:tcPr marL="100298" marR="100298" marT="36107" marB="3610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8857">
                <a:tc>
                  <a:txBody>
                    <a:bodyPr/>
                    <a:lstStyle/>
                    <a:p>
                      <a:pPr fontAlgn="t"/>
                      <a:r>
                        <a:rPr lang="pt-BR" sz="1400" dirty="0">
                          <a:solidFill>
                            <a:srgbClr val="24292E"/>
                          </a:solidFill>
                          <a:effectLst/>
                          <a:latin typeface="SFMono-Regular" charset="0"/>
                        </a:rPr>
                        <a:t>11.15 20:12 W</a:t>
                      </a:r>
                    </a:p>
                  </a:txBody>
                  <a:tcPr marL="100298" marR="100298" marT="36107" marB="3610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8857"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solidFill>
                            <a:srgbClr val="24292E"/>
                          </a:solidFill>
                          <a:effectLst/>
                          <a:latin typeface="SFMono-Regular" charset="0"/>
                        </a:rPr>
                        <a:t>11.15 20:19 D(Repeat)</a:t>
                      </a:r>
                    </a:p>
                  </a:txBody>
                  <a:tcPr marL="100298" marR="100298" marT="36107" marB="3610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866229"/>
              </p:ext>
            </p:extLst>
          </p:nvPr>
        </p:nvGraphicFramePr>
        <p:xfrm>
          <a:off x="4887731" y="1674350"/>
          <a:ext cx="1985895" cy="3174144"/>
        </p:xfrm>
        <a:graphic>
          <a:graphicData uri="http://schemas.openxmlformats.org/drawingml/2006/table">
            <a:tbl>
              <a:tblPr/>
              <a:tblGrid>
                <a:gridCol w="1985895"/>
              </a:tblGrid>
              <a:tr h="2637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/>
                        <a:t>30000</a:t>
                      </a:r>
                      <a:r>
                        <a:rPr lang="ko-KR" altLang="en-US" sz="1400" dirty="0" smtClean="0"/>
                        <a:t>개</a:t>
                      </a:r>
                      <a:endParaRPr lang="en-US" sz="1400" dirty="0"/>
                    </a:p>
                  </a:txBody>
                  <a:tcPr marL="72214" marR="72214" marT="36107" marB="36107">
                    <a:lnL>
                      <a:noFill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8857">
                <a:tc>
                  <a:txBody>
                    <a:bodyPr/>
                    <a:lstStyle/>
                    <a:p>
                      <a:pPr fontAlgn="t"/>
                      <a:r>
                        <a:rPr lang="pt-BR" sz="1400" dirty="0">
                          <a:solidFill>
                            <a:srgbClr val="24292E"/>
                          </a:solidFill>
                          <a:effectLst/>
                          <a:latin typeface="SFMono-Regular" charset="0"/>
                        </a:rPr>
                        <a:t>11.13 16:36 W</a:t>
                      </a:r>
                    </a:p>
                  </a:txBody>
                  <a:tcPr marL="100298" marR="100298" marT="36107" marB="36107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  <a:prstDash val="solid"/>
                    </a:lnT>
                    <a:lnB>
                      <a:noFill/>
                    </a:lnB>
                  </a:tcPr>
                </a:tc>
              </a:tr>
              <a:tr h="288857"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solidFill>
                            <a:srgbClr val="24292E"/>
                          </a:solidFill>
                          <a:effectLst/>
                          <a:latin typeface="SFMono-Regular" charset="0"/>
                        </a:rPr>
                        <a:t>11.13 17:01 D(Repeat)</a:t>
                      </a:r>
                    </a:p>
                  </a:txBody>
                  <a:tcPr marL="100298" marR="100298" marT="36107" marB="3610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8857">
                <a:tc>
                  <a:txBody>
                    <a:bodyPr/>
                    <a:lstStyle/>
                    <a:p>
                      <a:pPr fontAlgn="t"/>
                      <a:r>
                        <a:rPr lang="pt-BR" sz="1400">
                          <a:solidFill>
                            <a:srgbClr val="24292E"/>
                          </a:solidFill>
                          <a:effectLst/>
                          <a:latin typeface="SFMono-Regular" charset="0"/>
                        </a:rPr>
                        <a:t>11.13 19:59 W</a:t>
                      </a:r>
                    </a:p>
                  </a:txBody>
                  <a:tcPr marL="100298" marR="100298" marT="36107" marB="3610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8857">
                <a:tc>
                  <a:txBody>
                    <a:bodyPr/>
                    <a:lstStyle/>
                    <a:p>
                      <a:pPr fontAlgn="t"/>
                      <a:r>
                        <a:rPr lang="is-IS" sz="1400" dirty="0">
                          <a:solidFill>
                            <a:srgbClr val="24292E"/>
                          </a:solidFill>
                          <a:effectLst/>
                          <a:latin typeface="SFMono-Regular" charset="0"/>
                        </a:rPr>
                        <a:t>11.13 20:09 W</a:t>
                      </a:r>
                    </a:p>
                  </a:txBody>
                  <a:tcPr marL="100298" marR="100298" marT="36107" marB="3610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8857"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solidFill>
                            <a:srgbClr val="24292E"/>
                          </a:solidFill>
                          <a:effectLst/>
                          <a:latin typeface="SFMono-Regular" charset="0"/>
                        </a:rPr>
                        <a:t>11.13 20:11 D(Repeat)</a:t>
                      </a:r>
                    </a:p>
                  </a:txBody>
                  <a:tcPr marL="100298" marR="100298" marT="36107" marB="3610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8857">
                <a:tc>
                  <a:txBody>
                    <a:bodyPr/>
                    <a:lstStyle/>
                    <a:p>
                      <a:pPr fontAlgn="t"/>
                      <a:r>
                        <a:rPr lang="pt-BR" sz="1400">
                          <a:solidFill>
                            <a:srgbClr val="24292E"/>
                          </a:solidFill>
                          <a:effectLst/>
                          <a:latin typeface="SFMono-Regular" charset="0"/>
                        </a:rPr>
                        <a:t>11.13 20:20 W</a:t>
                      </a:r>
                    </a:p>
                  </a:txBody>
                  <a:tcPr marL="100298" marR="100298" marT="36107" marB="3610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8857">
                <a:tc>
                  <a:txBody>
                    <a:bodyPr/>
                    <a:lstStyle/>
                    <a:p>
                      <a:pPr fontAlgn="t"/>
                      <a:r>
                        <a:rPr lang="pt-BR" sz="1400">
                          <a:solidFill>
                            <a:srgbClr val="24292E"/>
                          </a:solidFill>
                          <a:effectLst/>
                          <a:latin typeface="SFMono-Regular" charset="0"/>
                        </a:rPr>
                        <a:t>11.13 20:26 W</a:t>
                      </a:r>
                    </a:p>
                  </a:txBody>
                  <a:tcPr marL="100298" marR="100298" marT="36107" marB="3610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8857">
                <a:tc>
                  <a:txBody>
                    <a:bodyPr/>
                    <a:lstStyle/>
                    <a:p>
                      <a:pPr fontAlgn="t"/>
                      <a:r>
                        <a:rPr lang="is-IS" sz="1400">
                          <a:solidFill>
                            <a:srgbClr val="24292E"/>
                          </a:solidFill>
                          <a:effectLst/>
                          <a:latin typeface="SFMono-Regular" charset="0"/>
                        </a:rPr>
                        <a:t>11.13 20:33 L</a:t>
                      </a:r>
                    </a:p>
                  </a:txBody>
                  <a:tcPr marL="100298" marR="100298" marT="36107" marB="3610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8857"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solidFill>
                            <a:srgbClr val="24292E"/>
                          </a:solidFill>
                          <a:effectLst/>
                          <a:latin typeface="SFMono-Regular" charset="0"/>
                        </a:rPr>
                        <a:t>11.13 20:39 D(Repeat)</a:t>
                      </a:r>
                    </a:p>
                  </a:txBody>
                  <a:tcPr marL="100298" marR="100298" marT="36107" marB="3610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8857"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solidFill>
                            <a:srgbClr val="24292E"/>
                          </a:solidFill>
                          <a:effectLst/>
                          <a:latin typeface="SFMono-Regular" charset="0"/>
                        </a:rPr>
                        <a:t>11.13 20:48 D(Repeat)</a:t>
                      </a:r>
                    </a:p>
                  </a:txBody>
                  <a:tcPr marL="100298" marR="100298" marT="36107" marB="3610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1477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11560" y="411510"/>
            <a:ext cx="1747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ea typeface="-윤고딕340" panose="02030504000101010101" pitchFamily="18" charset="-127"/>
              </a:rPr>
              <a:t>성능 평가</a:t>
            </a:r>
            <a:endParaRPr lang="en-US" altLang="ko-KR" sz="2800" dirty="0">
              <a:ea typeface="-윤고딕340" panose="02030504000101010101" pitchFamily="18" charset="-127"/>
            </a:endParaRPr>
          </a:p>
        </p:txBody>
      </p:sp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1026268678"/>
              </p:ext>
            </p:extLst>
          </p:nvPr>
        </p:nvGraphicFramePr>
        <p:xfrm>
          <a:off x="1691680" y="1073972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309138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11560" y="411510"/>
            <a:ext cx="17107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논의 사항</a:t>
            </a:r>
            <a:endParaRPr lang="en-US" altLang="ko-KR" sz="2800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82682" y="1275606"/>
            <a:ext cx="5698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실험 과정에서 문제가 된 부분이나 기타 논의사항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35D68E4E-FEBF-4AC1-A4D8-96B2B0A70EE6}"/>
              </a:ext>
            </a:extLst>
          </p:cNvPr>
          <p:cNvSpPr/>
          <p:nvPr/>
        </p:nvSpPr>
        <p:spPr>
          <a:xfrm>
            <a:off x="1325112" y="1984535"/>
            <a:ext cx="7135320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44" indent="-285744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기계학습의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특성상 반드시 임계점을 기준으로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log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함수와 같이 성능의 한계를 가지게 된다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.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그런데 현재 우리 팀이 가지고 있는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3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만 개의 기보로는 성능의 한계를 판단할 수 없이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linear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하게 승률이 상승하는 결과까지만 확인할 수 있었다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.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따라서 현재 학습 알고리즘의 임계점을 찾으려면 추가적인 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기보가 있어야 한다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.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4139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11560" y="411510"/>
            <a:ext cx="25186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추가 </a:t>
            </a:r>
            <a:r>
              <a:rPr lang="ko-KR" altLang="en-US" sz="2800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활동 내</a:t>
            </a:r>
            <a:r>
              <a:rPr lang="ko-KR" altLang="en-US" sz="2800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용</a:t>
            </a:r>
            <a:endParaRPr lang="en-US" altLang="ko-KR" sz="2800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35D68E4E-FEBF-4AC1-A4D8-96B2B0A70EE6}"/>
              </a:ext>
            </a:extLst>
          </p:cNvPr>
          <p:cNvSpPr/>
          <p:nvPr/>
        </p:nvSpPr>
        <p:spPr>
          <a:xfrm>
            <a:off x="827584" y="1044188"/>
            <a:ext cx="7135320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44" indent="-285744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4. 24. ~ 10. 31. ICT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한이음 멘토링 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진행</a:t>
            </a:r>
          </a:p>
          <a:p>
            <a:pPr marL="285744" indent="-285744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7. 28.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논문 초안 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제출</a:t>
            </a:r>
          </a:p>
          <a:p>
            <a:pPr marL="285744" indent="-285744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8. 31.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글로벌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SW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공모대전 개발요약서 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제출</a:t>
            </a:r>
          </a:p>
          <a:p>
            <a:pPr marL="285744" indent="-285744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9. 22.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논문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1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차 수정안 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제출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,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pt-BR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9. 22. </a:t>
            </a:r>
            <a:r>
              <a:rPr lang="ko-KR" alt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교내 </a:t>
            </a:r>
            <a:r>
              <a:rPr lang="pt-BR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4</a:t>
            </a:r>
            <a:r>
              <a:rPr lang="ko-KR" alt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차산업혁명</a:t>
            </a:r>
            <a:r>
              <a:rPr lang="pt-BR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Festival </a:t>
            </a:r>
            <a:r>
              <a:rPr lang="ko-KR" alt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부스 운영</a:t>
            </a:r>
            <a:r>
              <a:rPr lang="pt-BR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(09:00 ~ 17:00</a:t>
            </a:r>
            <a:r>
              <a:rPr lang="pt-BR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)</a:t>
            </a:r>
            <a:endParaRPr lang="ko-KR" alt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285744" indent="-285744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10. 29.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논문 게재 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확정</a:t>
            </a:r>
          </a:p>
          <a:p>
            <a:pPr marL="285744" indent="-285744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11. 4.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논문 최종 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제출</a:t>
            </a:r>
          </a:p>
          <a:p>
            <a:pPr marL="285744" indent="-285744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11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. 20. SW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산업인의날 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기념식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,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글로벌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SW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공모대전 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시상식</a:t>
            </a:r>
            <a:endParaRPr lang="ko-KR" alt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285744" indent="-285744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11. 24 ~ 25 SW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중심대학전시관 부스 운영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(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킨텍스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, 10:00 ~ 17:00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)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23505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11560" y="411510"/>
            <a:ext cx="16305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상수 활용</a:t>
            </a:r>
            <a:endParaRPr lang="en-US" altLang="ko-KR" sz="2800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82682" y="1275606"/>
            <a:ext cx="66266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학습 과정의 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Learning Rate / 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의미를 가지고 있는 상수 값들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35D68E4E-FEBF-4AC1-A4D8-96B2B0A70EE6}"/>
              </a:ext>
            </a:extLst>
          </p:cNvPr>
          <p:cNvSpPr/>
          <p:nvPr/>
        </p:nvSpPr>
        <p:spPr>
          <a:xfrm>
            <a:off x="1325112" y="1984535"/>
            <a:ext cx="7135320" cy="4723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44" indent="-285744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#define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을 활용하여 소스코드 상단에 상수로 위치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35D68E4E-FEBF-4AC1-A4D8-96B2B0A70EE6}"/>
              </a:ext>
            </a:extLst>
          </p:cNvPr>
          <p:cNvSpPr/>
          <p:nvPr/>
        </p:nvSpPr>
        <p:spPr>
          <a:xfrm>
            <a:off x="1325112" y="2715766"/>
            <a:ext cx="7135320" cy="4723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44" indent="-285744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상수로 활용할 경우 이후에 테스트하며 값을 조정할 때 편리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4941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11560" y="411510"/>
            <a:ext cx="32015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상수 활용 적용 예시</a:t>
            </a:r>
            <a:endParaRPr lang="en-US" altLang="ko-KR" sz="2800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6638"/>
          <a:stretch>
            <a:fillRect/>
          </a:stretch>
        </p:blipFill>
        <p:spPr bwMode="auto">
          <a:xfrm>
            <a:off x="971600" y="1131590"/>
            <a:ext cx="4050863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 l="6316" b="1449"/>
          <a:stretch>
            <a:fillRect/>
          </a:stretch>
        </p:blipFill>
        <p:spPr bwMode="auto">
          <a:xfrm>
            <a:off x="5508104" y="3075806"/>
            <a:ext cx="3355404" cy="1794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9" name="Shape 18"/>
          <p:cNvCxnSpPr>
            <a:stCxn id="1026" idx="2"/>
            <a:endCxn id="1027" idx="1"/>
          </p:cNvCxnSpPr>
          <p:nvPr/>
        </p:nvCxnSpPr>
        <p:spPr>
          <a:xfrm rot="16200000" flipH="1">
            <a:off x="3731938" y="2196884"/>
            <a:ext cx="1041261" cy="2511072"/>
          </a:xfrm>
          <a:prstGeom prst="bentConnector2">
            <a:avLst/>
          </a:prstGeom>
          <a:ln w="635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35D68E4E-FEBF-4AC1-A4D8-96B2B0A70EE6}"/>
              </a:ext>
            </a:extLst>
          </p:cNvPr>
          <p:cNvSpPr/>
          <p:nvPr/>
        </p:nvSpPr>
        <p:spPr>
          <a:xfrm>
            <a:off x="5292080" y="1131590"/>
            <a:ext cx="3600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44" indent="-285744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좌측과 </a:t>
            </a: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같</a:t>
            </a: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이 의미를 갖는</a:t>
            </a: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변수를 상수로 변환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70499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11560" y="411510"/>
            <a:ext cx="22910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소스코드 주석</a:t>
            </a:r>
            <a:endParaRPr lang="en-US" altLang="ko-KR" sz="2800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82682" y="1275606"/>
            <a:ext cx="32816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코드 전반적으로 주석이 없음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35D68E4E-FEBF-4AC1-A4D8-96B2B0A70EE6}"/>
              </a:ext>
            </a:extLst>
          </p:cNvPr>
          <p:cNvSpPr/>
          <p:nvPr/>
        </p:nvSpPr>
        <p:spPr>
          <a:xfrm>
            <a:off x="1325112" y="1984535"/>
            <a:ext cx="7135320" cy="4723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44" indent="-285744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라인별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또는 함수 상단에 어떤 기능을 하는 라인과 함수인지 명시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35D68E4E-FEBF-4AC1-A4D8-96B2B0A70EE6}"/>
              </a:ext>
            </a:extLst>
          </p:cNvPr>
          <p:cNvSpPr/>
          <p:nvPr/>
        </p:nvSpPr>
        <p:spPr>
          <a:xfrm>
            <a:off x="1325112" y="2715766"/>
            <a:ext cx="7135320" cy="4723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44" indent="-285744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상수의 경우에도 어떤 기능을 하는 상수인지 명시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35D68E4E-FEBF-4AC1-A4D8-96B2B0A70EE6}"/>
              </a:ext>
            </a:extLst>
          </p:cNvPr>
          <p:cNvSpPr/>
          <p:nvPr/>
        </p:nvSpPr>
        <p:spPr>
          <a:xfrm>
            <a:off x="1325112" y="3435846"/>
            <a:ext cx="7207328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44" indent="-285744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변수명과 </a:t>
            </a:r>
            <a:r>
              <a:rPr lang="ko-KR" alt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함수명이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명확하더라도 전체 기능을 설명하는 주석 내용 추가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2308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11560" y="411510"/>
            <a:ext cx="30764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소스코드 주석 예시</a:t>
            </a:r>
            <a:endParaRPr lang="en-US" altLang="ko-KR" sz="2800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1347614"/>
            <a:ext cx="4299243" cy="1139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0" y="3147814"/>
            <a:ext cx="7920880" cy="947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2" name="직선 화살표 연결선 11"/>
          <p:cNvCxnSpPr/>
          <p:nvPr/>
        </p:nvCxnSpPr>
        <p:spPr>
          <a:xfrm>
            <a:off x="2411760" y="2499742"/>
            <a:ext cx="0" cy="648072"/>
          </a:xfrm>
          <a:prstGeom prst="straightConnector1">
            <a:avLst/>
          </a:prstGeom>
          <a:ln w="635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35D68E4E-FEBF-4AC1-A4D8-96B2B0A70EE6}"/>
              </a:ext>
            </a:extLst>
          </p:cNvPr>
          <p:cNvSpPr/>
          <p:nvPr/>
        </p:nvSpPr>
        <p:spPr>
          <a:xfrm>
            <a:off x="5292080" y="1347614"/>
            <a:ext cx="3600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44" indent="-285744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변수 등에 대해</a:t>
            </a:r>
            <a:endParaRPr lang="en-US" altLang="ko-KR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285744" indent="-285744">
              <a:lnSpc>
                <a:spcPct val="150000"/>
              </a:lnSpc>
            </a:pP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	</a:t>
            </a: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어떤 역할을 하는 변수인지</a:t>
            </a:r>
            <a:endParaRPr lang="en-US" altLang="ko-KR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285744" indent="-285744">
              <a:lnSpc>
                <a:spcPct val="150000"/>
              </a:lnSpc>
            </a:pP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	</a:t>
            </a: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소스코드에 주석 추가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1227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11560" y="411510"/>
            <a:ext cx="30764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소스코드 주석 예시</a:t>
            </a:r>
            <a:endParaRPr lang="en-US" altLang="ko-KR" sz="2800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35D68E4E-FEBF-4AC1-A4D8-96B2B0A70EE6}"/>
              </a:ext>
            </a:extLst>
          </p:cNvPr>
          <p:cNvSpPr/>
          <p:nvPr/>
        </p:nvSpPr>
        <p:spPr>
          <a:xfrm>
            <a:off x="971600" y="1347614"/>
            <a:ext cx="57606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44" indent="-285744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함수에 대해 상단에 어떤 역할을 하는 함수인지 설명 추가</a:t>
            </a:r>
            <a:endParaRPr lang="en-US" altLang="ko-KR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2715766"/>
            <a:ext cx="5832648" cy="134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599" y="1923678"/>
            <a:ext cx="5540641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71600" y="4115710"/>
            <a:ext cx="7164288" cy="760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44819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11560" y="411510"/>
            <a:ext cx="27462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코딩 스타일 통합</a:t>
            </a:r>
            <a:endParaRPr lang="en-US" altLang="ko-KR" sz="2800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82682" y="1275606"/>
            <a:ext cx="52666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C++ 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방식으로 통일 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/ Unity C#, Node.js 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제외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35D68E4E-FEBF-4AC1-A4D8-96B2B0A70EE6}"/>
              </a:ext>
            </a:extLst>
          </p:cNvPr>
          <p:cNvSpPr/>
          <p:nvPr/>
        </p:nvSpPr>
        <p:spPr>
          <a:xfrm>
            <a:off x="1325112" y="1984535"/>
            <a:ext cx="713532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44" indent="-285744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변수명은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역할을 쉽게 이해할 수 있는 명사형으로 통일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35D68E4E-FEBF-4AC1-A4D8-96B2B0A70EE6}"/>
              </a:ext>
            </a:extLst>
          </p:cNvPr>
          <p:cNvSpPr/>
          <p:nvPr/>
        </p:nvSpPr>
        <p:spPr>
          <a:xfrm>
            <a:off x="1325112" y="2715766"/>
            <a:ext cx="713532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44" indent="-285744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함수명은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기능을 명확히 나타내는 </a:t>
            </a:r>
            <a:r>
              <a:rPr lang="ko-KR" alt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동사형으로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통일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35D68E4E-FEBF-4AC1-A4D8-96B2B0A70EE6}"/>
              </a:ext>
            </a:extLst>
          </p:cNvPr>
          <p:cNvSpPr/>
          <p:nvPr/>
        </p:nvSpPr>
        <p:spPr>
          <a:xfrm>
            <a:off x="1325112" y="3424695"/>
            <a:ext cx="7135320" cy="4723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44" indent="-285744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클래스명은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맨 </a:t>
            </a:r>
            <a:r>
              <a:rPr lang="ko-KR" alt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앞글자만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대문자로 통일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35D68E4E-FEBF-4AC1-A4D8-96B2B0A70EE6}"/>
              </a:ext>
            </a:extLst>
          </p:cNvPr>
          <p:cNvSpPr/>
          <p:nvPr/>
        </p:nvSpPr>
        <p:spPr>
          <a:xfrm>
            <a:off x="1325112" y="4155926"/>
            <a:ext cx="7135320" cy="4723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44" indent="-285744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변수명과 </a:t>
            </a:r>
            <a:r>
              <a:rPr lang="ko-KR" alt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함수명은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맨 </a:t>
            </a:r>
            <a:r>
              <a:rPr lang="ko-KR" alt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앞글자를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소문자로 하는 </a:t>
            </a:r>
            <a:r>
              <a:rPr lang="en-US" altLang="ko-KR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CamelCase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방식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11560" y="411510"/>
            <a:ext cx="53014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클래스명 수정</a:t>
            </a:r>
            <a:r>
              <a:rPr lang="en-US" altLang="ko-KR" sz="2800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,</a:t>
            </a:r>
            <a:r>
              <a:rPr lang="ko-KR" altLang="en-US" sz="2800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 불필요 코드 삭제</a:t>
            </a:r>
            <a:endParaRPr lang="en-US" altLang="ko-KR" sz="2800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80" y="1315537"/>
            <a:ext cx="4981575" cy="30956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1315536"/>
            <a:ext cx="5010150" cy="3095625"/>
          </a:xfrm>
          <a:prstGeom prst="rect">
            <a:avLst/>
          </a:prstGeom>
        </p:spPr>
      </p:pic>
      <p:sp>
        <p:nvSpPr>
          <p:cNvPr id="4" name="Right Arrow 3"/>
          <p:cNvSpPr/>
          <p:nvPr/>
        </p:nvSpPr>
        <p:spPr>
          <a:xfrm>
            <a:off x="1907704" y="1203598"/>
            <a:ext cx="1728192" cy="360040"/>
          </a:xfrm>
          <a:prstGeom prst="rightArrow">
            <a:avLst>
              <a:gd name="adj1" fmla="val 30952"/>
              <a:gd name="adj2" fmla="val 9762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ame 4"/>
          <p:cNvSpPr/>
          <p:nvPr/>
        </p:nvSpPr>
        <p:spPr>
          <a:xfrm>
            <a:off x="611560" y="1315536"/>
            <a:ext cx="1080120" cy="248102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Frame 7"/>
          <p:cNvSpPr/>
          <p:nvPr/>
        </p:nvSpPr>
        <p:spPr>
          <a:xfrm>
            <a:off x="3779911" y="1259566"/>
            <a:ext cx="1323783" cy="304072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400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</TotalTime>
  <Words>671</Words>
  <Application>Microsoft Macintosh PowerPoint</Application>
  <PresentationFormat>On-screen Show (16:9)</PresentationFormat>
  <Paragraphs>138</Paragraphs>
  <Slides>25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-윤고딕320</vt:lpstr>
      <vt:lpstr>-윤고딕330</vt:lpstr>
      <vt:lpstr>-윤고딕340</vt:lpstr>
      <vt:lpstr>Calibri</vt:lpstr>
      <vt:lpstr>SFMono-Regular</vt:lpstr>
      <vt:lpstr>Wingdings</vt:lpstr>
      <vt:lpstr>맑은 고딕</vt:lpstr>
      <vt:lpstr>Arial</vt:lpstr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R&amp;D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Microsoft Corporation</dc:creator>
  <cp:lastModifiedBy>Microsoft Office User</cp:lastModifiedBy>
  <cp:revision>73</cp:revision>
  <cp:lastPrinted>2017-11-28T04:47:08Z</cp:lastPrinted>
  <dcterms:created xsi:type="dcterms:W3CDTF">2006-10-05T04:04:58Z</dcterms:created>
  <dcterms:modified xsi:type="dcterms:W3CDTF">2017-11-28T05:02:15Z</dcterms:modified>
</cp:coreProperties>
</file>