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4" r:id="rId6"/>
    <p:sldId id="267" r:id="rId7"/>
    <p:sldId id="268" r:id="rId8"/>
    <p:sldId id="270" r:id="rId9"/>
    <p:sldId id="283" r:id="rId10"/>
    <p:sldId id="271" r:id="rId11"/>
    <p:sldId id="274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72" r:id="rId22"/>
    <p:sldId id="273" r:id="rId23"/>
    <p:sldId id="275" r:id="rId24"/>
    <p:sldId id="300" r:id="rId25"/>
    <p:sldId id="299" r:id="rId26"/>
    <p:sldId id="297" r:id="rId27"/>
    <p:sldId id="298" r:id="rId28"/>
    <p:sldId id="286" r:id="rId29"/>
    <p:sldId id="278" r:id="rId30"/>
    <p:sldId id="284" r:id="rId31"/>
    <p:sldId id="279" r:id="rId32"/>
    <p:sldId id="285" r:id="rId33"/>
    <p:sldId id="280" r:id="rId34"/>
    <p:sldId id="281" r:id="rId35"/>
    <p:sldId id="282" r:id="rId36"/>
    <p:sldId id="2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DDAE1E"/>
    <a:srgbClr val="FFC000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1938244" y="3894494"/>
            <a:ext cx="859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상품구매 주기패턴을 고려한 고객맞춤형 쿠폰제시 방안 </a:t>
            </a:r>
          </a:p>
        </p:txBody>
      </p:sp>
      <p:pic>
        <p:nvPicPr>
          <p:cNvPr id="2050" name="Picture 2" descr="l point png에 대한 이미지 검색결과">
            <a:extLst>
              <a:ext uri="{FF2B5EF4-FFF2-40B4-BE49-F238E27FC236}">
                <a16:creationId xmlns:a16="http://schemas.microsoft.com/office/drawing/2014/main" id="{6E20EA7B-1D90-40D1-B2D1-5B0A0421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65" y="2092546"/>
            <a:ext cx="5908181" cy="16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E0556F-B15E-46F1-8E85-2AD50C972B8B}"/>
              </a:ext>
            </a:extLst>
          </p:cNvPr>
          <p:cNvSpPr txBox="1"/>
          <p:nvPr/>
        </p:nvSpPr>
        <p:spPr>
          <a:xfrm>
            <a:off x="9538194" y="5796065"/>
            <a:ext cx="323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경영학과 박규리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통계학과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방채연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597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분석에서 직접 이용된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96A15E-6A8D-419F-ABD2-362F5184F240}"/>
              </a:ext>
            </a:extLst>
          </p:cNvPr>
          <p:cNvSpPr/>
          <p:nvPr/>
        </p:nvSpPr>
        <p:spPr>
          <a:xfrm>
            <a:off x="0" y="2382050"/>
            <a:ext cx="12192000" cy="218703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</p:spTree>
    <p:extLst>
      <p:ext uri="{BB962C8B-B14F-4D97-AF65-F5344CB8AC3E}">
        <p14:creationId xmlns:p14="http://schemas.microsoft.com/office/powerpoint/2010/main" val="143473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고객의 상품구매 주기계산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대형마트 구매 데이터 불러오기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("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purshopping.txt",header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T,sep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=",")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shop&lt;-shop[,c(1,3,4,6,9)]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shop,BIZ_UNIT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=='A02')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head(shop)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summary(shop) 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중복구매 이력이 있는 회원만 골라내어 별도 파일에 저장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shoplist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&lt;-shop[,c(1,3)]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shoplist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a&lt;-shop[which(duplicated(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shoplist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| duplicated(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shoplist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fromLast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=T) ),]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&lt;-a[c(order(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a$ID,a$PD_S_C,a$DE_DT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)),]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rownames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)&lt;-NULL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,'C:/Users/ATIV/Documents/dupshop.txt',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=",",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row.names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=FALSE)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고객의 상품구매 주기계산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구매날짜열을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날짜변수로 변환 후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날짜차이값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계산을 위해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 추가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dupshop$DE_DT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strptime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(dupshop$DE_DT,"%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Y%m%d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")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&lt;-rep(0,nrow(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cbind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dupshop,df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사람이 제품 구매 후 동일한 제품을 중복구매하기까지 걸리는 시간 계산하여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열에 입력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for 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in 2:nrow(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)){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if 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[i,3]==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[i-1,3]){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,'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']&lt;-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[i,4]-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[i-1,4]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}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head(dupshop,20)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,'C:/Users/ATIV/Documents/dupshop2.txt',sep=",",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row.names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=FALSE)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57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고객의 상품구매 주기계산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의미있는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주기만을 보기위해 동일한 제품을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이상 구매한 이력만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골리내고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=0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 데이터는 제거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library(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dplyr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("dupshop2.txt",header=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T,sep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=",")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head(dupshop,15)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dupshop.sum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group_by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(ID,PD_S_C)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summarise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sumbuy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=sum(BUY_CT))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dupshopa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&lt;-merge(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dupshop.sum,dupshop,by.x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=c('ID','PD_S_C'),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by.y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=c('ID','PD_S_C'))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dupshopb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dupshopa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[c(order(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dupshopa$ID,dupshopa$PD_S_C,dupshopa$DE_DT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)),]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dupshopc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dupshopb,sumbuy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&gt;=5)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dupshopc,df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!=0)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평균과 중앙값 각각 계산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group_by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(ID,PD_S_C)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summarise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df_mean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=mean(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group_by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(ID,PD_S_C) %&gt;%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summarise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=median(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head(df.mean,20)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head(df.median,20)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11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고객의 상품구매 주기계산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중앙값으로 선택 예시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df.mean,ID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==14296&amp;PD_S_C==1444)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df.median,ID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==14296&amp;PD_S_NM=='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떠먹는요구르트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dupshop,ID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==14296&amp;PD_S_C==1444)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중앙값으로 선택 후 음식물봉투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종량제봉투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제거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&lt;-merge(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df.median,dupshop.sum,by.x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=c('ID','PD_S_C'),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by.y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=c('ID','PD_S_C'))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df.median,PD_S_C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!=678&amp;PD_S_C!=679&amp;PD_S_C!=680)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df.mean,PD_S_C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!=678&amp;PD_S_C!=679&amp;PD_S_C!=680)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rownames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)&lt;-NULL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쇼핑업종분류 데이터 불러오기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&lt;-read.csv('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shopclass.csv',header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=T)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shopclass,BIZ_UNIT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=='A02')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shopclass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[,2:3]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0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고객의 상품구매 주기계산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가독성을 위해 상품코드를 상품명으로 대체 후 별도 파일로 저장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df.median.mer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&lt;-merge(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df.median,shopclass,by.x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='PD_S_C',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by.y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='PD_S_C')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df.median.mer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df.median.mer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[order(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df.median.mer$ID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),]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df.median.mer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[,c('ID','PD_S_NM','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sumbuy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','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df_median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head(df.median,5)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df.median,'C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:/Users/ATIV/Documents/df_median.txt',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=",",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row.names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=FALSE)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1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상품 연관분석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삽입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read.table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('b.txt',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=',',header=T)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f&lt;-read.csv('f.csv',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=',',header=T)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점포코드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상품소분류코드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소분류명 추출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f_so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&lt;-f[c(1,2,3)]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식별번호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점포코드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상품소분류코드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구매가 발생한 일자 추출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b&lt;-b[,c(1,3,4,6)]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쇼핑업종상품구매정보에서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대형마트의 정보 추출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b_A02&lt;-subset(b, BIZ_UNIT=='A02')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쇼핑업종 상품분류정보에서 대형마트의 정보 추출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f_so_A02&lt;-subset(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f_so,BIZ_UNIT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=='A02')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대형마트 정보만을 기반으로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쇼핑업종상품구매정보와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쇼핑업종 상품분류정보 합침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mer_A02&lt;-merge(b_A02,f_so_A02,by.x='PD_S_C',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by.y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='PD_S_C')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write.csv(mer_A02,'A02.csv'))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5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상품 연관분석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#ID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날짜별로 정렬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mer_A02_order&lt;-mer_A02[order(mer_A02$ID,mer_A02$DE_DT),]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#ID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날짜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상품소분류코드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추출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mer_A02_order&lt;-mer_A02_order[c('ID','DE_DT','PD_S_NM')]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상품소분류코드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자료형 캐릭터로 바꾸기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mer_A02_order[,3]&lt;-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as.character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(mer_A02_order[,3])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첫줄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넣어주기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&lt;-mer_A02_order[1,3]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매트릭스로 바꾸기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as.matrix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행이 몇개인지 파악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nrow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(mer_A02_order)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20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상품 연관분석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 ID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날짜가 같으면 콤마로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한줄로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붙이고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다르면 다음행으로 붙이는 함수 돌리기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for 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in 1:1727091){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if (mer_A02_order[i,1]==mer_A02_order[i+1,1]&amp;mer_A02_order[i,2]==mer_A02_order[i+1,2]){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nrow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),1]&lt;-paste(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nrow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),1],mer_A02_order[i+1,3],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sep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=',')}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else {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rbind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(ss,mer_A02_order[i+1,3])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} 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변수이름 바꾸기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final&lt;-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20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상품 연관분석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 없애기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final1&lt;-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str_replace_all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(final,",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","")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 봉투 있는 채로 콤마로 분리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lapply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final,strsplit,split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=",")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 봉투 없는 채로 콤마로 분리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q_1&lt;-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lapply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(final1,strsplit,split=",")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#list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풀기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lapply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q,unlist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#list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풀기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q_1&lt;-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lapply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(q_1,unlist)</a:t>
            </a:r>
          </a:p>
          <a:p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1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문제해결을 위한 분석과정 도출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데이터분석 결과를 이용한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l point png에 대한 이미지 검색결과">
            <a:extLst>
              <a:ext uri="{FF2B5EF4-FFF2-40B4-BE49-F238E27FC236}">
                <a16:creationId xmlns:a16="http://schemas.microsoft.com/office/drawing/2014/main" id="{DFE70608-1126-403D-BE67-95585AE4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1" y="1316039"/>
            <a:ext cx="4764087" cy="132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이용한 데이터 분석 과정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상품 연관분석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96712-7ECB-4740-9F1D-E594496364FA}"/>
              </a:ext>
            </a:extLst>
          </p:cNvPr>
          <p:cNvSpPr txBox="1"/>
          <p:nvPr/>
        </p:nvSpPr>
        <p:spPr>
          <a:xfrm>
            <a:off x="647292" y="2092960"/>
            <a:ext cx="10508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재사용봉투를 포함한 채로 연관분석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rule&lt;-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apriori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(q, parameter =list(support=0.003, confidence = 0.2,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minlen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=2))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 포함하지 않은 채로 연관분석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rule2&lt;-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apriori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(q_1, parameter =list(support=0.003, confidence = 0.2, 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minlen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=2))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한 것 보기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inspect(rule)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inspect(rule2)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한 것 데이터프레임으로 변환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rule3&lt;-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as.data.frame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(inspect(rule2))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rule4&lt;-</a:t>
            </a:r>
            <a:r>
              <a:rPr lang="en-US" altLang="ko-KR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as.data.frame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(inspect(rule))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연관분석한 것 저장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write.csv(rule3,'rule.csv')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write.csv(rule4,'rule2.csv’)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시각화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plot(rule2, method="graph", control=list(type="items"))</a:t>
            </a: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71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597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데이터분석 결과는 어떻게 해석하고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어떻게 활용해야 하는가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96A15E-6A8D-419F-ABD2-362F5184F240}"/>
              </a:ext>
            </a:extLst>
          </p:cNvPr>
          <p:cNvSpPr/>
          <p:nvPr/>
        </p:nvSpPr>
        <p:spPr>
          <a:xfrm>
            <a:off x="0" y="2382050"/>
            <a:ext cx="12192000" cy="218703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데이터분석 결과를 이용한 </a:t>
            </a:r>
            <a:endParaRPr lang="en-US" altLang="ko-KR" sz="6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</p:spTree>
    <p:extLst>
      <p:ext uri="{BB962C8B-B14F-4D97-AF65-F5344CB8AC3E}">
        <p14:creationId xmlns:p14="http://schemas.microsoft.com/office/powerpoint/2010/main" val="362236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5A74F9-CD32-49A1-A6FD-132B61062FBA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F9F6E-E8AE-46D2-93A8-A0EFA7394CC6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  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-84852" y="59089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고객들의 구매주기를 계산할 때 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 주기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3200" b="1" dirty="0" err="1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중간값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 계산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분석 단계의 특이점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평균주기는 </a:t>
            </a:r>
            <a:r>
              <a:rPr lang="ko-KR" altLang="en-US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중간값으로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계산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E084F4-22D6-4610-BF17-39839F5EF784}"/>
              </a:ext>
            </a:extLst>
          </p:cNvPr>
          <p:cNvSpPr txBox="1"/>
          <p:nvPr/>
        </p:nvSpPr>
        <p:spPr>
          <a:xfrm>
            <a:off x="6096000" y="1946176"/>
            <a:ext cx="5086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떠먹는 요구르트의 경우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대부분 날짜차이가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15-20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근방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그러나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115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일이라는 이상치로 인해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평균값 왜곡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따라서 주기 계산에서 </a:t>
            </a:r>
            <a:r>
              <a:rPr lang="ko-KR" altLang="en-US" sz="2400" dirty="0">
                <a:solidFill>
                  <a:srgbClr val="DDAE1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평균이 아닌 </a:t>
            </a:r>
            <a:endParaRPr lang="en-US" altLang="ko-KR" sz="2400" dirty="0">
              <a:solidFill>
                <a:srgbClr val="DDAE1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이상치에 영향을 받지 않는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중앙값을 선정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95D87A-E4FF-4FC5-B043-0E0A0C7F1CD3}"/>
              </a:ext>
            </a:extLst>
          </p:cNvPr>
          <p:cNvSpPr/>
          <p:nvPr/>
        </p:nvSpPr>
        <p:spPr>
          <a:xfrm>
            <a:off x="698939" y="1957465"/>
            <a:ext cx="4970341" cy="34932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df.mean,ID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==14296&amp;PD_S_C==1444)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ID PD_S_C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df_mean</a:t>
            </a:r>
            <a:endParaRPr lang="ko-KR" altLang="en-US" sz="13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82659 14296   1444  31.625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df.median,ID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==14296&amp;PD_S_NM=='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떠먹는요구르트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')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ID        PD_S_NM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sumbuy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df_median</a:t>
            </a:r>
            <a:endParaRPr lang="ko-KR" altLang="en-US" sz="13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86013 14296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떠먹는요구르트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9      19.5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subset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dupshop,ID</a:t>
            </a:r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==14296&amp;PD_S_C==1444)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ID BIZ_UNIT PD_S_C      DE_DT BUY_CT  </a:t>
            </a:r>
            <a:r>
              <a:rPr lang="ko-KR" altLang="en-US" sz="13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endParaRPr lang="ko-KR" altLang="en-US" sz="13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1037380 14296      A02   1444 2015-01-12      1   0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1037381 14296      A02   1444 2015-02-17      1  36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1037382 14296      A02   1444 2015-03-12      1  23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1037383 14296      A02   1444 2015-03-27      1  15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1037384 14296      A02   1444 2015-04-07      1  11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1037385 14296      A02   1444 2015-05-01      1  24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1037386 14296      A02   1444 2015-05-17      1  16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1037387 14296      A02   1444 2015-09-09      1 115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1037388 14296      A02   1444 2015-09-22      1  13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8811C-A7C0-4CA3-B6E6-203D5A9C2057}"/>
              </a:ext>
            </a:extLst>
          </p:cNvPr>
          <p:cNvSpPr/>
          <p:nvPr/>
        </p:nvSpPr>
        <p:spPr>
          <a:xfrm>
            <a:off x="4429774" y="4976063"/>
            <a:ext cx="365760" cy="2008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3A3E3E4-DC57-4BE4-9783-A72C05AB91D2}"/>
              </a:ext>
            </a:extLst>
          </p:cNvPr>
          <p:cNvSpPr/>
          <p:nvPr/>
        </p:nvSpPr>
        <p:spPr>
          <a:xfrm>
            <a:off x="8406244" y="3523657"/>
            <a:ext cx="465861" cy="653708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2441DE-EAC5-4706-8FAE-BC1C9EAD227D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D4A17-CED7-49A0-BEC8-55BA1B7DAAC6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       ]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분석 단계의 특이점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 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과정에서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연관분석을 할 때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다수 나오지만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고객들의 구매패턴 분석에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의미없는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결과값이라고 판단하여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과정에서 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재사용봉투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제외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CCB1B5-24C6-477C-AA0D-A5DA300E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02893"/>
              </p:ext>
            </p:extLst>
          </p:nvPr>
        </p:nvGraphicFramePr>
        <p:xfrm>
          <a:off x="2519773" y="2055816"/>
          <a:ext cx="8851899" cy="3648710"/>
        </p:xfrm>
        <a:graphic>
          <a:graphicData uri="http://schemas.openxmlformats.org/drawingml/2006/table">
            <a:tbl>
              <a:tblPr/>
              <a:tblGrid>
                <a:gridCol w="1871133">
                  <a:extLst>
                    <a:ext uri="{9D8B030D-6E8A-4147-A177-3AD203B41FA5}">
                      <a16:colId xmlns:a16="http://schemas.microsoft.com/office/drawing/2014/main" val="1242806880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847987305"/>
                    </a:ext>
                  </a:extLst>
                </a:gridCol>
                <a:gridCol w="5109633">
                  <a:extLst>
                    <a:ext uri="{9D8B030D-6E8A-4147-A177-3AD203B41FA5}">
                      <a16:colId xmlns:a16="http://schemas.microsoft.com/office/drawing/2014/main" val="168510928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절임반찬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재사용봉투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6937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찌개두부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재사용봉투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475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설거지용품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랩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호일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431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설거지용품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다이소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6344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설거지용품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재사용봉투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0289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칫솔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다이소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8153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칫솔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재사용봉투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07947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비엔나소시지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일반흰우유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7031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비엔나소시지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5837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비엔나소시지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재사용봉투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30092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가정용화장지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4223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겸용두부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일반흰우유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80329"/>
                  </a:ext>
                </a:extLst>
              </a:tr>
              <a:tr h="215900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800" kern="12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800" kern="12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800" kern="1200" dirty="0">
                        <a:solidFill>
                          <a:schemeClr val="bg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278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9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6BE9F7-A99E-416B-85B8-011ED709FC54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8D817-26C5-489E-BDD7-9516D6078421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미만 구매한 이력을 주기적인 구매 패턴으로 보기 힘들다고 판단하여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이상 중복구매 데이터만 사용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B26BDF-C38D-4F2A-8C01-C7DC89256FFF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     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FF82B-0803-402E-9EBC-85F1C9A6B868}"/>
              </a:ext>
            </a:extLst>
          </p:cNvPr>
          <p:cNvSpPr txBox="1"/>
          <p:nvPr/>
        </p:nvSpPr>
        <p:spPr>
          <a:xfrm>
            <a:off x="387968" y="1319739"/>
            <a:ext cx="1141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분석 단계의 특이점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 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주기계산 과정에서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미만 중복구매 이력 제외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F3CA38-1D77-4035-AB6A-DC63E835ACDA}"/>
              </a:ext>
            </a:extLst>
          </p:cNvPr>
          <p:cNvGrpSpPr/>
          <p:nvPr/>
        </p:nvGrpSpPr>
        <p:grpSpPr>
          <a:xfrm>
            <a:off x="1496645" y="2021459"/>
            <a:ext cx="3532555" cy="3532555"/>
            <a:chOff x="6133339" y="1318666"/>
            <a:chExt cx="5028878" cy="5028878"/>
          </a:xfrm>
        </p:grpSpPr>
        <p:sp>
          <p:nvSpPr>
            <p:cNvPr id="35" name="화살표: 원형 34">
              <a:extLst>
                <a:ext uri="{FF2B5EF4-FFF2-40B4-BE49-F238E27FC236}">
                  <a16:creationId xmlns:a16="http://schemas.microsoft.com/office/drawing/2014/main" id="{A8238E5C-780F-4939-8438-65C6D0BACC9E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화살표: 원형 36">
              <a:extLst>
                <a:ext uri="{FF2B5EF4-FFF2-40B4-BE49-F238E27FC236}">
                  <a16:creationId xmlns:a16="http://schemas.microsoft.com/office/drawing/2014/main" id="{D657B5D8-6707-45E5-8599-6D333F50565B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화살표: 원형 37">
              <a:extLst>
                <a:ext uri="{FF2B5EF4-FFF2-40B4-BE49-F238E27FC236}">
                  <a16:creationId xmlns:a16="http://schemas.microsoft.com/office/drawing/2014/main" id="{EC3A3FAD-BF9B-4DFF-A0DF-73DCF301AA82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화살표: 원형 38">
              <a:extLst>
                <a:ext uri="{FF2B5EF4-FFF2-40B4-BE49-F238E27FC236}">
                  <a16:creationId xmlns:a16="http://schemas.microsoft.com/office/drawing/2014/main" id="{90FC2FFC-4E45-493B-9055-F5770184F09A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화살표: 원형 39">
              <a:extLst>
                <a:ext uri="{FF2B5EF4-FFF2-40B4-BE49-F238E27FC236}">
                  <a16:creationId xmlns:a16="http://schemas.microsoft.com/office/drawing/2014/main" id="{0725E063-BC8E-42CB-B5A5-3AE55FD27A06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1" name="그래픽 40" descr="손수레">
              <a:extLst>
                <a:ext uri="{FF2B5EF4-FFF2-40B4-BE49-F238E27FC236}">
                  <a16:creationId xmlns:a16="http://schemas.microsoft.com/office/drawing/2014/main" id="{5284244C-31CB-4F47-82A7-164C43AED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7278" y="3528304"/>
              <a:ext cx="1549714" cy="1549714"/>
            </a:xfrm>
            <a:prstGeom prst="rect">
              <a:avLst/>
            </a:prstGeom>
          </p:spPr>
        </p:pic>
        <p:pic>
          <p:nvPicPr>
            <p:cNvPr id="42" name="그래픽 41" descr="여자">
              <a:extLst>
                <a:ext uri="{FF2B5EF4-FFF2-40B4-BE49-F238E27FC236}">
                  <a16:creationId xmlns:a16="http://schemas.microsoft.com/office/drawing/2014/main" id="{5BABD9FC-749B-47B9-95D0-B50EF3DFC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5029" y="2470780"/>
              <a:ext cx="2496049" cy="249604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CC43F1-6C2C-4040-9751-36BEF6FD826D}"/>
              </a:ext>
            </a:extLst>
          </p:cNvPr>
          <p:cNvSpPr txBox="1"/>
          <p:nvPr/>
        </p:nvSpPr>
        <p:spPr>
          <a:xfrm>
            <a:off x="6152197" y="2182772"/>
            <a:ext cx="52368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b="1" dirty="0">
                <a:solidFill>
                  <a:srgbClr val="DDAE1E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KoPub돋움체 Light" panose="02020603020101020101" pitchFamily="18" charset="-127"/>
              </a:rPr>
              <a:t>5</a:t>
            </a:r>
            <a:r>
              <a:rPr lang="ko-KR" altLang="en-US" sz="8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 이상</a:t>
            </a:r>
            <a:endParaRPr lang="ko-KR" altLang="en-US" sz="20000" b="1" dirty="0">
              <a:solidFill>
                <a:srgbClr val="DDAE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08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E5DD02-37A1-492B-BA27-4EFA049CE4A8}"/>
              </a:ext>
            </a:extLst>
          </p:cNvPr>
          <p:cNvSpPr txBox="1"/>
          <p:nvPr/>
        </p:nvSpPr>
        <p:spPr>
          <a:xfrm>
            <a:off x="387967" y="1319739"/>
            <a:ext cx="1076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분석 단계의 특이점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 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과정에서 신뢰도와 지지도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CC6BB2-85D8-46E0-961C-BC510454BCE4}"/>
              </a:ext>
            </a:extLst>
          </p:cNvPr>
          <p:cNvSpPr/>
          <p:nvPr/>
        </p:nvSpPr>
        <p:spPr>
          <a:xfrm>
            <a:off x="2519773" y="2249374"/>
            <a:ext cx="2332021" cy="2332021"/>
          </a:xfrm>
          <a:prstGeom prst="ellipse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신뢰도</a:t>
            </a:r>
            <a:endParaRPr lang="en-US" altLang="ko-KR" sz="3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20%</a:t>
            </a:r>
            <a:endParaRPr lang="ko-KR" altLang="en-US" sz="40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840340-6A37-4B86-A2F1-F0FB05A43F95}"/>
              </a:ext>
            </a:extLst>
          </p:cNvPr>
          <p:cNvSpPr/>
          <p:nvPr/>
        </p:nvSpPr>
        <p:spPr>
          <a:xfrm>
            <a:off x="7616232" y="2249373"/>
            <a:ext cx="2332021" cy="2332021"/>
          </a:xfrm>
          <a:prstGeom prst="ellipse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지지도</a:t>
            </a:r>
            <a:endParaRPr lang="en-US" altLang="ko-KR" sz="3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0.3%</a:t>
            </a:r>
            <a:endParaRPr lang="ko-KR" altLang="en-US" sz="40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7DC97-ECE7-4F1B-A0D1-A4A8A074B867}"/>
              </a:ext>
            </a:extLst>
          </p:cNvPr>
          <p:cNvSpPr txBox="1"/>
          <p:nvPr/>
        </p:nvSpPr>
        <p:spPr>
          <a:xfrm>
            <a:off x="1405932" y="4784595"/>
            <a:ext cx="4690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물품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구매한 사람 중에서 물품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 함께 구매한 비율이 최소한 </a:t>
            </a:r>
            <a:r>
              <a:rPr lang="en-US" altLang="ko-KR" sz="2400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20%</a:t>
            </a:r>
            <a:r>
              <a:rPr lang="ko-KR" altLang="en-US" sz="2400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이상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이어야 연관성이 있다고 생각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285101-56BC-4652-80A3-413A38FC105A}"/>
              </a:ext>
            </a:extLst>
          </p:cNvPr>
          <p:cNvSpPr txBox="1"/>
          <p:nvPr/>
        </p:nvSpPr>
        <p:spPr>
          <a:xfrm>
            <a:off x="6484380" y="4784595"/>
            <a:ext cx="45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 거래 중 물품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물품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함께 구매한 비율이 최소한 </a:t>
            </a:r>
            <a:r>
              <a:rPr lang="en-US" altLang="ko-KR" sz="2400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0.3%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</a:t>
            </a:r>
            <a:endParaRPr lang="en-US" altLang="ko-KR" sz="2400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이어야 연관성이 있다고 생각</a:t>
            </a:r>
          </a:p>
        </p:txBody>
      </p:sp>
    </p:spTree>
    <p:extLst>
      <p:ext uri="{BB962C8B-B14F-4D97-AF65-F5344CB8AC3E}">
        <p14:creationId xmlns:p14="http://schemas.microsoft.com/office/powerpoint/2010/main" val="364085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122AE5-4884-4DF4-97F5-B7682C0B199B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C9665-1E21-4031-A266-5FDDDA75E3A1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]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분석결과를 바탕으로 한 시사점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0" y="596075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 결과 다양하고 활용할 수 있는 결과 상당수 도출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A84314-EE91-45D6-8C94-77D2A0F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1111671-3102-4967-8BCC-D576B65F9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76320"/>
              </p:ext>
            </p:extLst>
          </p:nvPr>
        </p:nvGraphicFramePr>
        <p:xfrm>
          <a:off x="1370949" y="2222501"/>
          <a:ext cx="9280398" cy="2815589"/>
        </p:xfrm>
        <a:graphic>
          <a:graphicData uri="http://schemas.openxmlformats.org/drawingml/2006/table">
            <a:tbl>
              <a:tblPr/>
              <a:tblGrid>
                <a:gridCol w="3093466">
                  <a:extLst>
                    <a:ext uri="{9D8B030D-6E8A-4147-A177-3AD203B41FA5}">
                      <a16:colId xmlns:a16="http://schemas.microsoft.com/office/drawing/2014/main" val="1008635316"/>
                    </a:ext>
                  </a:extLst>
                </a:gridCol>
                <a:gridCol w="3093466">
                  <a:extLst>
                    <a:ext uri="{9D8B030D-6E8A-4147-A177-3AD203B41FA5}">
                      <a16:colId xmlns:a16="http://schemas.microsoft.com/office/drawing/2014/main" val="3453409389"/>
                    </a:ext>
                  </a:extLst>
                </a:gridCol>
                <a:gridCol w="3093466">
                  <a:extLst>
                    <a:ext uri="{9D8B030D-6E8A-4147-A177-3AD203B41FA5}">
                      <a16:colId xmlns:a16="http://schemas.microsoft.com/office/drawing/2014/main" val="100753515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구이진미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훈제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181368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훈제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구이진미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747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스틱과자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1666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쌀스낵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8484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일반시리얼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일반흰우유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83643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여성화장품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일반화장품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5912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{3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분요리류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2859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수입면류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소스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52129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일반물티슈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다이소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41838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{PB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바나나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 err="1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일반흰우유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17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5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122AE5-4884-4DF4-97F5-B7682C0B199B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C9665-1E21-4031-A266-5FDDDA75E3A1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]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분석결과를 바탕으로 한 시사점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0" y="596075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 결과 다양하고 활용할 수 있는 결과 상당수 도출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A84314-EE91-45D6-8C94-77D2A0F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EA87B8-7F02-4B7E-890F-30250005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90073"/>
              </p:ext>
            </p:extLst>
          </p:nvPr>
        </p:nvGraphicFramePr>
        <p:xfrm>
          <a:off x="1650124" y="2107621"/>
          <a:ext cx="8891751" cy="3087370"/>
        </p:xfrm>
        <a:graphic>
          <a:graphicData uri="http://schemas.openxmlformats.org/drawingml/2006/table">
            <a:tbl>
              <a:tblPr/>
              <a:tblGrid>
                <a:gridCol w="2963917">
                  <a:extLst>
                    <a:ext uri="{9D8B030D-6E8A-4147-A177-3AD203B41FA5}">
                      <a16:colId xmlns:a16="http://schemas.microsoft.com/office/drawing/2014/main" val="1557015389"/>
                    </a:ext>
                  </a:extLst>
                </a:gridCol>
                <a:gridCol w="2963917">
                  <a:extLst>
                    <a:ext uri="{9D8B030D-6E8A-4147-A177-3AD203B41FA5}">
                      <a16:colId xmlns:a16="http://schemas.microsoft.com/office/drawing/2014/main" val="4153821029"/>
                    </a:ext>
                  </a:extLst>
                </a:gridCol>
                <a:gridCol w="2963917">
                  <a:extLst>
                    <a:ext uri="{9D8B030D-6E8A-4147-A177-3AD203B41FA5}">
                      <a16:colId xmlns:a16="http://schemas.microsoft.com/office/drawing/2014/main" val="36706071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샌드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1442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샌드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090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크래커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8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크래커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1825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당근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양파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707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차별화계란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일반흰우유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955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차별화계란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976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랩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호일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다이소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141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컵라면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일반스낵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8191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컵라면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375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소스</a:t>
                      </a:r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=&gt;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{</a:t>
                      </a:r>
                      <a:r>
                        <a:rPr lang="ko-KR" altLang="en-US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봉지라면</a:t>
                      </a:r>
                      <a:r>
                        <a:rPr lang="en-US" altLang="ko-KR" sz="1800" kern="1200" dirty="0">
                          <a:solidFill>
                            <a:schemeClr val="bg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}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61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27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DBD27C-C0AB-4035-853A-C0FD6DA6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2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544" y="2573691"/>
            <a:ext cx="4189374" cy="3394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</p:spPr>
      </p:pic>
      <p:sp>
        <p:nvSpPr>
          <p:cNvPr id="38" name="사각형: 모서리가 접힌 도형 37">
            <a:extLst>
              <a:ext uri="{FF2B5EF4-FFF2-40B4-BE49-F238E27FC236}">
                <a16:creationId xmlns:a16="http://schemas.microsoft.com/office/drawing/2014/main" id="{3F299295-3B35-49A8-803C-E8040EA6F39B}"/>
              </a:ext>
            </a:extLst>
          </p:cNvPr>
          <p:cNvSpPr/>
          <p:nvPr/>
        </p:nvSpPr>
        <p:spPr>
          <a:xfrm>
            <a:off x="1687101" y="2629280"/>
            <a:ext cx="3978259" cy="3283260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분석결과를 바탕으로 한 시사점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 시각화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29D9DA-DF74-4307-AE1C-FA933B9932C3}"/>
              </a:ext>
            </a:extLst>
          </p:cNvPr>
          <p:cNvSpPr/>
          <p:nvPr/>
        </p:nvSpPr>
        <p:spPr>
          <a:xfrm>
            <a:off x="1614514" y="2514185"/>
            <a:ext cx="4189374" cy="3394438"/>
          </a:xfrm>
          <a:prstGeom prst="rect">
            <a:avLst/>
          </a:prstGeom>
          <a:solidFill>
            <a:schemeClr val="bg1">
              <a:lumMod val="65000"/>
              <a:alpha val="9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B2125DC-7C27-4CAC-9AF9-6B921BA02AC6}"/>
              </a:ext>
            </a:extLst>
          </p:cNvPr>
          <p:cNvSpPr/>
          <p:nvPr/>
        </p:nvSpPr>
        <p:spPr>
          <a:xfrm>
            <a:off x="1530744" y="2514185"/>
            <a:ext cx="4306113" cy="3506676"/>
          </a:xfrm>
          <a:prstGeom prst="frame">
            <a:avLst>
              <a:gd name="adj1" fmla="val 2403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9263E2-4F05-45FB-BEAD-08560FE55100}"/>
              </a:ext>
            </a:extLst>
          </p:cNvPr>
          <p:cNvSpPr txBox="1"/>
          <p:nvPr/>
        </p:nvSpPr>
        <p:spPr>
          <a:xfrm>
            <a:off x="6618360" y="3175905"/>
            <a:ext cx="4175760" cy="2893100"/>
          </a:xfrm>
          <a:prstGeom prst="rect">
            <a:avLst/>
          </a:prstGeom>
          <a:noFill/>
          <a:ln>
            <a:solidFill>
              <a:srgbClr val="1F4E7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 연관분석 결과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많은 상품들이 서로서로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 되어 있음을 확인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36E14-17E2-4D70-95E3-A821FFA547A9}"/>
              </a:ext>
            </a:extLst>
          </p:cNvPr>
          <p:cNvSpPr txBox="1"/>
          <p:nvPr/>
        </p:nvSpPr>
        <p:spPr>
          <a:xfrm>
            <a:off x="6618361" y="2514185"/>
            <a:ext cx="4175760" cy="661720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시각화</a:t>
            </a:r>
            <a:endParaRPr lang="en-US" altLang="ko-KR" sz="2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8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구매주기마다 할인쿠폰 제공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740648" y="2440734"/>
            <a:ext cx="52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</a:t>
            </a:r>
            <a:r>
              <a:rPr lang="ko-KR" altLang="en-US" sz="24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고객당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동일한 상품을 </a:t>
            </a:r>
            <a:r>
              <a:rPr lang="ko-KR" altLang="en-US" sz="24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다섯번이상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사면</a:t>
            </a:r>
            <a:endParaRPr lang="en-US" altLang="ko-KR" sz="28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0" name="Picture 2" descr="coupon discount png에 대한 이미지 검색결과">
            <a:extLst>
              <a:ext uri="{FF2B5EF4-FFF2-40B4-BE49-F238E27FC236}">
                <a16:creationId xmlns:a16="http://schemas.microsoft.com/office/drawing/2014/main" id="{6694482E-AB8C-4DFB-9986-EA7782EE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17" y="3291017"/>
            <a:ext cx="4438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opper png에 대한 이미지 검색결과">
            <a:extLst>
              <a:ext uri="{FF2B5EF4-FFF2-40B4-BE49-F238E27FC236}">
                <a16:creationId xmlns:a16="http://schemas.microsoft.com/office/drawing/2014/main" id="{D25A86B3-79EA-466E-893E-1793742E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48" y="3156209"/>
            <a:ext cx="2984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A159DFB-9A58-4FEF-A6A3-495B3F6724CF}"/>
              </a:ext>
            </a:extLst>
          </p:cNvPr>
          <p:cNvSpPr/>
          <p:nvPr/>
        </p:nvSpPr>
        <p:spPr>
          <a:xfrm>
            <a:off x="5179298" y="3970506"/>
            <a:ext cx="1663700" cy="1244600"/>
          </a:xfrm>
          <a:prstGeom prst="rightArrow">
            <a:avLst>
              <a:gd name="adj1" fmla="val 37755"/>
              <a:gd name="adj2" fmla="val 428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F45DE-3BDB-437E-936D-B6208887DD98}"/>
              </a:ext>
            </a:extLst>
          </p:cNvPr>
          <p:cNvSpPr txBox="1"/>
          <p:nvPr/>
        </p:nvSpPr>
        <p:spPr>
          <a:xfrm>
            <a:off x="6612932" y="2440734"/>
            <a:ext cx="52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구매주기마다 할인쿠폰 제공</a:t>
            </a:r>
            <a:endParaRPr lang="en-US" altLang="ko-KR" sz="28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D757B-92EA-4901-A3CA-90AA2F310DBF}"/>
              </a:ext>
            </a:extLst>
          </p:cNvPr>
          <p:cNvSpPr txBox="1"/>
          <p:nvPr/>
        </p:nvSpPr>
        <p:spPr>
          <a:xfrm>
            <a:off x="-381000" y="58337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새롭게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구매시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정보 업데이트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597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현재 쿠폰제시현황은 어떤 문제를 가지고 있는가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96A15E-6A8D-419F-ABD2-362F5184F240}"/>
              </a:ext>
            </a:extLst>
          </p:cNvPr>
          <p:cNvSpPr/>
          <p:nvPr/>
        </p:nvSpPr>
        <p:spPr>
          <a:xfrm>
            <a:off x="0" y="2382050"/>
            <a:ext cx="12192000" cy="218703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문제인식</a:t>
            </a:r>
          </a:p>
        </p:txBody>
      </p:sp>
    </p:spTree>
    <p:extLst>
      <p:ext uri="{BB962C8B-B14F-4D97-AF65-F5344CB8AC3E}">
        <p14:creationId xmlns:p14="http://schemas.microsoft.com/office/powerpoint/2010/main" val="304638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구매주기마다 할인쿠폰 제공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0" y="23804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구매주기 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고객이 동일한 하나의 상품을 중복 구매한 경우</a:t>
            </a:r>
            <a:endParaRPr lang="en-US" altLang="ko-KR" sz="2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다음 구매까지 걸리는 평균적인 기간</a:t>
            </a:r>
            <a:endParaRPr lang="en-US" altLang="ko-KR" sz="28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052" name="Picture 4" descr="shopper png에 대한 이미지 검색결과">
            <a:extLst>
              <a:ext uri="{FF2B5EF4-FFF2-40B4-BE49-F238E27FC236}">
                <a16:creationId xmlns:a16="http://schemas.microsoft.com/office/drawing/2014/main" id="{D25A86B3-79EA-466E-893E-1793742E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48" y="3501784"/>
            <a:ext cx="2984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7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338E7-F5C6-47F2-BA9C-AB13FFDC304E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94F382-5085-43AE-90F7-334A1003082B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6BD76-FC4D-40A0-9C04-F35AEFAD6477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고객들이 동시에 많이 구매한 상품의  쿠폰을 보내줄 시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상품을 같이 구매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확률 상승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쿠폰제공 시 다른 상품도 같이 쿠폰 제공</a:t>
            </a:r>
          </a:p>
        </p:txBody>
      </p:sp>
      <p:pic>
        <p:nvPicPr>
          <p:cNvPr id="21" name="Picture 4" descr="association rule에 대한 이미지 검색결과">
            <a:extLst>
              <a:ext uri="{FF2B5EF4-FFF2-40B4-BE49-F238E27FC236}">
                <a16:creationId xmlns:a16="http://schemas.microsoft.com/office/drawing/2014/main" id="{FC5A1DAE-E958-4D03-B296-7E4BD15C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89" y="1979108"/>
            <a:ext cx="4090601" cy="36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upon discount png에 대한 이미지 검색결과">
            <a:extLst>
              <a:ext uri="{FF2B5EF4-FFF2-40B4-BE49-F238E27FC236}">
                <a16:creationId xmlns:a16="http://schemas.microsoft.com/office/drawing/2014/main" id="{2581C87F-9AD3-4709-AF86-31C5B9CB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58" y="2094141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upon discount png에 대한 이미지 검색결과">
            <a:extLst>
              <a:ext uri="{FF2B5EF4-FFF2-40B4-BE49-F238E27FC236}">
                <a16:creationId xmlns:a16="http://schemas.microsoft.com/office/drawing/2014/main" id="{18ABE195-5D7A-47B7-AD7B-2D6F4771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90" y="2488082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upon discount png에 대한 이미지 검색결과">
            <a:extLst>
              <a:ext uri="{FF2B5EF4-FFF2-40B4-BE49-F238E27FC236}">
                <a16:creationId xmlns:a16="http://schemas.microsoft.com/office/drawing/2014/main" id="{CA1746F6-9C37-4C22-8211-891D9AD1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48" y="4398654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oupon discount png에 대한 이미지 검색결과">
            <a:extLst>
              <a:ext uri="{FF2B5EF4-FFF2-40B4-BE49-F238E27FC236}">
                <a16:creationId xmlns:a16="http://schemas.microsoft.com/office/drawing/2014/main" id="{89A54F9A-D449-45FC-BDB8-705D7790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7" y="4752796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68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쿠폰제공 시 다른 상품도 같이 쿠폰 제공</a:t>
            </a:r>
          </a:p>
        </p:txBody>
      </p:sp>
      <p:pic>
        <p:nvPicPr>
          <p:cNvPr id="21" name="Picture 4" descr="association rule에 대한 이미지 검색결과">
            <a:extLst>
              <a:ext uri="{FF2B5EF4-FFF2-40B4-BE49-F238E27FC236}">
                <a16:creationId xmlns:a16="http://schemas.microsoft.com/office/drawing/2014/main" id="{FC5A1DAE-E958-4D03-B296-7E4BD15C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61" y="3300882"/>
            <a:ext cx="3456311" cy="311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upon discount png에 대한 이미지 검색결과">
            <a:extLst>
              <a:ext uri="{FF2B5EF4-FFF2-40B4-BE49-F238E27FC236}">
                <a16:creationId xmlns:a16="http://schemas.microsoft.com/office/drawing/2014/main" id="{2581C87F-9AD3-4709-AF86-31C5B9CB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8" y="3300882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upon discount png에 대한 이미지 검색결과">
            <a:extLst>
              <a:ext uri="{FF2B5EF4-FFF2-40B4-BE49-F238E27FC236}">
                <a16:creationId xmlns:a16="http://schemas.microsoft.com/office/drawing/2014/main" id="{18ABE195-5D7A-47B7-AD7B-2D6F4771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14" y="3598834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upon discount png에 대한 이미지 검색결과">
            <a:extLst>
              <a:ext uri="{FF2B5EF4-FFF2-40B4-BE49-F238E27FC236}">
                <a16:creationId xmlns:a16="http://schemas.microsoft.com/office/drawing/2014/main" id="{CA1746F6-9C37-4C22-8211-891D9AD1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930" y="5171277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oupon discount png에 대한 이미지 검색결과">
            <a:extLst>
              <a:ext uri="{FF2B5EF4-FFF2-40B4-BE49-F238E27FC236}">
                <a16:creationId xmlns:a16="http://schemas.microsoft.com/office/drawing/2014/main" id="{89A54F9A-D449-45FC-BDB8-705D7790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74" y="5629096"/>
            <a:ext cx="938683" cy="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FDB2E-8E23-4E19-9039-E51B2B869136}"/>
              </a:ext>
            </a:extLst>
          </p:cNvPr>
          <p:cNvSpPr txBox="1"/>
          <p:nvPr/>
        </p:nvSpPr>
        <p:spPr>
          <a:xfrm>
            <a:off x="0" y="211955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연관분석 결과를 기반으로 나온 연관된 상품은 고객들이 동시에 구매할 확률이 높으므로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연관이 되어있는 상품도 같이 쿠폰 제공 </a:t>
            </a:r>
          </a:p>
        </p:txBody>
      </p:sp>
    </p:spTree>
    <p:extLst>
      <p:ext uri="{BB962C8B-B14F-4D97-AF65-F5344CB8AC3E}">
        <p14:creationId xmlns:p14="http://schemas.microsoft.com/office/powerpoint/2010/main" val="368771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42529-187F-44EE-9DA6-7E335AE70808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3386B-5B1E-4ECB-88B5-1E99C5E7CBDC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6BD76-FC4D-40A0-9C04-F35AEFAD6477}"/>
              </a:ext>
            </a:extLst>
          </p:cNvPr>
          <p:cNvSpPr txBox="1"/>
          <p:nvPr/>
        </p:nvSpPr>
        <p:spPr>
          <a:xfrm>
            <a:off x="0" y="577025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고객들이 반복주문 할 수록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다시 구매할 수 있는 요인이 커지도록 쿠폰 할인율 적용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구매수량에 따라 할인율을 다르게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11F06-76A7-499C-84D8-3BC4D9C390C1}"/>
              </a:ext>
            </a:extLst>
          </p:cNvPr>
          <p:cNvSpPr txBox="1"/>
          <p:nvPr/>
        </p:nvSpPr>
        <p:spPr>
          <a:xfrm>
            <a:off x="1235384" y="2224689"/>
            <a:ext cx="9721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이상 중복구매 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5%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이상 중복구매 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7%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30</a:t>
            </a:r>
            <a:r>
              <a:rPr lang="ko-KR" altLang="en-US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이상 중복구매 </a:t>
            </a:r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10%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5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C530D5-87B6-4C43-AF94-B46BF37A397D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D41A8-4CB1-48B5-A50B-5E3E57E5BA76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]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972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주기적인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알람 서비스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6BD76-FC4D-40A0-9C04-F35AEFAD6477}"/>
              </a:ext>
            </a:extLst>
          </p:cNvPr>
          <p:cNvSpPr txBox="1"/>
          <p:nvPr/>
        </p:nvSpPr>
        <p:spPr>
          <a:xfrm>
            <a:off x="0" y="577025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고객들이 주기적으로 구매하는 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상품들을 상기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시키고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쿠폰으로 유인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 수 있도록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알람 실행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11F06-76A7-499C-84D8-3BC4D9C390C1}"/>
              </a:ext>
            </a:extLst>
          </p:cNvPr>
          <p:cNvSpPr txBox="1"/>
          <p:nvPr/>
        </p:nvSpPr>
        <p:spPr>
          <a:xfrm>
            <a:off x="1235384" y="2224689"/>
            <a:ext cx="9721232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&lt;PUSH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알람 예시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1&gt;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ㅇㅇ님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ㅁ상품을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구매할 때가 되지 않으셨나요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이번주 내에 구매하시면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5%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할인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&lt;PUSH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알람 예시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2&gt;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ㅇㅇ님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현재까지 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ㅁ상품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 구매하셨어요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번만 더 구매하시면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5%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할인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83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C530D5-87B6-4C43-AF94-B46BF37A397D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D41A8-4CB1-48B5-A50B-5E3E57E5BA76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6BD76-FC4D-40A0-9C04-F35AEFAD6477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각각의 고객의 구매주기가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 이상 지날 시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쿠폰을 지급 하면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200" b="1" dirty="0" err="1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오랜기간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구매하지 않은 상품으로 고객 유인 가능 </a:t>
            </a:r>
            <a:endParaRPr lang="en-US" altLang="ko-KR" sz="3200" b="1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시사점 및 서비스 제안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1068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③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서비스제안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b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2800" b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구매자가 오랜 주기동안 미구매시 쿠폰 지급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C11F06-76A7-499C-84D8-3BC4D9C390C1}"/>
              </a:ext>
            </a:extLst>
          </p:cNvPr>
          <p:cNvSpPr txBox="1"/>
          <p:nvPr/>
        </p:nvSpPr>
        <p:spPr>
          <a:xfrm>
            <a:off x="1235384" y="2669189"/>
            <a:ext cx="972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&lt;PUSH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알람 예시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ㅇㅇ님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ㅁ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상품을 </a:t>
            </a:r>
            <a:r>
              <a:rPr lang="ko-KR" altLang="en-US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구매하신지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오래되시지 않으셨나요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이번주 내에 구매하시면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5%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할인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0443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8" name="Picture 2" descr="l point png에 대한 이미지 검색결과">
            <a:extLst>
              <a:ext uri="{FF2B5EF4-FFF2-40B4-BE49-F238E27FC236}">
                <a16:creationId xmlns:a16="http://schemas.microsoft.com/office/drawing/2014/main" id="{D013C995-0A4B-45F2-8937-AE37972E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65" y="2092546"/>
            <a:ext cx="5908181" cy="16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문제인식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096000" y="2152895"/>
            <a:ext cx="601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고객의 특징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구매빈도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구매주기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구매패턴 등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고려하여 쿠폰을 진열하지 않는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 카테고리 현황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 맞춤형 쿠폰 제시가 아닌 획일화된 쿠폰 제시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463EAF-07C4-4DF7-ADDA-ECC9FC7B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28" y="2060702"/>
            <a:ext cx="2393680" cy="4255431"/>
          </a:xfrm>
          <a:prstGeom prst="rect">
            <a:avLst/>
          </a:prstGeom>
          <a:ln w="88900">
            <a:solidFill>
              <a:schemeClr val="accent5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472768-FEE2-4E1B-AAFE-A602FAB8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483" y="2024609"/>
            <a:ext cx="2434284" cy="4327616"/>
          </a:xfrm>
          <a:prstGeom prst="rect">
            <a:avLst/>
          </a:prstGeom>
          <a:ln w="88900">
            <a:solidFill>
              <a:schemeClr val="accent5">
                <a:lumMod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26DDBF-5051-4A7B-AFE0-5B2EA27EB1B3}"/>
              </a:ext>
            </a:extLst>
          </p:cNvPr>
          <p:cNvSpPr/>
          <p:nvPr/>
        </p:nvSpPr>
        <p:spPr>
          <a:xfrm>
            <a:off x="6096000" y="5015042"/>
            <a:ext cx="58213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매우 비효율적인 시스템화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되어 있는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 카테고리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099AE54-4446-4AFA-AA8A-E0384A6BBA65}"/>
              </a:ext>
            </a:extLst>
          </p:cNvPr>
          <p:cNvSpPr/>
          <p:nvPr/>
        </p:nvSpPr>
        <p:spPr>
          <a:xfrm>
            <a:off x="8612968" y="3537890"/>
            <a:ext cx="787400" cy="11049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문제인식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0" y="2429172"/>
            <a:ext cx="5446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쿠폰이 카테고리 안에 목록으로 제공되어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고객들이 직접 쿠폰을 번거롭게 찾아야하는 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 제공 현황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쿠폰의 목록화 된 제공으로 겪는 사용자들의 불편함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26DDBF-5051-4A7B-AFE0-5B2EA27EB1B3}"/>
              </a:ext>
            </a:extLst>
          </p:cNvPr>
          <p:cNvSpPr/>
          <p:nvPr/>
        </p:nvSpPr>
        <p:spPr>
          <a:xfrm>
            <a:off x="387968" y="5131133"/>
            <a:ext cx="494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고객들이 매우</a:t>
            </a:r>
            <a:r>
              <a:rPr lang="ko-KR" altLang="en-US" sz="28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불편하게 찾아야하는  </a:t>
            </a:r>
            <a:endParaRPr lang="en-US" altLang="ko-KR" sz="2000" dirty="0">
              <a:solidFill>
                <a:srgbClr val="FFC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쿠폰 제공 시스템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099AE54-4446-4AFA-AA8A-E0384A6BBA65}"/>
              </a:ext>
            </a:extLst>
          </p:cNvPr>
          <p:cNvSpPr/>
          <p:nvPr/>
        </p:nvSpPr>
        <p:spPr>
          <a:xfrm>
            <a:off x="2467284" y="3909920"/>
            <a:ext cx="787400" cy="11049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3D168-0E34-4A27-A1CE-42D2E68D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39" y="2207788"/>
            <a:ext cx="6431930" cy="3404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A8DD160-ABBD-455C-8B7C-257BEA149A1F}"/>
              </a:ext>
            </a:extLst>
          </p:cNvPr>
          <p:cNvSpPr/>
          <p:nvPr/>
        </p:nvSpPr>
        <p:spPr>
          <a:xfrm>
            <a:off x="11158949" y="2683703"/>
            <a:ext cx="698501" cy="698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D902FD-C823-4003-BFDB-A4961BD0DBAE}"/>
              </a:ext>
            </a:extLst>
          </p:cNvPr>
          <p:cNvCxnSpPr>
            <a:cxnSpLocks/>
          </p:cNvCxnSpPr>
          <p:nvPr/>
        </p:nvCxnSpPr>
        <p:spPr>
          <a:xfrm flipV="1">
            <a:off x="8085667" y="2984500"/>
            <a:ext cx="3073282" cy="105833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7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597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L.POINT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이 현황을 개선하기 위해서 무엇을 분석해야 하는가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96A15E-6A8D-419F-ABD2-362F5184F240}"/>
              </a:ext>
            </a:extLst>
          </p:cNvPr>
          <p:cNvSpPr/>
          <p:nvPr/>
        </p:nvSpPr>
        <p:spPr>
          <a:xfrm>
            <a:off x="0" y="2382050"/>
            <a:ext cx="12192000" cy="218703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문제해결을 위한 분석과정 도출</a:t>
            </a:r>
          </a:p>
        </p:txBody>
      </p:sp>
    </p:spTree>
    <p:extLst>
      <p:ext uri="{BB962C8B-B14F-4D97-AF65-F5344CB8AC3E}">
        <p14:creationId xmlns:p14="http://schemas.microsoft.com/office/powerpoint/2010/main" val="22896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문제해결을 위한 분석과정 도출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① 고객 각각의 구매주기 계산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5D2CB5-AC9A-487A-8626-F1FD5047CDF6}"/>
              </a:ext>
            </a:extLst>
          </p:cNvPr>
          <p:cNvGrpSpPr/>
          <p:nvPr/>
        </p:nvGrpSpPr>
        <p:grpSpPr>
          <a:xfrm>
            <a:off x="1382345" y="1884090"/>
            <a:ext cx="3870375" cy="3870375"/>
            <a:chOff x="6133339" y="1318666"/>
            <a:chExt cx="5028878" cy="5028878"/>
          </a:xfrm>
        </p:grpSpPr>
        <p:sp>
          <p:nvSpPr>
            <p:cNvPr id="16" name="화살표: 원형 15">
              <a:extLst>
                <a:ext uri="{FF2B5EF4-FFF2-40B4-BE49-F238E27FC236}">
                  <a16:creationId xmlns:a16="http://schemas.microsoft.com/office/drawing/2014/main" id="{2A358102-BB6E-451E-80BB-217A2E8F1063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21292825"/>
                <a:gd name="adj4" fmla="val 19766604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화살표: 원형 48">
              <a:extLst>
                <a:ext uri="{FF2B5EF4-FFF2-40B4-BE49-F238E27FC236}">
                  <a16:creationId xmlns:a16="http://schemas.microsoft.com/office/drawing/2014/main" id="{A6238399-D5C7-447B-88DF-793D4EF53BA1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4014266"/>
                <a:gd name="adj4" fmla="val 225382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화살표: 원형 50">
              <a:extLst>
                <a:ext uri="{FF2B5EF4-FFF2-40B4-BE49-F238E27FC236}">
                  <a16:creationId xmlns:a16="http://schemas.microsoft.com/office/drawing/2014/main" id="{DF3719BB-B470-46BE-97C6-2ADFFA101568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8210155"/>
                <a:gd name="adj4" fmla="val 644971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화살표: 원형 52">
              <a:extLst>
                <a:ext uri="{FF2B5EF4-FFF2-40B4-BE49-F238E27FC236}">
                  <a16:creationId xmlns:a16="http://schemas.microsoft.com/office/drawing/2014/main" id="{1412C874-070F-4585-880D-5ACA99F30D38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12297380"/>
                <a:gd name="adj4" fmla="val 10771160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화살표: 원형 54">
              <a:extLst>
                <a:ext uri="{FF2B5EF4-FFF2-40B4-BE49-F238E27FC236}">
                  <a16:creationId xmlns:a16="http://schemas.microsoft.com/office/drawing/2014/main" id="{4A6FB31A-CE52-4E0E-9F67-FB8DCAFF8B5A}"/>
                </a:ext>
              </a:extLst>
            </p:cNvPr>
            <p:cNvSpPr/>
            <p:nvPr/>
          </p:nvSpPr>
          <p:spPr>
            <a:xfrm>
              <a:off x="6133339" y="1318666"/>
              <a:ext cx="5028878" cy="5028878"/>
            </a:xfrm>
            <a:prstGeom prst="circularArrow">
              <a:avLst>
                <a:gd name="adj1" fmla="val 5202"/>
                <a:gd name="adj2" fmla="val 336015"/>
                <a:gd name="adj3" fmla="val 16865256"/>
                <a:gd name="adj4" fmla="val 15198729"/>
                <a:gd name="adj5" fmla="val 606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7" name="그래픽 56" descr="손수레">
              <a:extLst>
                <a:ext uri="{FF2B5EF4-FFF2-40B4-BE49-F238E27FC236}">
                  <a16:creationId xmlns:a16="http://schemas.microsoft.com/office/drawing/2014/main" id="{09C952A1-4C01-4BB8-B788-E51EB7D6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7278" y="3528304"/>
              <a:ext cx="1549714" cy="1549714"/>
            </a:xfrm>
            <a:prstGeom prst="rect">
              <a:avLst/>
            </a:prstGeom>
          </p:spPr>
        </p:pic>
        <p:pic>
          <p:nvPicPr>
            <p:cNvPr id="61" name="그래픽 60" descr="여자">
              <a:extLst>
                <a:ext uri="{FF2B5EF4-FFF2-40B4-BE49-F238E27FC236}">
                  <a16:creationId xmlns:a16="http://schemas.microsoft.com/office/drawing/2014/main" id="{DE71F8ED-BFC7-409B-BC11-F1F499B2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5029" y="2470780"/>
              <a:ext cx="2496049" cy="2496049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01F346-BED2-4834-95E8-189D9607FF31}"/>
              </a:ext>
            </a:extLst>
          </p:cNvPr>
          <p:cNvSpPr/>
          <p:nvPr/>
        </p:nvSpPr>
        <p:spPr>
          <a:xfrm>
            <a:off x="5833190" y="2179453"/>
            <a:ext cx="6196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같은 상품이라도 고객마다 구매하는 주기가 다르다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86DD5-EB8E-44AB-BC93-A11DE908A82E}"/>
              </a:ext>
            </a:extLst>
          </p:cNvPr>
          <p:cNvSpPr/>
          <p:nvPr/>
        </p:nvSpPr>
        <p:spPr>
          <a:xfrm>
            <a:off x="5916898" y="4230160"/>
            <a:ext cx="58256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그러므로 각각의 고객마다 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중복구매상품의 구매주기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계산하자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818EF21-ACA8-4398-94FD-D42627DB812D}"/>
              </a:ext>
            </a:extLst>
          </p:cNvPr>
          <p:cNvSpPr/>
          <p:nvPr/>
        </p:nvSpPr>
        <p:spPr>
          <a:xfrm>
            <a:off x="8537615" y="2926890"/>
            <a:ext cx="787400" cy="11049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A416F4-A269-4843-8F23-253BE6598B73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F193D1-F1FC-488B-9B6B-78A9D6B120C0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고객들은 마트에서 쇼핑을 할 때 여러 상품을 동시에 담는다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그러므로 상품들을 통째로 묶어 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상품끼리 연관분석</a:t>
            </a:r>
            <a:r>
              <a:rPr lang="en-US" altLang="ko-KR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실시하자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00715-6FB8-4A15-A01F-198396C85579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  ]</a:t>
            </a: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문제해결을 위한 분석과정 도출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구매하는 상품별로 연관분석</a:t>
            </a:r>
          </a:p>
        </p:txBody>
      </p:sp>
      <p:pic>
        <p:nvPicPr>
          <p:cNvPr id="3074" name="Picture 2" descr="association rule에 대한 이미지 검색결과">
            <a:extLst>
              <a:ext uri="{FF2B5EF4-FFF2-40B4-BE49-F238E27FC236}">
                <a16:creationId xmlns:a16="http://schemas.microsoft.com/office/drawing/2014/main" id="{491647F9-A42D-4C96-8AAD-BED34E925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" b="17666"/>
          <a:stretch/>
        </p:blipFill>
        <p:spPr bwMode="auto">
          <a:xfrm>
            <a:off x="2398436" y="2402526"/>
            <a:ext cx="7225424" cy="28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6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31977C-F2E1-48E4-A62A-149D84B5C3E3}"/>
              </a:ext>
            </a:extLst>
          </p:cNvPr>
          <p:cNvSpPr/>
          <p:nvPr/>
        </p:nvSpPr>
        <p:spPr>
          <a:xfrm>
            <a:off x="-533400" y="5638800"/>
            <a:ext cx="13881100" cy="15494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문제해결을 위한 분석과정 도출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3771CE-AC1B-486E-84DD-891A332C7295}"/>
              </a:ext>
            </a:extLst>
          </p:cNvPr>
          <p:cNvSpPr txBox="1"/>
          <p:nvPr/>
        </p:nvSpPr>
        <p:spPr>
          <a:xfrm>
            <a:off x="387968" y="1319739"/>
            <a:ext cx="839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② 분석데이터를 대형마트에 한정</a:t>
            </a:r>
          </a:p>
        </p:txBody>
      </p:sp>
      <p:pic>
        <p:nvPicPr>
          <p:cNvPr id="1026" name="Picture 2" descr="cart png에 대한 이미지 검색결과">
            <a:extLst>
              <a:ext uri="{FF2B5EF4-FFF2-40B4-BE49-F238E27FC236}">
                <a16:creationId xmlns:a16="http://schemas.microsoft.com/office/drawing/2014/main" id="{B14BD4CD-B16E-4001-9E4D-A37B9135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87" y="1907215"/>
            <a:ext cx="3516919" cy="35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png에 대한 이미지 검색결과">
            <a:extLst>
              <a:ext uri="{FF2B5EF4-FFF2-40B4-BE49-F238E27FC236}">
                <a16:creationId xmlns:a16="http://schemas.microsoft.com/office/drawing/2014/main" id="{BF23D0F8-ED46-483D-A917-B21CD998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94" y="2037204"/>
            <a:ext cx="3337725" cy="33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A009F1-2FCA-49B9-B4C9-EE1F7541BD32}"/>
              </a:ext>
            </a:extLst>
          </p:cNvPr>
          <p:cNvSpPr txBox="1"/>
          <p:nvPr/>
        </p:nvSpPr>
        <p:spPr>
          <a:xfrm>
            <a:off x="0" y="57702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주기적인 구매 패턴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보이고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3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한번에 다양한 상품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구매하는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가장 적합한 업종이 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대형마트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이기 때문에 대형마트만 분석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C2658-B7F8-4CDC-AFB5-77FEA82E78EB}"/>
              </a:ext>
            </a:extLst>
          </p:cNvPr>
          <p:cNvSpPr txBox="1"/>
          <p:nvPr/>
        </p:nvSpPr>
        <p:spPr>
          <a:xfrm>
            <a:off x="-38100" y="567037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FFC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                  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1457254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6765</TotalTime>
  <Words>2886</Words>
  <Application>Microsoft Office PowerPoint</Application>
  <PresentationFormat>와이드스크린</PresentationFormat>
  <Paragraphs>420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방채연(통계학전공)</cp:lastModifiedBy>
  <cp:revision>66</cp:revision>
  <dcterms:created xsi:type="dcterms:W3CDTF">2016-03-12T15:04:52Z</dcterms:created>
  <dcterms:modified xsi:type="dcterms:W3CDTF">2018-01-19T17:33:00Z</dcterms:modified>
</cp:coreProperties>
</file>