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3" r:id="rId12"/>
    <p:sldId id="268" r:id="rId13"/>
    <p:sldId id="270" r:id="rId14"/>
    <p:sldId id="271" r:id="rId15"/>
    <p:sldId id="278" r:id="rId16"/>
    <p:sldId id="284" r:id="rId17"/>
    <p:sldId id="285" r:id="rId18"/>
    <p:sldId id="286" r:id="rId19"/>
    <p:sldId id="287" r:id="rId20"/>
    <p:sldId id="288" r:id="rId21"/>
    <p:sldId id="274" r:id="rId22"/>
    <p:sldId id="272" r:id="rId23"/>
    <p:sldId id="275" r:id="rId24"/>
    <p:sldId id="276" r:id="rId25"/>
    <p:sldId id="277" r:id="rId26"/>
    <p:sldId id="259" r:id="rId27"/>
  </p:sldIdLst>
  <p:sldSz cx="12192000" cy="6858000"/>
  <p:notesSz cx="6858000" cy="9144000"/>
  <p:embeddedFontLst>
    <p:embeddedFont>
      <p:font typeface="경기천년바탕 Regular" panose="02020503020101020101" pitchFamily="18" charset="-127"/>
      <p:regular r:id="rId28"/>
    </p:embeddedFont>
    <p:embeddedFont>
      <p:font typeface="경기천년제목 Bold" panose="02020803020101020101" pitchFamily="18" charset="-127"/>
      <p:bold r:id="rId29"/>
    </p:embeddedFont>
    <p:embeddedFont>
      <p:font typeface="경기천년제목 Medium" panose="02020603020101020101" pitchFamily="18" charset="-127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B35"/>
    <a:srgbClr val="595959"/>
    <a:srgbClr val="59B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6"/>
          <p:cNvSpPr/>
          <p:nvPr userDrawn="1"/>
        </p:nvSpPr>
        <p:spPr>
          <a:xfrm flipV="1">
            <a:off x="0" y="0"/>
            <a:ext cx="12192000" cy="6858000"/>
          </a:xfrm>
          <a:prstGeom prst="snip1Rect">
            <a:avLst>
              <a:gd name="adj" fmla="val 327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flipV="1">
            <a:off x="0" y="0"/>
            <a:ext cx="1405288" cy="2579570"/>
          </a:xfrm>
          <a:prstGeom prst="rtTriangl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flipV="1">
            <a:off x="-1" y="-1"/>
            <a:ext cx="3590223" cy="1164657"/>
          </a:xfrm>
          <a:prstGeom prst="rtTriangl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3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5544153" y="0"/>
            <a:ext cx="66478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4610502" y="2624129"/>
            <a:ext cx="1867301" cy="160974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3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599849" y="2415940"/>
            <a:ext cx="5159140" cy="196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9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7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3FAFF-5196-4874-9E80-E974BFC198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7C0534-FBFB-4D6D-915A-4C11B4A28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0" b="8188"/>
          <a:stretch/>
        </p:blipFill>
        <p:spPr>
          <a:xfrm>
            <a:off x="0" y="-14514"/>
            <a:ext cx="12192000" cy="687251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4949" y="3975828"/>
            <a:ext cx="5779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lnSpc>
                <a:spcPct val="12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이미지 인식 기술을 이용한 손으로 그리는 수학 기호 사전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9738" y="3361574"/>
            <a:ext cx="3591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내 손 안의 수학</a:t>
            </a:r>
            <a:endParaRPr lang="ko-KR" altLang="en-US" sz="4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4" name="Picture 10" descr="ëë³´ê¸° pngì ëí ì´ë¯¸ì§ ê²ìê²°ê³¼">
            <a:extLst>
              <a:ext uri="{FF2B5EF4-FFF2-40B4-BE49-F238E27FC236}">
                <a16:creationId xmlns:a16="http://schemas.microsoft.com/office/drawing/2014/main" id="{8DE1EE54-8C0F-4C48-9B7A-4AEA599D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8" y="-62657"/>
            <a:ext cx="4762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ì´ ê¸°í¸ pngì ëí ì´ë¯¸ì§ ê²ìê²°ê³¼">
            <a:extLst>
              <a:ext uri="{FF2B5EF4-FFF2-40B4-BE49-F238E27FC236}">
                <a16:creationId xmlns:a16="http://schemas.microsoft.com/office/drawing/2014/main" id="{77802A81-42F6-4984-8B97-17D9F6CA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21" y="555913"/>
            <a:ext cx="1671516" cy="11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1E1F1-A678-4547-8CBE-7C906368118A}"/>
              </a:ext>
            </a:extLst>
          </p:cNvPr>
          <p:cNvSpPr txBox="1"/>
          <p:nvPr/>
        </p:nvSpPr>
        <p:spPr>
          <a:xfrm>
            <a:off x="8180330" y="6257390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lnSpc>
                <a:spcPct val="12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박규리 </a:t>
            </a:r>
            <a:r>
              <a:rPr lang="ko-KR" altLang="en-US" sz="2000" kern="0" dirty="0" err="1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방채연</a:t>
            </a:r>
            <a:r>
              <a:rPr lang="ko-KR" altLang="en-US" sz="2000" kern="0" dirty="0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000" kern="0" dirty="0" err="1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장유영</a:t>
            </a:r>
            <a:r>
              <a:rPr lang="ko-KR" altLang="en-US" sz="2000" kern="0" dirty="0">
                <a:solidFill>
                  <a:srgbClr val="00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김예진 이소라</a:t>
            </a:r>
          </a:p>
        </p:txBody>
      </p:sp>
    </p:spTree>
    <p:extLst>
      <p:ext uri="{BB962C8B-B14F-4D97-AF65-F5344CB8AC3E}">
        <p14:creationId xmlns:p14="http://schemas.microsoft.com/office/powerpoint/2010/main" val="5875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760" y="2723949"/>
            <a:ext cx="1428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80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5713" y="3139446"/>
            <a:ext cx="41697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수학기호사전</a:t>
            </a:r>
            <a:endParaRPr lang="en-US" altLang="ko-KR" sz="6000" dirty="0">
              <a:solidFill>
                <a:schemeClr val="tx1">
                  <a:lumMod val="65000"/>
                  <a:lumOff val="3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시스템 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2522" y="2723949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5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어떻게 만들었나</a:t>
            </a:r>
          </a:p>
        </p:txBody>
      </p:sp>
    </p:spTree>
    <p:extLst>
      <p:ext uri="{BB962C8B-B14F-4D97-AF65-F5344CB8AC3E}">
        <p14:creationId xmlns:p14="http://schemas.microsoft.com/office/powerpoint/2010/main" val="106560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08114" y="959102"/>
            <a:ext cx="490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사용자 관점 구성도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B9F6E06-BDDC-4F0B-8D57-A0ED77117B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35" y="2548803"/>
            <a:ext cx="1458053" cy="13473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B04386E-A229-4DC4-8810-EF90E23FC285}"/>
              </a:ext>
            </a:extLst>
          </p:cNvPr>
          <p:cNvSpPr txBox="1"/>
          <p:nvPr/>
        </p:nvSpPr>
        <p:spPr>
          <a:xfrm>
            <a:off x="2372833" y="4046427"/>
            <a:ext cx="134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모르는 기호 스케치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E7ABE46-481F-46A9-97A2-49A7B6BF728C}"/>
              </a:ext>
            </a:extLst>
          </p:cNvPr>
          <p:cNvSpPr/>
          <p:nvPr/>
        </p:nvSpPr>
        <p:spPr>
          <a:xfrm>
            <a:off x="2840855" y="2982897"/>
            <a:ext cx="417251" cy="44388"/>
          </a:xfrm>
          <a:custGeom>
            <a:avLst/>
            <a:gdLst>
              <a:gd name="connsiteX0" fmla="*/ 0 w 417251"/>
              <a:gd name="connsiteY0" fmla="*/ 44388 h 44388"/>
              <a:gd name="connsiteX1" fmla="*/ 150921 w 417251"/>
              <a:gd name="connsiteY1" fmla="*/ 35511 h 44388"/>
              <a:gd name="connsiteX2" fmla="*/ 337352 w 417251"/>
              <a:gd name="connsiteY2" fmla="*/ 26633 h 44388"/>
              <a:gd name="connsiteX3" fmla="*/ 408373 w 417251"/>
              <a:gd name="connsiteY3" fmla="*/ 8878 h 44388"/>
              <a:gd name="connsiteX4" fmla="*/ 417251 w 417251"/>
              <a:gd name="connsiteY4" fmla="*/ 0 h 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51" h="44388">
                <a:moveTo>
                  <a:pt x="0" y="44388"/>
                </a:moveTo>
                <a:lnTo>
                  <a:pt x="150921" y="35511"/>
                </a:lnTo>
                <a:cubicBezTo>
                  <a:pt x="213049" y="32241"/>
                  <a:pt x="275321" y="31405"/>
                  <a:pt x="337352" y="26633"/>
                </a:cubicBezTo>
                <a:cubicBezTo>
                  <a:pt x="349319" y="25712"/>
                  <a:pt x="393222" y="16453"/>
                  <a:pt x="408373" y="8878"/>
                </a:cubicBezTo>
                <a:cubicBezTo>
                  <a:pt x="412116" y="7006"/>
                  <a:pt x="414292" y="2959"/>
                  <a:pt x="417251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A3F7127-1635-4F2C-B4F4-BA2252335729}"/>
              </a:ext>
            </a:extLst>
          </p:cNvPr>
          <p:cNvSpPr/>
          <p:nvPr/>
        </p:nvSpPr>
        <p:spPr>
          <a:xfrm>
            <a:off x="2876366" y="3045041"/>
            <a:ext cx="177553" cy="177553"/>
          </a:xfrm>
          <a:custGeom>
            <a:avLst/>
            <a:gdLst>
              <a:gd name="connsiteX0" fmla="*/ 177553 w 177553"/>
              <a:gd name="connsiteY0" fmla="*/ 0 h 177553"/>
              <a:gd name="connsiteX1" fmla="*/ 150920 w 177553"/>
              <a:gd name="connsiteY1" fmla="*/ 44388 h 177553"/>
              <a:gd name="connsiteX2" fmla="*/ 133165 w 177553"/>
              <a:gd name="connsiteY2" fmla="*/ 79899 h 177553"/>
              <a:gd name="connsiteX3" fmla="*/ 44388 w 177553"/>
              <a:gd name="connsiteY3" fmla="*/ 150920 h 177553"/>
              <a:gd name="connsiteX4" fmla="*/ 0 w 177553"/>
              <a:gd name="connsiteY4" fmla="*/ 177553 h 1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53" h="177553">
                <a:moveTo>
                  <a:pt x="177553" y="0"/>
                </a:moveTo>
                <a:cubicBezTo>
                  <a:pt x="168675" y="14796"/>
                  <a:pt x="159300" y="29304"/>
                  <a:pt x="150920" y="44388"/>
                </a:cubicBezTo>
                <a:cubicBezTo>
                  <a:pt x="144493" y="55957"/>
                  <a:pt x="141432" y="69565"/>
                  <a:pt x="133165" y="79899"/>
                </a:cubicBezTo>
                <a:cubicBezTo>
                  <a:pt x="82036" y="143811"/>
                  <a:pt x="96300" y="121257"/>
                  <a:pt x="44388" y="150920"/>
                </a:cubicBezTo>
                <a:cubicBezTo>
                  <a:pt x="-30628" y="193785"/>
                  <a:pt x="53889" y="150607"/>
                  <a:pt x="0" y="17755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F84BC3E-FB67-4F7F-AB89-15C685A57D48}"/>
              </a:ext>
            </a:extLst>
          </p:cNvPr>
          <p:cNvSpPr/>
          <p:nvPr/>
        </p:nvSpPr>
        <p:spPr>
          <a:xfrm>
            <a:off x="3098308" y="3036163"/>
            <a:ext cx="213064" cy="197115"/>
          </a:xfrm>
          <a:custGeom>
            <a:avLst/>
            <a:gdLst>
              <a:gd name="connsiteX0" fmla="*/ 0 w 213064"/>
              <a:gd name="connsiteY0" fmla="*/ 0 h 197115"/>
              <a:gd name="connsiteX1" fmla="*/ 35510 w 213064"/>
              <a:gd name="connsiteY1" fmla="*/ 53266 h 197115"/>
              <a:gd name="connsiteX2" fmla="*/ 71021 w 213064"/>
              <a:gd name="connsiteY2" fmla="*/ 97654 h 197115"/>
              <a:gd name="connsiteX3" fmla="*/ 79899 w 213064"/>
              <a:gd name="connsiteY3" fmla="*/ 124287 h 197115"/>
              <a:gd name="connsiteX4" fmla="*/ 150920 w 213064"/>
              <a:gd name="connsiteY4" fmla="*/ 177553 h 197115"/>
              <a:gd name="connsiteX5" fmla="*/ 168675 w 213064"/>
              <a:gd name="connsiteY5" fmla="*/ 195309 h 197115"/>
              <a:gd name="connsiteX6" fmla="*/ 213064 w 213064"/>
              <a:gd name="connsiteY6" fmla="*/ 195309 h 19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64" h="197115">
                <a:moveTo>
                  <a:pt x="0" y="0"/>
                </a:moveTo>
                <a:cubicBezTo>
                  <a:pt x="11837" y="17755"/>
                  <a:pt x="22706" y="36195"/>
                  <a:pt x="35510" y="53266"/>
                </a:cubicBezTo>
                <a:cubicBezTo>
                  <a:pt x="60286" y="86300"/>
                  <a:pt x="49292" y="54197"/>
                  <a:pt x="71021" y="97654"/>
                </a:cubicBezTo>
                <a:cubicBezTo>
                  <a:pt x="75206" y="106024"/>
                  <a:pt x="75084" y="116263"/>
                  <a:pt x="79899" y="124287"/>
                </a:cubicBezTo>
                <a:cubicBezTo>
                  <a:pt x="91714" y="143979"/>
                  <a:pt x="144301" y="170933"/>
                  <a:pt x="150920" y="177553"/>
                </a:cubicBezTo>
                <a:cubicBezTo>
                  <a:pt x="156838" y="183472"/>
                  <a:pt x="160627" y="193010"/>
                  <a:pt x="168675" y="195309"/>
                </a:cubicBezTo>
                <a:cubicBezTo>
                  <a:pt x="182902" y="199374"/>
                  <a:pt x="198268" y="195309"/>
                  <a:pt x="213064" y="19530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06B2795-9E5D-4DAF-AA0C-FED9CDE3A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04" y="2548803"/>
            <a:ext cx="1458053" cy="1347334"/>
          </a:xfrm>
          <a:prstGeom prst="rect">
            <a:avLst/>
          </a:prstGeom>
        </p:spPr>
      </p:pic>
      <p:pic>
        <p:nvPicPr>
          <p:cNvPr id="41" name="Picture 2" descr="ìíê¸°í¸ë¤ì ëí ì´ë¯¸ì§ ê²ìê²°ê³¼">
            <a:extLst>
              <a:ext uri="{FF2B5EF4-FFF2-40B4-BE49-F238E27FC236}">
                <a16:creationId xmlns:a16="http://schemas.microsoft.com/office/drawing/2014/main" id="{050A3E83-5EDE-4C01-9D88-360A872B0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FECDE"/>
              </a:clrFrom>
              <a:clrTo>
                <a:srgbClr val="EFEC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14" r="40402" b="50000"/>
          <a:stretch/>
        </p:blipFill>
        <p:spPr bwMode="auto">
          <a:xfrm>
            <a:off x="5273641" y="3222470"/>
            <a:ext cx="659378" cy="54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690313C8-E27A-4181-AA2D-84F641341166}"/>
              </a:ext>
            </a:extLst>
          </p:cNvPr>
          <p:cNvSpPr/>
          <p:nvPr/>
        </p:nvSpPr>
        <p:spPr>
          <a:xfrm>
            <a:off x="5370991" y="2893217"/>
            <a:ext cx="417251" cy="44388"/>
          </a:xfrm>
          <a:custGeom>
            <a:avLst/>
            <a:gdLst>
              <a:gd name="connsiteX0" fmla="*/ 0 w 417251"/>
              <a:gd name="connsiteY0" fmla="*/ 44388 h 44388"/>
              <a:gd name="connsiteX1" fmla="*/ 150921 w 417251"/>
              <a:gd name="connsiteY1" fmla="*/ 35511 h 44388"/>
              <a:gd name="connsiteX2" fmla="*/ 337352 w 417251"/>
              <a:gd name="connsiteY2" fmla="*/ 26633 h 44388"/>
              <a:gd name="connsiteX3" fmla="*/ 408373 w 417251"/>
              <a:gd name="connsiteY3" fmla="*/ 8878 h 44388"/>
              <a:gd name="connsiteX4" fmla="*/ 417251 w 417251"/>
              <a:gd name="connsiteY4" fmla="*/ 0 h 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51" h="44388">
                <a:moveTo>
                  <a:pt x="0" y="44388"/>
                </a:moveTo>
                <a:lnTo>
                  <a:pt x="150921" y="35511"/>
                </a:lnTo>
                <a:cubicBezTo>
                  <a:pt x="213049" y="32241"/>
                  <a:pt x="275321" y="31405"/>
                  <a:pt x="337352" y="26633"/>
                </a:cubicBezTo>
                <a:cubicBezTo>
                  <a:pt x="349319" y="25712"/>
                  <a:pt x="393222" y="16453"/>
                  <a:pt x="408373" y="8878"/>
                </a:cubicBezTo>
                <a:cubicBezTo>
                  <a:pt x="412116" y="7006"/>
                  <a:pt x="414292" y="2959"/>
                  <a:pt x="417251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4221471-E494-489C-A079-0E7D8AC279DC}"/>
              </a:ext>
            </a:extLst>
          </p:cNvPr>
          <p:cNvSpPr/>
          <p:nvPr/>
        </p:nvSpPr>
        <p:spPr>
          <a:xfrm>
            <a:off x="5406502" y="2955361"/>
            <a:ext cx="177553" cy="177553"/>
          </a:xfrm>
          <a:custGeom>
            <a:avLst/>
            <a:gdLst>
              <a:gd name="connsiteX0" fmla="*/ 177553 w 177553"/>
              <a:gd name="connsiteY0" fmla="*/ 0 h 177553"/>
              <a:gd name="connsiteX1" fmla="*/ 150920 w 177553"/>
              <a:gd name="connsiteY1" fmla="*/ 44388 h 177553"/>
              <a:gd name="connsiteX2" fmla="*/ 133165 w 177553"/>
              <a:gd name="connsiteY2" fmla="*/ 79899 h 177553"/>
              <a:gd name="connsiteX3" fmla="*/ 44388 w 177553"/>
              <a:gd name="connsiteY3" fmla="*/ 150920 h 177553"/>
              <a:gd name="connsiteX4" fmla="*/ 0 w 177553"/>
              <a:gd name="connsiteY4" fmla="*/ 177553 h 1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53" h="177553">
                <a:moveTo>
                  <a:pt x="177553" y="0"/>
                </a:moveTo>
                <a:cubicBezTo>
                  <a:pt x="168675" y="14796"/>
                  <a:pt x="159300" y="29304"/>
                  <a:pt x="150920" y="44388"/>
                </a:cubicBezTo>
                <a:cubicBezTo>
                  <a:pt x="144493" y="55957"/>
                  <a:pt x="141432" y="69565"/>
                  <a:pt x="133165" y="79899"/>
                </a:cubicBezTo>
                <a:cubicBezTo>
                  <a:pt x="82036" y="143811"/>
                  <a:pt x="96300" y="121257"/>
                  <a:pt x="44388" y="150920"/>
                </a:cubicBezTo>
                <a:cubicBezTo>
                  <a:pt x="-30628" y="193785"/>
                  <a:pt x="53889" y="150607"/>
                  <a:pt x="0" y="17755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EB54BD5-CD57-43F4-A6E6-C28CCAA6AAC1}"/>
              </a:ext>
            </a:extLst>
          </p:cNvPr>
          <p:cNvSpPr/>
          <p:nvPr/>
        </p:nvSpPr>
        <p:spPr>
          <a:xfrm>
            <a:off x="5628444" y="2946483"/>
            <a:ext cx="213064" cy="197115"/>
          </a:xfrm>
          <a:custGeom>
            <a:avLst/>
            <a:gdLst>
              <a:gd name="connsiteX0" fmla="*/ 0 w 213064"/>
              <a:gd name="connsiteY0" fmla="*/ 0 h 197115"/>
              <a:gd name="connsiteX1" fmla="*/ 35510 w 213064"/>
              <a:gd name="connsiteY1" fmla="*/ 53266 h 197115"/>
              <a:gd name="connsiteX2" fmla="*/ 71021 w 213064"/>
              <a:gd name="connsiteY2" fmla="*/ 97654 h 197115"/>
              <a:gd name="connsiteX3" fmla="*/ 79899 w 213064"/>
              <a:gd name="connsiteY3" fmla="*/ 124287 h 197115"/>
              <a:gd name="connsiteX4" fmla="*/ 150920 w 213064"/>
              <a:gd name="connsiteY4" fmla="*/ 177553 h 197115"/>
              <a:gd name="connsiteX5" fmla="*/ 168675 w 213064"/>
              <a:gd name="connsiteY5" fmla="*/ 195309 h 197115"/>
              <a:gd name="connsiteX6" fmla="*/ 213064 w 213064"/>
              <a:gd name="connsiteY6" fmla="*/ 195309 h 19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64" h="197115">
                <a:moveTo>
                  <a:pt x="0" y="0"/>
                </a:moveTo>
                <a:cubicBezTo>
                  <a:pt x="11837" y="17755"/>
                  <a:pt x="22706" y="36195"/>
                  <a:pt x="35510" y="53266"/>
                </a:cubicBezTo>
                <a:cubicBezTo>
                  <a:pt x="60286" y="86300"/>
                  <a:pt x="49292" y="54197"/>
                  <a:pt x="71021" y="97654"/>
                </a:cubicBezTo>
                <a:cubicBezTo>
                  <a:pt x="75206" y="106024"/>
                  <a:pt x="75084" y="116263"/>
                  <a:pt x="79899" y="124287"/>
                </a:cubicBezTo>
                <a:cubicBezTo>
                  <a:pt x="91714" y="143979"/>
                  <a:pt x="144301" y="170933"/>
                  <a:pt x="150920" y="177553"/>
                </a:cubicBezTo>
                <a:cubicBezTo>
                  <a:pt x="156838" y="183472"/>
                  <a:pt x="160627" y="193010"/>
                  <a:pt x="168675" y="195309"/>
                </a:cubicBezTo>
                <a:cubicBezTo>
                  <a:pt x="182902" y="199374"/>
                  <a:pt x="198268" y="195309"/>
                  <a:pt x="213064" y="19530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4A36AC-AF59-4731-BEF4-A3E3CDEF678B}"/>
              </a:ext>
            </a:extLst>
          </p:cNvPr>
          <p:cNvSpPr txBox="1"/>
          <p:nvPr/>
        </p:nvSpPr>
        <p:spPr>
          <a:xfrm>
            <a:off x="4600897" y="4068192"/>
            <a:ext cx="195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기호 후보 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 보여줌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582757B-06E8-4716-A660-38049E9B6F29}"/>
              </a:ext>
            </a:extLst>
          </p:cNvPr>
          <p:cNvSpPr/>
          <p:nvPr/>
        </p:nvSpPr>
        <p:spPr>
          <a:xfrm>
            <a:off x="3983729" y="2955361"/>
            <a:ext cx="79945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639EDCFA-AB8F-4202-8DDD-278EC90D9C79}"/>
              </a:ext>
            </a:extLst>
          </p:cNvPr>
          <p:cNvSpPr/>
          <p:nvPr/>
        </p:nvSpPr>
        <p:spPr>
          <a:xfrm>
            <a:off x="6732083" y="2973936"/>
            <a:ext cx="79945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FD65AC7-AC86-4C78-8823-B27FFFC1AD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70" y="2559611"/>
            <a:ext cx="1458053" cy="134733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0E734AD-B573-4A37-9D6A-E101354A0FFB}"/>
              </a:ext>
            </a:extLst>
          </p:cNvPr>
          <p:cNvSpPr txBox="1"/>
          <p:nvPr/>
        </p:nvSpPr>
        <p:spPr>
          <a:xfrm>
            <a:off x="6153090" y="3606527"/>
            <a:ext cx="195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자기가 생각한 기호 클릭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70CE2C-958C-435B-B797-3F6CDF764D61}"/>
              </a:ext>
            </a:extLst>
          </p:cNvPr>
          <p:cNvSpPr txBox="1"/>
          <p:nvPr/>
        </p:nvSpPr>
        <p:spPr>
          <a:xfrm>
            <a:off x="3370343" y="3619881"/>
            <a:ext cx="195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어플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모델링을 바탕으로</a:t>
            </a:r>
            <a:endParaRPr lang="en-US" altLang="ko-KR" sz="1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기호 후보 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 추출</a:t>
            </a:r>
            <a:endParaRPr lang="en-US" altLang="ko-KR" sz="1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C92A4C-6E2B-44FB-8109-EA233422303C}"/>
              </a:ext>
            </a:extLst>
          </p:cNvPr>
          <p:cNvSpPr txBox="1"/>
          <p:nvPr/>
        </p:nvSpPr>
        <p:spPr>
          <a:xfrm>
            <a:off x="7531535" y="4005648"/>
            <a:ext cx="195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어플</a:t>
            </a:r>
            <a:r>
              <a:rPr lang="en-US" altLang="ko-KR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기호를 설명한</a:t>
            </a:r>
            <a:endParaRPr lang="en-US" altLang="ko-KR" sz="1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지식백과 등의 링크 보여줌</a:t>
            </a:r>
            <a:endParaRPr lang="en-US" altLang="ko-KR" sz="1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96DA6F-17E0-4EB1-969B-3D7D9DCAD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612" y="3100919"/>
            <a:ext cx="716368" cy="641884"/>
          </a:xfrm>
          <a:prstGeom prst="rect">
            <a:avLst/>
          </a:prstGeom>
        </p:spPr>
      </p:pic>
      <p:pic>
        <p:nvPicPr>
          <p:cNvPr id="53" name="Picture 12" descr="íì´ ê¸°í¸ pngì ëí ì´ë¯¸ì§ ê²ìê²°ê³¼">
            <a:extLst>
              <a:ext uri="{FF2B5EF4-FFF2-40B4-BE49-F238E27FC236}">
                <a16:creationId xmlns:a16="http://schemas.microsoft.com/office/drawing/2014/main" id="{EE44620B-6E34-4CC7-9837-7D27F2E2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36" y="2747795"/>
            <a:ext cx="501119" cy="33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2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16077" y="959102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시스템 구성도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CCDD2D-F645-4CB5-B01A-8B245D3E0467}"/>
              </a:ext>
            </a:extLst>
          </p:cNvPr>
          <p:cNvGrpSpPr/>
          <p:nvPr/>
        </p:nvGrpSpPr>
        <p:grpSpPr>
          <a:xfrm>
            <a:off x="2945766" y="1522467"/>
            <a:ext cx="6031980" cy="4064025"/>
            <a:chOff x="2945766" y="1522467"/>
            <a:chExt cx="6031980" cy="40640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DF6D182-1931-4186-B526-15119AFA03E8}"/>
                </a:ext>
              </a:extLst>
            </p:cNvPr>
            <p:cNvGrpSpPr/>
            <p:nvPr/>
          </p:nvGrpSpPr>
          <p:grpSpPr>
            <a:xfrm>
              <a:off x="2945766" y="1522467"/>
              <a:ext cx="6031980" cy="4064025"/>
              <a:chOff x="2945766" y="1522467"/>
              <a:chExt cx="6031980" cy="406402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A431C7F-549F-48FB-980B-63BF9B201513}"/>
                  </a:ext>
                </a:extLst>
              </p:cNvPr>
              <p:cNvGrpSpPr/>
              <p:nvPr/>
            </p:nvGrpSpPr>
            <p:grpSpPr>
              <a:xfrm>
                <a:off x="2945766" y="1571102"/>
                <a:ext cx="6031980" cy="4015390"/>
                <a:chOff x="2274719" y="945022"/>
                <a:chExt cx="6411380" cy="4618673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1BD4715-1B8C-4C6D-BAC6-DFC9B74B5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8584" y="1209678"/>
                  <a:ext cx="958279" cy="958279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53C67250-CFE8-405F-A780-91A01AAF1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1849" y="3837535"/>
                  <a:ext cx="1154546" cy="1154546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5D7FE2-4D01-4017-A182-18791432989B}"/>
                    </a:ext>
                  </a:extLst>
                </p:cNvPr>
                <p:cNvSpPr txBox="1"/>
                <p:nvPr/>
              </p:nvSpPr>
              <p:spPr>
                <a:xfrm>
                  <a:off x="4595865" y="5046022"/>
                  <a:ext cx="2266514" cy="51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Smart Phone</a:t>
                  </a:r>
                  <a:endParaRPr lang="ko-KR" altLang="en-US" sz="1400" b="1" dirty="0"/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D00D2D9A-9800-4D6C-99B9-5A44A8192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14239" y="2241535"/>
                  <a:ext cx="1432208" cy="14253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389103-2A86-440C-850A-731EC4E0E879}"/>
                    </a:ext>
                  </a:extLst>
                </p:cNvPr>
                <p:cNvSpPr txBox="1"/>
                <p:nvPr/>
              </p:nvSpPr>
              <p:spPr>
                <a:xfrm>
                  <a:off x="2274719" y="2163546"/>
                  <a:ext cx="2258016" cy="51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Server / DB</a:t>
                  </a:r>
                  <a:endParaRPr lang="ko-KR" altLang="en-US" sz="1400" b="1" dirty="0"/>
                </a:p>
              </p:txBody>
            </p:sp>
            <p:cxnSp>
              <p:nvCxnSpPr>
                <p:cNvPr id="20" name="연결선: 구부러짐 19">
                  <a:extLst>
                    <a:ext uri="{FF2B5EF4-FFF2-40B4-BE49-F238E27FC236}">
                      <a16:creationId xmlns:a16="http://schemas.microsoft.com/office/drawing/2014/main" id="{04EB1339-6008-428C-946B-21C6A1C94453}"/>
                    </a:ext>
                  </a:extLst>
                </p:cNvPr>
                <p:cNvCxnSpPr>
                  <a:cxnSpLocks/>
                  <a:stCxn id="14" idx="2"/>
                  <a:endCxn id="29" idx="3"/>
                </p:cNvCxnSpPr>
                <p:nvPr/>
              </p:nvCxnSpPr>
              <p:spPr>
                <a:xfrm rot="5400000" flipH="1" flipV="1">
                  <a:off x="5443316" y="4700616"/>
                  <a:ext cx="1148884" cy="577273"/>
                </a:xfrm>
                <a:prstGeom prst="curvedConnector4">
                  <a:avLst>
                    <a:gd name="adj1" fmla="val -33467"/>
                    <a:gd name="adj2" fmla="val 25617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CB50C836-9CB1-44B9-AE97-C3A3451B12C2}"/>
                    </a:ext>
                  </a:extLst>
                </p:cNvPr>
                <p:cNvCxnSpPr/>
                <p:nvPr/>
              </p:nvCxnSpPr>
              <p:spPr>
                <a:xfrm>
                  <a:off x="4353997" y="1688817"/>
                  <a:ext cx="211306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350FE9A0-AC9E-4A7F-B9D8-3C9CAAC0A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14239" y="1379138"/>
                  <a:ext cx="21528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A98BD4F-DC42-4DC3-B86E-3A5FAFD87AAD}"/>
                    </a:ext>
                  </a:extLst>
                </p:cNvPr>
                <p:cNvSpPr txBox="1"/>
                <p:nvPr/>
              </p:nvSpPr>
              <p:spPr>
                <a:xfrm>
                  <a:off x="7201857" y="4798266"/>
                  <a:ext cx="1484242" cy="531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사용자가</a:t>
                  </a:r>
                  <a:endParaRPr lang="en-US" altLang="ko-KR" sz="1200" b="1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이미지 스케치</a:t>
                  </a:r>
                  <a:endParaRPr lang="en-US" altLang="ko-KR" sz="1200" b="1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8BFC88AA-CE90-45B2-9043-808FBAB4F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6567" y="1005987"/>
                  <a:ext cx="1062529" cy="1062529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C30876E-27DA-4462-A28A-BA99895790A5}"/>
                    </a:ext>
                  </a:extLst>
                </p:cNvPr>
                <p:cNvSpPr txBox="1"/>
                <p:nvPr/>
              </p:nvSpPr>
              <p:spPr>
                <a:xfrm>
                  <a:off x="6306395" y="2135243"/>
                  <a:ext cx="1687884" cy="51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Python</a:t>
                  </a:r>
                  <a:endParaRPr lang="ko-KR" altLang="en-US" sz="1400" b="1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98A27D-2287-4AD1-A4FA-352CE44D5F49}"/>
                    </a:ext>
                  </a:extLst>
                </p:cNvPr>
                <p:cNvSpPr txBox="1"/>
                <p:nvPr/>
              </p:nvSpPr>
              <p:spPr>
                <a:xfrm>
                  <a:off x="4942195" y="2482036"/>
                  <a:ext cx="1432208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이미지 전송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10B3A6-1AF3-4A9F-A6B3-A652CA564BC0}"/>
                    </a:ext>
                  </a:extLst>
                </p:cNvPr>
                <p:cNvSpPr txBox="1"/>
                <p:nvPr/>
              </p:nvSpPr>
              <p:spPr>
                <a:xfrm>
                  <a:off x="4626818" y="945022"/>
                  <a:ext cx="2235560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모델링 후 결과 전송</a:t>
                  </a:r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884E79BD-9394-4A83-AB8D-803DA6205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5476" y="2504576"/>
                  <a:ext cx="1216291" cy="12162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7929783-A336-4D99-8E48-907B8EDE0B70}"/>
                    </a:ext>
                  </a:extLst>
                </p:cNvPr>
                <p:cNvSpPr txBox="1"/>
                <p:nvPr/>
              </p:nvSpPr>
              <p:spPr>
                <a:xfrm>
                  <a:off x="4683925" y="1799938"/>
                  <a:ext cx="1432208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이미지전송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071DB02-9507-4BA2-879C-49A49BCEB19F}"/>
                    </a:ext>
                  </a:extLst>
                </p:cNvPr>
                <p:cNvSpPr txBox="1"/>
                <p:nvPr/>
              </p:nvSpPr>
              <p:spPr>
                <a:xfrm>
                  <a:off x="3612119" y="3142505"/>
                  <a:ext cx="1432208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결과 </a:t>
                  </a:r>
                  <a:r>
                    <a:rPr lang="ko-KR" altLang="en-US" sz="1200" b="1" dirty="0" err="1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띄워주기</a:t>
                  </a:r>
                  <a:endParaRPr lang="ko-KR" altLang="en-US" sz="1200" b="1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95957C-55E6-4C73-B8E8-B490227C9057}"/>
                  </a:ext>
                </a:extLst>
              </p:cNvPr>
              <p:cNvSpPr txBox="1"/>
              <p:nvPr/>
            </p:nvSpPr>
            <p:spPr>
              <a:xfrm>
                <a:off x="5032385" y="2255134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②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9E6C3F-BDB3-4E28-8734-F5BC38C67192}"/>
                  </a:ext>
                </a:extLst>
              </p:cNvPr>
              <p:cNvSpPr txBox="1"/>
              <p:nvPr/>
            </p:nvSpPr>
            <p:spPr>
              <a:xfrm>
                <a:off x="4936754" y="1522467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③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462112-289F-4D3C-B7AA-DCD9F5E0EBC7}"/>
                  </a:ext>
                </a:extLst>
              </p:cNvPr>
              <p:cNvSpPr txBox="1"/>
              <p:nvPr/>
            </p:nvSpPr>
            <p:spPr>
              <a:xfrm>
                <a:off x="4227144" y="3676594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④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06B569-C0CD-401D-BFFF-0001D82774EA}"/>
                  </a:ext>
                </a:extLst>
              </p:cNvPr>
              <p:cNvSpPr txBox="1"/>
              <p:nvPr/>
            </p:nvSpPr>
            <p:spPr>
              <a:xfrm>
                <a:off x="7401840" y="4613265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①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819A02-B116-40E4-AF3B-331D778376DB}"/>
                  </a:ext>
                </a:extLst>
              </p:cNvPr>
              <p:cNvSpPr txBox="1"/>
              <p:nvPr/>
            </p:nvSpPr>
            <p:spPr>
              <a:xfrm>
                <a:off x="5296794" y="2810057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②</a:t>
                </a:r>
              </a:p>
            </p:txBody>
          </p:sp>
        </p:grpSp>
        <p:pic>
          <p:nvPicPr>
            <p:cNvPr id="40" name="Picture 12" descr="íì´ ê¸°í¸ pngì ëí ì´ë¯¸ì§ ê²ìê²°ê³¼">
              <a:extLst>
                <a:ext uri="{FF2B5EF4-FFF2-40B4-BE49-F238E27FC236}">
                  <a16:creationId xmlns:a16="http://schemas.microsoft.com/office/drawing/2014/main" id="{8F454E63-2510-4AC8-B75E-BC78037AB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489" y="4290681"/>
              <a:ext cx="854114" cy="57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532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16077" y="959102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시스템 구성도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B87108A-C9D7-4569-AE3A-0053D706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49122"/>
              </p:ext>
            </p:extLst>
          </p:nvPr>
        </p:nvGraphicFramePr>
        <p:xfrm>
          <a:off x="505222" y="5117679"/>
          <a:ext cx="9073784" cy="1225359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2264735">
                  <a:extLst>
                    <a:ext uri="{9D8B030D-6E8A-4147-A177-3AD203B41FA5}">
                      <a16:colId xmlns:a16="http://schemas.microsoft.com/office/drawing/2014/main" val="1185343616"/>
                    </a:ext>
                  </a:extLst>
                </a:gridCol>
                <a:gridCol w="6809049">
                  <a:extLst>
                    <a:ext uri="{9D8B030D-6E8A-4147-A177-3AD203B41FA5}">
                      <a16:colId xmlns:a16="http://schemas.microsoft.com/office/drawing/2014/main" val="4179696372"/>
                    </a:ext>
                  </a:extLst>
                </a:gridCol>
              </a:tblGrid>
              <a:tr h="122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66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Key</a:t>
                      </a:r>
                      <a:r>
                        <a:rPr lang="en-US" altLang="ko-KR" sz="2400" b="1" baseline="0" dirty="0">
                          <a:solidFill>
                            <a:srgbClr val="0066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point</a:t>
                      </a:r>
                      <a:endParaRPr lang="ko-KR" altLang="en-US" sz="2400" b="1" dirty="0">
                        <a:solidFill>
                          <a:srgbClr val="006600"/>
                        </a:solidFill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손으로 수학기호를 그리면 수학기호를 찾아내어 알려주는 신개념 </a:t>
                      </a:r>
                      <a:r>
                        <a:rPr lang="ko-KR" altLang="en-US" sz="1200" dirty="0" err="1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수학기호사전</a:t>
                      </a:r>
                      <a:endParaRPr lang="en-US" altLang="ko-KR" sz="1200" dirty="0">
                        <a:solidFill>
                          <a:srgbClr val="003E00"/>
                        </a:solidFill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글자로 검색할 수 없다면 이미지로 검색해보겠다는 신개념 어플</a:t>
                      </a:r>
                      <a:endParaRPr lang="en-US" altLang="ko-KR" sz="1200" dirty="0">
                        <a:solidFill>
                          <a:srgbClr val="003E00"/>
                        </a:solidFill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err="1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파이썬의</a:t>
                      </a:r>
                      <a:r>
                        <a:rPr lang="ko-KR" altLang="en-US" sz="1200" dirty="0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텐서플로우</a:t>
                      </a:r>
                      <a:r>
                        <a:rPr lang="ko-KR" altLang="en-US" sz="1200" dirty="0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모델로 </a:t>
                      </a:r>
                      <a:r>
                        <a:rPr lang="ko-KR" altLang="en-US" sz="1200" dirty="0" err="1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손글씨</a:t>
                      </a:r>
                      <a:r>
                        <a:rPr lang="ko-KR" altLang="en-US" sz="1200" dirty="0">
                          <a:solidFill>
                            <a:srgbClr val="003E00"/>
                          </a:solidFill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수학기호 이미지를 모델링을 하여 결과를 낸 다음 보여준다는 컨셉</a:t>
                      </a:r>
                      <a:endParaRPr lang="en-US" altLang="ko-KR" sz="1200" dirty="0">
                        <a:solidFill>
                          <a:srgbClr val="003E00"/>
                        </a:solidFill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7651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DB9453E-D868-4476-B374-1140F726565E}"/>
              </a:ext>
            </a:extLst>
          </p:cNvPr>
          <p:cNvGrpSpPr/>
          <p:nvPr/>
        </p:nvGrpSpPr>
        <p:grpSpPr>
          <a:xfrm>
            <a:off x="3522815" y="1446248"/>
            <a:ext cx="4918481" cy="3313809"/>
            <a:chOff x="3522815" y="1446248"/>
            <a:chExt cx="4918481" cy="331380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4A8BCF2-FE6B-4379-8399-4A2783D3DCA3}"/>
                </a:ext>
              </a:extLst>
            </p:cNvPr>
            <p:cNvGrpSpPr/>
            <p:nvPr/>
          </p:nvGrpSpPr>
          <p:grpSpPr>
            <a:xfrm>
              <a:off x="3522815" y="1446248"/>
              <a:ext cx="4918481" cy="3313809"/>
              <a:chOff x="2945766" y="1522467"/>
              <a:chExt cx="6031980" cy="4064025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2F893D2-249C-4B65-8F76-B0A3366CEADA}"/>
                  </a:ext>
                </a:extLst>
              </p:cNvPr>
              <p:cNvGrpSpPr/>
              <p:nvPr/>
            </p:nvGrpSpPr>
            <p:grpSpPr>
              <a:xfrm>
                <a:off x="2945766" y="1571102"/>
                <a:ext cx="6031980" cy="4015390"/>
                <a:chOff x="2274719" y="945022"/>
                <a:chExt cx="6411380" cy="4618673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8371FFAA-4F88-4454-A0BD-4F376EB0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8584" y="1209678"/>
                  <a:ext cx="958279" cy="958279"/>
                </a:xfrm>
                <a:prstGeom prst="rect">
                  <a:avLst/>
                </a:prstGeom>
              </p:spPr>
            </p:pic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F8CA7F96-43A5-40CD-991D-49686B6A3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1849" y="3837536"/>
                  <a:ext cx="1154546" cy="1154546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23409B-1389-450D-AEB9-F9F980989798}"/>
                    </a:ext>
                  </a:extLst>
                </p:cNvPr>
                <p:cNvSpPr txBox="1"/>
                <p:nvPr/>
              </p:nvSpPr>
              <p:spPr>
                <a:xfrm>
                  <a:off x="4595865" y="5046022"/>
                  <a:ext cx="2266514" cy="51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Smart Phone</a:t>
                  </a:r>
                  <a:endParaRPr lang="ko-KR" altLang="en-US" sz="1400" b="1" dirty="0"/>
                </a:p>
              </p:txBody>
            </p: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35569344-B17B-4FC8-82CC-BC7537AF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14239" y="2241535"/>
                  <a:ext cx="1432208" cy="14253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7389894-2CDC-44E7-95CB-1664D25080A9}"/>
                    </a:ext>
                  </a:extLst>
                </p:cNvPr>
                <p:cNvSpPr txBox="1"/>
                <p:nvPr/>
              </p:nvSpPr>
              <p:spPr>
                <a:xfrm>
                  <a:off x="2274719" y="2163546"/>
                  <a:ext cx="2258016" cy="51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Server / DB</a:t>
                  </a:r>
                  <a:endParaRPr lang="ko-KR" altLang="en-US" sz="1400" b="1" dirty="0"/>
                </a:p>
              </p:txBody>
            </p:sp>
            <p:cxnSp>
              <p:nvCxnSpPr>
                <p:cNvPr id="76" name="연결선: 구부러짐 75">
                  <a:extLst>
                    <a:ext uri="{FF2B5EF4-FFF2-40B4-BE49-F238E27FC236}">
                      <a16:creationId xmlns:a16="http://schemas.microsoft.com/office/drawing/2014/main" id="{4072835D-1755-45A8-AF92-8538E213C48E}"/>
                    </a:ext>
                  </a:extLst>
                </p:cNvPr>
                <p:cNvCxnSpPr>
                  <a:cxnSpLocks/>
                  <a:stCxn id="73" idx="2"/>
                  <a:endCxn id="87" idx="3"/>
                </p:cNvCxnSpPr>
                <p:nvPr/>
              </p:nvCxnSpPr>
              <p:spPr>
                <a:xfrm rot="5400000" flipH="1" flipV="1">
                  <a:off x="5443316" y="4700616"/>
                  <a:ext cx="1148884" cy="577273"/>
                </a:xfrm>
                <a:prstGeom prst="curvedConnector4">
                  <a:avLst>
                    <a:gd name="adj1" fmla="val -33467"/>
                    <a:gd name="adj2" fmla="val 25617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C0B1609D-DC82-46F6-BDAF-82C368C063E5}"/>
                    </a:ext>
                  </a:extLst>
                </p:cNvPr>
                <p:cNvCxnSpPr/>
                <p:nvPr/>
              </p:nvCxnSpPr>
              <p:spPr>
                <a:xfrm>
                  <a:off x="4353997" y="1688817"/>
                  <a:ext cx="211306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화살표 연결선 77">
                  <a:extLst>
                    <a:ext uri="{FF2B5EF4-FFF2-40B4-BE49-F238E27FC236}">
                      <a16:creationId xmlns:a16="http://schemas.microsoft.com/office/drawing/2014/main" id="{C3BE6A53-039D-4EE9-A5E3-058E18783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14239" y="1379138"/>
                  <a:ext cx="21528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35FDA2F-98F2-4547-8D1F-D33162B24821}"/>
                    </a:ext>
                  </a:extLst>
                </p:cNvPr>
                <p:cNvSpPr txBox="1"/>
                <p:nvPr/>
              </p:nvSpPr>
              <p:spPr>
                <a:xfrm>
                  <a:off x="7201857" y="4798266"/>
                  <a:ext cx="1484242" cy="531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사용자가</a:t>
                  </a:r>
                  <a:endParaRPr lang="en-US" altLang="ko-KR" sz="1200" b="1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이미지 스케치</a:t>
                  </a:r>
                  <a:endParaRPr lang="en-US" altLang="ko-KR" sz="1200" b="1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DCE212B1-58CB-4A45-8CB1-F6DAE6BA3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6567" y="1005987"/>
                  <a:ext cx="1062529" cy="1062529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4812046-C1A2-4138-8B1D-9EA76DECEFC4}"/>
                    </a:ext>
                  </a:extLst>
                </p:cNvPr>
                <p:cNvSpPr txBox="1"/>
                <p:nvPr/>
              </p:nvSpPr>
              <p:spPr>
                <a:xfrm>
                  <a:off x="6306395" y="2135243"/>
                  <a:ext cx="1687884" cy="51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Python</a:t>
                  </a:r>
                  <a:endParaRPr lang="ko-KR" altLang="en-US" sz="1400" b="1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44BD29B-6BCC-4C26-AE6E-2A228FE72DC5}"/>
                    </a:ext>
                  </a:extLst>
                </p:cNvPr>
                <p:cNvSpPr txBox="1"/>
                <p:nvPr/>
              </p:nvSpPr>
              <p:spPr>
                <a:xfrm>
                  <a:off x="4942195" y="2482036"/>
                  <a:ext cx="1432208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이미지 전송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399424D-7B04-4B36-B46B-99B2E81A566A}"/>
                    </a:ext>
                  </a:extLst>
                </p:cNvPr>
                <p:cNvSpPr txBox="1"/>
                <p:nvPr/>
              </p:nvSpPr>
              <p:spPr>
                <a:xfrm>
                  <a:off x="4626818" y="945022"/>
                  <a:ext cx="2235560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모델링 후 결과 전송</a:t>
                  </a:r>
                </a:p>
              </p:txBody>
            </p: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DEE46A18-4CE1-4124-A187-73C6B130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5476" y="2504576"/>
                  <a:ext cx="1216291" cy="12162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57A93FC-90F2-4B81-838B-ABF9B38B41B2}"/>
                    </a:ext>
                  </a:extLst>
                </p:cNvPr>
                <p:cNvSpPr txBox="1"/>
                <p:nvPr/>
              </p:nvSpPr>
              <p:spPr>
                <a:xfrm>
                  <a:off x="4683925" y="1799938"/>
                  <a:ext cx="1432208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이미지전송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DBBCBA3-87F7-4B86-B6DD-24C44077EE0F}"/>
                    </a:ext>
                  </a:extLst>
                </p:cNvPr>
                <p:cNvSpPr txBox="1"/>
                <p:nvPr/>
              </p:nvSpPr>
              <p:spPr>
                <a:xfrm>
                  <a:off x="3612119" y="3142505"/>
                  <a:ext cx="1432208" cy="318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결과 </a:t>
                  </a:r>
                  <a:r>
                    <a:rPr lang="ko-KR" altLang="en-US" sz="1200" b="1" dirty="0" err="1"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띄워주기</a:t>
                  </a:r>
                  <a:endParaRPr lang="ko-KR" altLang="en-US" sz="1200" b="1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436BA6-D282-4788-80E0-AF1697FAD521}"/>
                  </a:ext>
                </a:extLst>
              </p:cNvPr>
              <p:cNvSpPr txBox="1"/>
              <p:nvPr/>
            </p:nvSpPr>
            <p:spPr>
              <a:xfrm>
                <a:off x="5032385" y="2255134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②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96481C-053C-4273-A6A8-7978634974A7}"/>
                  </a:ext>
                </a:extLst>
              </p:cNvPr>
              <p:cNvSpPr txBox="1"/>
              <p:nvPr/>
            </p:nvSpPr>
            <p:spPr>
              <a:xfrm>
                <a:off x="4936754" y="1522467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③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5AA1A5C-9C56-477A-B235-47047DAAB8AB}"/>
                  </a:ext>
                </a:extLst>
              </p:cNvPr>
              <p:cNvSpPr txBox="1"/>
              <p:nvPr/>
            </p:nvSpPr>
            <p:spPr>
              <a:xfrm>
                <a:off x="4227144" y="3676594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④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D315ED-77D8-47D4-A445-1ACA4A8683F0}"/>
                  </a:ext>
                </a:extLst>
              </p:cNvPr>
              <p:cNvSpPr txBox="1"/>
              <p:nvPr/>
            </p:nvSpPr>
            <p:spPr>
              <a:xfrm>
                <a:off x="7401840" y="4613265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①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B40F2-B9BC-4D9E-AA05-B8A9DEA699F4}"/>
                  </a:ext>
                </a:extLst>
              </p:cNvPr>
              <p:cNvSpPr txBox="1"/>
              <p:nvPr/>
            </p:nvSpPr>
            <p:spPr>
              <a:xfrm>
                <a:off x="5296794" y="2810057"/>
                <a:ext cx="360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②</a:t>
                </a:r>
              </a:p>
            </p:txBody>
          </p:sp>
        </p:grpSp>
        <p:pic>
          <p:nvPicPr>
            <p:cNvPr id="89" name="Picture 12" descr="íì´ ê¸°í¸ pngì ëí ì´ë¯¸ì§ ê²ìê²°ê³¼">
              <a:extLst>
                <a:ext uri="{FF2B5EF4-FFF2-40B4-BE49-F238E27FC236}">
                  <a16:creationId xmlns:a16="http://schemas.microsoft.com/office/drawing/2014/main" id="{6B4EB99B-93A4-4909-8BB7-04EE57C7C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547" y="3697009"/>
              <a:ext cx="657203" cy="43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1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16077" y="959102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시스템 구성도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3B4CA3-5E0C-4A03-8BF6-B05796BB1693}"/>
              </a:ext>
            </a:extLst>
          </p:cNvPr>
          <p:cNvGrpSpPr/>
          <p:nvPr/>
        </p:nvGrpSpPr>
        <p:grpSpPr>
          <a:xfrm>
            <a:off x="3100570" y="1690882"/>
            <a:ext cx="4791678" cy="4701040"/>
            <a:chOff x="3695374" y="2019356"/>
            <a:chExt cx="3795830" cy="368305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37B99F-21F4-411A-94F6-DF7F79F69022}"/>
                </a:ext>
              </a:extLst>
            </p:cNvPr>
            <p:cNvGrpSpPr/>
            <p:nvPr/>
          </p:nvGrpSpPr>
          <p:grpSpPr>
            <a:xfrm>
              <a:off x="3695374" y="2019356"/>
              <a:ext cx="3795830" cy="2983821"/>
              <a:chOff x="482386" y="1275606"/>
              <a:chExt cx="2736304" cy="2150950"/>
            </a:xfrm>
          </p:grpSpPr>
          <p:sp>
            <p:nvSpPr>
              <p:cNvPr id="37" name="모서리가 둥근 직사각형 6">
                <a:extLst>
                  <a:ext uri="{FF2B5EF4-FFF2-40B4-BE49-F238E27FC236}">
                    <a16:creationId xmlns:a16="http://schemas.microsoft.com/office/drawing/2014/main" id="{F9230009-311E-4E44-BBD3-28F2B6FE0D9F}"/>
                  </a:ext>
                </a:extLst>
              </p:cNvPr>
              <p:cNvSpPr/>
              <p:nvPr/>
            </p:nvSpPr>
            <p:spPr>
              <a:xfrm>
                <a:off x="1232143" y="1275606"/>
                <a:ext cx="1914538" cy="21602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사용자가 </a:t>
                </a:r>
                <a:r>
                  <a:rPr lang="ko-KR" altLang="en-US" sz="1000" b="1" dirty="0" err="1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손글씨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이미지 스케치</a:t>
                </a: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7FEB9277-66BC-4F2D-AA60-BF61AE302B69}"/>
                  </a:ext>
                </a:extLst>
              </p:cNvPr>
              <p:cNvCxnSpPr/>
              <p:nvPr/>
            </p:nvCxnSpPr>
            <p:spPr>
              <a:xfrm>
                <a:off x="2183056" y="1491630"/>
                <a:ext cx="0" cy="21602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4CF37EA-3DB1-468D-A507-188E380F5984}"/>
                  </a:ext>
                </a:extLst>
              </p:cNvPr>
              <p:cNvSpPr/>
              <p:nvPr/>
            </p:nvSpPr>
            <p:spPr>
              <a:xfrm>
                <a:off x="1238470" y="1712207"/>
                <a:ext cx="1872208" cy="2834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그림 확인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1B9CA3-A0E2-4066-B2F4-E4F105B4C319}"/>
                  </a:ext>
                </a:extLst>
              </p:cNvPr>
              <p:cNvSpPr txBox="1"/>
              <p:nvPr/>
            </p:nvSpPr>
            <p:spPr>
              <a:xfrm>
                <a:off x="842426" y="1683580"/>
                <a:ext cx="504056" cy="31162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r>
                  <a:rPr lang="en-US" altLang="ko-KR" sz="1400" b="1" dirty="0"/>
                  <a:t>1</a:t>
                </a:r>
                <a:endParaRPr lang="ko-KR" altLang="en-US" sz="1400" b="1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A879465D-CBB4-4053-9E69-14624643B0C5}"/>
                  </a:ext>
                </a:extLst>
              </p:cNvPr>
              <p:cNvCxnSpPr/>
              <p:nvPr/>
            </p:nvCxnSpPr>
            <p:spPr>
              <a:xfrm>
                <a:off x="2183056" y="2002820"/>
                <a:ext cx="0" cy="21602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다이아몬드 41">
                <a:extLst>
                  <a:ext uri="{FF2B5EF4-FFF2-40B4-BE49-F238E27FC236}">
                    <a16:creationId xmlns:a16="http://schemas.microsoft.com/office/drawing/2014/main" id="{967C8F54-F513-40EF-B0EC-B77DB173C308}"/>
                  </a:ext>
                </a:extLst>
              </p:cNvPr>
              <p:cNvSpPr/>
              <p:nvPr/>
            </p:nvSpPr>
            <p:spPr>
              <a:xfrm>
                <a:off x="1130458" y="2211711"/>
                <a:ext cx="2088232" cy="720080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이미 트레인 된 모델에 이미지를 넣었을 때 </a:t>
                </a:r>
                <a:r>
                  <a:rPr lang="ko-KR" altLang="en-US" sz="1000" b="1" dirty="0" err="1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확률값이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높은 순으로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6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개를 사용자에게 보여줌</a:t>
                </a:r>
                <a:endParaRPr lang="en-US" altLang="ko-KR" sz="1000" b="1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63ED331-6A4C-4008-9BF0-F9A989FF55CC}"/>
                  </a:ext>
                </a:extLst>
              </p:cNvPr>
              <p:cNvCxnSpPr/>
              <p:nvPr/>
            </p:nvCxnSpPr>
            <p:spPr>
              <a:xfrm>
                <a:off x="2186231" y="2934965"/>
                <a:ext cx="0" cy="21602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31A99F-7947-49D4-A9EA-4602865FC2C0}"/>
                  </a:ext>
                </a:extLst>
              </p:cNvPr>
              <p:cNvSpPr txBox="1"/>
              <p:nvPr/>
            </p:nvSpPr>
            <p:spPr>
              <a:xfrm>
                <a:off x="482386" y="2415939"/>
                <a:ext cx="323528" cy="31162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r>
                  <a:rPr lang="en-US" altLang="ko-KR" sz="1400" b="1" dirty="0"/>
                  <a:t>2</a:t>
                </a:r>
                <a:endParaRPr lang="ko-KR" altLang="en-US" sz="1400" b="1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28CFA6C-6132-475C-ABE6-BB86A2A3B6CB}"/>
                  </a:ext>
                </a:extLst>
              </p:cNvPr>
              <p:cNvSpPr/>
              <p:nvPr/>
            </p:nvSpPr>
            <p:spPr>
              <a:xfrm>
                <a:off x="1259632" y="3147816"/>
                <a:ext cx="1842531" cy="2787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사용자는 자신이 인식한 기호를 클릭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DCA23B-1069-416D-9195-A5A3C76B7055}"/>
                </a:ext>
              </a:extLst>
            </p:cNvPr>
            <p:cNvSpPr txBox="1"/>
            <p:nvPr/>
          </p:nvSpPr>
          <p:spPr>
            <a:xfrm>
              <a:off x="4345365" y="4616359"/>
              <a:ext cx="448801" cy="43228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C16067-1968-4880-9993-A32F3D23DBFE}"/>
                </a:ext>
              </a:extLst>
            </p:cNvPr>
            <p:cNvSpPr txBox="1"/>
            <p:nvPr/>
          </p:nvSpPr>
          <p:spPr>
            <a:xfrm>
              <a:off x="4324776" y="5249765"/>
              <a:ext cx="448801" cy="3077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A4D81BB-9D89-407F-9B7D-8D77EF5BF850}"/>
                </a:ext>
              </a:extLst>
            </p:cNvPr>
            <p:cNvCxnSpPr/>
            <p:nvPr/>
          </p:nvCxnSpPr>
          <p:spPr>
            <a:xfrm>
              <a:off x="6079554" y="5020469"/>
              <a:ext cx="0" cy="29967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2A29ED0-CE65-40BF-8573-346B82389B69}"/>
                </a:ext>
              </a:extLst>
            </p:cNvPr>
            <p:cNvSpPr/>
            <p:nvPr/>
          </p:nvSpPr>
          <p:spPr>
            <a:xfrm>
              <a:off x="4794166" y="5315738"/>
              <a:ext cx="2555979" cy="3866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그 기호에 알맞은 정보를 찾아 링크를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띄워줌</a:t>
              </a:r>
              <a:endParaRPr lang="ko-KR" altLang="en-US" sz="1000" b="1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0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2306" y="959102"/>
            <a:ext cx="2137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테이블 설계도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BF5FD0F-F2D2-4EE6-8946-9D7F7242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79830"/>
              </p:ext>
            </p:extLst>
          </p:nvPr>
        </p:nvGraphicFramePr>
        <p:xfrm>
          <a:off x="695578" y="1961993"/>
          <a:ext cx="9623582" cy="176385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6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2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NickName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primary_varchar(40)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Image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blob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Jpg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blob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형태로 업로드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Result1-6 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int(4)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 후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개의 결과값 반환 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timestamp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데이터가 입력된 시간을 표시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62">
            <a:extLst>
              <a:ext uri="{FF2B5EF4-FFF2-40B4-BE49-F238E27FC236}">
                <a16:creationId xmlns:a16="http://schemas.microsoft.com/office/drawing/2014/main" id="{CF2440C6-D274-4AFE-B774-58020A6B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67" y="1580402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PhoneInfo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D38BFA1-E1A8-4679-8944-37A62F26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37471"/>
              </p:ext>
            </p:extLst>
          </p:nvPr>
        </p:nvGraphicFramePr>
        <p:xfrm>
          <a:off x="695578" y="4442894"/>
          <a:ext cx="9623581" cy="170301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9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6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3" marB="4680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primary_int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(4)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기호번호 저장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varchar(40)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기호 이름 저장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Image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blob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 이미지 저장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varchar(80)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기호 간편검색을 위한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9209"/>
                  </a:ext>
                </a:extLst>
              </a:tr>
            </a:tbl>
          </a:graphicData>
        </a:graphic>
      </p:graphicFrame>
      <p:sp>
        <p:nvSpPr>
          <p:cNvPr id="26" name="Text Box 62">
            <a:extLst>
              <a:ext uri="{FF2B5EF4-FFF2-40B4-BE49-F238E27FC236}">
                <a16:creationId xmlns:a16="http://schemas.microsoft.com/office/drawing/2014/main" id="{25E306CE-FC37-4922-A2D4-DBF38959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67" y="4061303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FixInfo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1677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A06963F-DAAA-413C-9D1F-AD8CBCD97014}"/>
              </a:ext>
            </a:extLst>
          </p:cNvPr>
          <p:cNvSpPr txBox="1"/>
          <p:nvPr/>
        </p:nvSpPr>
        <p:spPr>
          <a:xfrm>
            <a:off x="4696675" y="3126152"/>
            <a:ext cx="5530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초기화면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sflash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&gt;</a:t>
            </a:r>
          </a:p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어플리케이션의 시작을 알리는 화면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어플리케이션의 제목인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‘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수학은 내 손 안에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대표 이미지를 볼 수 있다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</a:p>
          <a:p>
            <a:pPr algn="ctr"/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B40B8-4644-4B27-8E4B-4F228AB55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39" y="1618897"/>
            <a:ext cx="2728786" cy="48511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28CC96-4052-4579-B372-861DFD2D7AD9}"/>
              </a:ext>
            </a:extLst>
          </p:cNvPr>
          <p:cNvSpPr txBox="1"/>
          <p:nvPr/>
        </p:nvSpPr>
        <p:spPr>
          <a:xfrm>
            <a:off x="1935075" y="959102"/>
            <a:ext cx="34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어플 구성</a:t>
            </a:r>
          </a:p>
        </p:txBody>
      </p:sp>
    </p:spTree>
    <p:extLst>
      <p:ext uri="{BB962C8B-B14F-4D97-AF65-F5344CB8AC3E}">
        <p14:creationId xmlns:p14="http://schemas.microsoft.com/office/powerpoint/2010/main" val="138989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528CC96-4052-4579-B372-861DFD2D7AD9}"/>
              </a:ext>
            </a:extLst>
          </p:cNvPr>
          <p:cNvSpPr txBox="1"/>
          <p:nvPr/>
        </p:nvSpPr>
        <p:spPr>
          <a:xfrm>
            <a:off x="1935075" y="959102"/>
            <a:ext cx="34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어플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52131-6EDB-4CBA-9C91-0E2D7E118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5" y="1563836"/>
            <a:ext cx="2769279" cy="492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06FC8-D8D5-4B87-BD45-1A799495672A}"/>
              </a:ext>
            </a:extLst>
          </p:cNvPr>
          <p:cNvSpPr txBox="1"/>
          <p:nvPr/>
        </p:nvSpPr>
        <p:spPr>
          <a:xfrm>
            <a:off x="5691111" y="2678652"/>
            <a:ext cx="55467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가입 화면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&gt;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사용자에게 닉네임만을 받아 사용자를 식별한다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같은 닉네임이 있으면 재입력을 요청한다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lvl="0" algn="ctr"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이는 서버로 닉네임을 전송하여 알고리즘 수행 결과와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 algn="ctr"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매핑하며 결과값을 사용자에게 보내주기 위함이다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‘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가입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버튼을 누르면 기호를 그릴 수 있는 화면으로 이동한다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66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528CC96-4052-4579-B372-861DFD2D7AD9}"/>
              </a:ext>
            </a:extLst>
          </p:cNvPr>
          <p:cNvSpPr txBox="1"/>
          <p:nvPr/>
        </p:nvSpPr>
        <p:spPr>
          <a:xfrm>
            <a:off x="1935075" y="959102"/>
            <a:ext cx="34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어플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3BF31-B3D0-4DD9-AF51-1E2998A8DE34}"/>
              </a:ext>
            </a:extLst>
          </p:cNvPr>
          <p:cNvSpPr txBox="1"/>
          <p:nvPr/>
        </p:nvSpPr>
        <p:spPr>
          <a:xfrm>
            <a:off x="5434012" y="2492221"/>
            <a:ext cx="6487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그리기 화면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&gt;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사용자가 찾고자 하는 기호를 그릴 수 있는 화면이다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터치를 사용하여 그리고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＇지우기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버튼을 누르면 그리기 화면이 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전체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초기화가 되어 새롭게 그릴 수 있게 된다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‘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찾기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버튼을 누르면 사용자가 그린 기호의 이미지가 서버로 전송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되고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전송된 내용을 바탕으로 알고리즘이 구동되어 결과값을 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도출한다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9ECA2-CCEE-4491-8BFE-8B002C8AA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6" y="1620711"/>
            <a:ext cx="2849732" cy="50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528CC96-4052-4579-B372-861DFD2D7AD9}"/>
              </a:ext>
            </a:extLst>
          </p:cNvPr>
          <p:cNvSpPr txBox="1"/>
          <p:nvPr/>
        </p:nvSpPr>
        <p:spPr>
          <a:xfrm>
            <a:off x="1935075" y="959102"/>
            <a:ext cx="34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어플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CFD60-EAA4-434E-9A76-F662386D3157}"/>
              </a:ext>
            </a:extLst>
          </p:cNvPr>
          <p:cNvSpPr txBox="1"/>
          <p:nvPr/>
        </p:nvSpPr>
        <p:spPr>
          <a:xfrm>
            <a:off x="5386662" y="2325562"/>
            <a:ext cx="6260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선택 화면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&gt;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사용자가 그린 기호와 일치도가 가장 높은 기호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개를 선택지로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보여준다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사용자는 이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 중 자신이 찾고자 하는 이미지를 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클릭하여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위키백과에서 그에 관련한 정보를 볼 수 있다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만약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후보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개중에 찾고자 하는 기호가 없다면 개발자에게 새로운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문자 추가 요청과 알고리즘 수정을 요청할 수 있다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7E787-D9DF-4F6F-8C12-782C0D0A7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50" y="1707990"/>
            <a:ext cx="2808212" cy="49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760" y="2723949"/>
            <a:ext cx="1428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80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5713" y="3139446"/>
            <a:ext cx="41697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수학기호사전</a:t>
            </a:r>
            <a:endParaRPr lang="en-US" altLang="ko-KR" sz="6000" dirty="0">
              <a:solidFill>
                <a:schemeClr val="tx1">
                  <a:lumMod val="65000"/>
                  <a:lumOff val="3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필요한 이유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7093" y="2723949"/>
            <a:ext cx="1846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5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왜 만들었나</a:t>
            </a:r>
          </a:p>
        </p:txBody>
      </p:sp>
    </p:spTree>
    <p:extLst>
      <p:ext uri="{BB962C8B-B14F-4D97-AF65-F5344CB8AC3E}">
        <p14:creationId xmlns:p14="http://schemas.microsoft.com/office/powerpoint/2010/main" val="153989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528CC96-4052-4579-B372-861DFD2D7AD9}"/>
              </a:ext>
            </a:extLst>
          </p:cNvPr>
          <p:cNvSpPr txBox="1"/>
          <p:nvPr/>
        </p:nvSpPr>
        <p:spPr>
          <a:xfrm>
            <a:off x="1935075" y="959102"/>
            <a:ext cx="34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어플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4B183-50D8-4A4F-9CCF-2FDF20BB89F1}"/>
              </a:ext>
            </a:extLst>
          </p:cNvPr>
          <p:cNvSpPr txBox="1"/>
          <p:nvPr/>
        </p:nvSpPr>
        <p:spPr>
          <a:xfrm>
            <a:off x="5859160" y="2708930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결과 화면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&gt;</a:t>
            </a:r>
          </a:p>
          <a:p>
            <a:pPr algn="ctr">
              <a:defRPr/>
            </a:pP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개의 선택지 중 선택된 기호에 대한 정보를 위키백과를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기반으로 하여 사용자에게 보여준다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DE8F36-C879-41E4-B2FE-492364120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34" y="1704512"/>
            <a:ext cx="2716568" cy="48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760" y="2723949"/>
            <a:ext cx="1428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80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5713" y="3139446"/>
            <a:ext cx="41697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수학기호사전</a:t>
            </a:r>
            <a:endParaRPr lang="en-US" altLang="ko-KR" sz="6000" dirty="0">
              <a:solidFill>
                <a:schemeClr val="tx1">
                  <a:lumMod val="65000"/>
                  <a:lumOff val="3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기대효과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6591" y="2723949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5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왜 좋은가</a:t>
            </a:r>
          </a:p>
        </p:txBody>
      </p:sp>
    </p:spTree>
    <p:extLst>
      <p:ext uri="{BB962C8B-B14F-4D97-AF65-F5344CB8AC3E}">
        <p14:creationId xmlns:p14="http://schemas.microsoft.com/office/powerpoint/2010/main" val="2058056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75580" y="959102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15362" name="Picture 2" descr="ë¬¸ê³¼ì ì´ê³µê³ ê³µë¶ì ëí ì´ë¯¸ì§ ê²ìê²°ê³¼">
            <a:extLst>
              <a:ext uri="{FF2B5EF4-FFF2-40B4-BE49-F238E27FC236}">
                <a16:creationId xmlns:a16="http://schemas.microsoft.com/office/drawing/2014/main" id="{22377ECD-3438-4B80-B3C8-B03D9C50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84" y="1759264"/>
            <a:ext cx="5946912" cy="45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B781960-724B-4973-A823-80E6284E1633}"/>
              </a:ext>
            </a:extLst>
          </p:cNvPr>
          <p:cNvSpPr txBox="1"/>
          <p:nvPr/>
        </p:nvSpPr>
        <p:spPr>
          <a:xfrm>
            <a:off x="6146307" y="2514776"/>
            <a:ext cx="7003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문과생은 넘쳐나고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이과생은 부족하고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문과생도 이공계 지식을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배워야 하는 시대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66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75580" y="959102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781960-724B-4973-A823-80E6284E1633}"/>
              </a:ext>
            </a:extLst>
          </p:cNvPr>
          <p:cNvSpPr txBox="1"/>
          <p:nvPr/>
        </p:nvSpPr>
        <p:spPr>
          <a:xfrm>
            <a:off x="6146307" y="2514776"/>
            <a:ext cx="7003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하지만 이공계 지식의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높은 진입장벽으로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많은 문과생들이 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망설이는 상황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  <p:pic>
        <p:nvPicPr>
          <p:cNvPr id="16386" name="Picture 2" descr="ì ê³µì±ì ëí ì´ë¯¸ì§ ê²ìê²°ê³¼">
            <a:extLst>
              <a:ext uri="{FF2B5EF4-FFF2-40B4-BE49-F238E27FC236}">
                <a16:creationId xmlns:a16="http://schemas.microsoft.com/office/drawing/2014/main" id="{31AF4F10-B321-4DAF-B713-5D23D4E0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63" y="1926316"/>
            <a:ext cx="4966824" cy="4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8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75580" y="959102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781960-724B-4973-A823-80E6284E1633}"/>
              </a:ext>
            </a:extLst>
          </p:cNvPr>
          <p:cNvSpPr txBox="1"/>
          <p:nvPr/>
        </p:nvSpPr>
        <p:spPr>
          <a:xfrm>
            <a:off x="2408808" y="4493458"/>
            <a:ext cx="700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사소하지만 큰 문제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 기호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손글씨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수학기호사전으로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검색할 수 있다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  <p:pic>
        <p:nvPicPr>
          <p:cNvPr id="17410" name="Picture 2" descr="ì ê³µì± ìíì ëí ì´ë¯¸ì§ ê²ìê²°ê³¼">
            <a:extLst>
              <a:ext uri="{FF2B5EF4-FFF2-40B4-BE49-F238E27FC236}">
                <a16:creationId xmlns:a16="http://schemas.microsoft.com/office/drawing/2014/main" id="{87912427-F5F0-4F2C-979E-4363930F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37" y="1829695"/>
            <a:ext cx="4118028" cy="231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ì ê³µì± ìíì ëí ì´ë¯¸ì§ ê²ìê²°ê³¼">
            <a:extLst>
              <a:ext uri="{FF2B5EF4-FFF2-40B4-BE49-F238E27FC236}">
                <a16:creationId xmlns:a16="http://schemas.microsoft.com/office/drawing/2014/main" id="{9973C107-4C14-43DF-A176-A5A94592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79" y="1567559"/>
            <a:ext cx="3335644" cy="2500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75580" y="959102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781960-724B-4973-A823-80E6284E1633}"/>
              </a:ext>
            </a:extLst>
          </p:cNvPr>
          <p:cNvSpPr txBox="1"/>
          <p:nvPr/>
        </p:nvSpPr>
        <p:spPr>
          <a:xfrm>
            <a:off x="1747421" y="4447466"/>
            <a:ext cx="869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문과도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비전공자도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모두 수학을 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정복할 수 있는 그날까지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 사전은 계속 애용될 것입니다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8434" name="Picture 2" descr="ëª¨ëê° íë³µì ëí ì´ë¯¸ì§ ê²ìê²°ê³¼">
            <a:extLst>
              <a:ext uri="{FF2B5EF4-FFF2-40B4-BE49-F238E27FC236}">
                <a16:creationId xmlns:a16="http://schemas.microsoft.com/office/drawing/2014/main" id="{E1D9EA80-D012-4ADE-B175-6CD52E80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72" y="1841373"/>
            <a:ext cx="4479951" cy="2247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8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9835" y="2846483"/>
            <a:ext cx="3568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6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6619" y="2665697"/>
            <a:ext cx="700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문과생</a:t>
            </a:r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덕칠이의</a:t>
            </a:r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고민</a:t>
            </a:r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“4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차산업혁명이 </a:t>
            </a:r>
            <a:r>
              <a:rPr lang="ko-KR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대세라던데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나도 통계나 공부 해볼까＂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2050" name="Picture 2" descr="ê³µë¶ ì¤ë£¨ì£ì ëí ì´ë¯¸ì§ ê²ìê²°ê³¼">
            <a:extLst>
              <a:ext uri="{FF2B5EF4-FFF2-40B4-BE49-F238E27FC236}">
                <a16:creationId xmlns:a16="http://schemas.microsoft.com/office/drawing/2014/main" id="{544EB4A6-B463-4B0E-A95D-B08EDAED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36" y="1925781"/>
            <a:ext cx="2709949" cy="45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6619" y="2665697"/>
            <a:ext cx="700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문과생</a:t>
            </a:r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덕칠이</a:t>
            </a:r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열공 중</a:t>
            </a:r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“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 이거 별거 아니네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SVM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 그러니까 뭐라고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..?”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3076" name="Picture 4" descr="ê³µë¶ ê³ ë¯¼ì ëí ì´ë¯¸ì§ ê²ìê²°ê³¼">
            <a:extLst>
              <a:ext uri="{FF2B5EF4-FFF2-40B4-BE49-F238E27FC236}">
                <a16:creationId xmlns:a16="http://schemas.microsoft.com/office/drawing/2014/main" id="{C98FBA62-1225-4EE6-938A-0F1F5AB2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05" y="2500646"/>
            <a:ext cx="38481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9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6619" y="2665697"/>
            <a:ext cx="7003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그러나</a:t>
            </a:r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덕칠이는</a:t>
            </a:r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엄청난 난관에</a:t>
            </a:r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부딪히고 마는데</a:t>
            </a:r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…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3076" name="Picture 4" descr="ê³µë¶ ê³ ë¯¼ì ëí ì´ë¯¸ì§ ê²ìê²°ê³¼">
            <a:extLst>
              <a:ext uri="{FF2B5EF4-FFF2-40B4-BE49-F238E27FC236}">
                <a16:creationId xmlns:a16="http://schemas.microsoft.com/office/drawing/2014/main" id="{C98FBA62-1225-4EE6-938A-0F1F5AB2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05" y="2500646"/>
            <a:ext cx="38481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2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D3AED-4B07-4331-9A2E-E095F651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08" y="1952541"/>
            <a:ext cx="6864184" cy="45336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663908" y="3959906"/>
            <a:ext cx="7003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어 이 기호들 다 </a:t>
            </a:r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뭐야</a:t>
            </a:r>
            <a:endParaRPr lang="en-US" altLang="ko-KR" sz="4000" b="1" dirty="0">
              <a:solidFill>
                <a:srgbClr val="9E735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처음보는 </a:t>
            </a:r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것들이잖아</a:t>
            </a:r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pPr algn="ctr"/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음</a:t>
            </a:r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한번 검색해볼까</a:t>
            </a:r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98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B1F953-8A47-450B-B566-808990FE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59" y="1940934"/>
            <a:ext cx="8801100" cy="4638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4050" y="4000928"/>
            <a:ext cx="700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...</a:t>
            </a:r>
          </a:p>
          <a:p>
            <a:pPr algn="ctr"/>
            <a:r>
              <a:rPr lang="ko-KR" altLang="en-US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뭐라고 검색해야 되지</a:t>
            </a:r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10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A0E59B-178C-4755-B45C-9D9D0ED1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6" y="1827078"/>
            <a:ext cx="8991600" cy="425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4098" name="Picture 2" descr="íë ì¤ë£¨ì£ í´ë¦½ìí¸ì ëí ì´ë¯¸ì§ ê²ìê²°ê³¼">
            <a:extLst>
              <a:ext uri="{FF2B5EF4-FFF2-40B4-BE49-F238E27FC236}">
                <a16:creationId xmlns:a16="http://schemas.microsoft.com/office/drawing/2014/main" id="{13594CEF-1866-4178-A12D-7F06BBC7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12" y="773247"/>
            <a:ext cx="28860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623663" y="1684611"/>
            <a:ext cx="700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4000" b="1" dirty="0" err="1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으아아아아악</a:t>
            </a:r>
            <a:r>
              <a:rPr lang="en-US" altLang="ko-KR" sz="4000" b="1" dirty="0">
                <a:solidFill>
                  <a:srgbClr val="9E735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70128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23287" y="959102"/>
            <a:ext cx="407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수학기호사전이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필요한 이유</a:t>
            </a:r>
          </a:p>
        </p:txBody>
      </p:sp>
      <p:pic>
        <p:nvPicPr>
          <p:cNvPr id="4098" name="Picture 2" descr="íë ì¤ë£¨ì£ í´ë¦½ìí¸ì ëí ì´ë¯¸ì§ ê²ìê²°ê³¼">
            <a:extLst>
              <a:ext uri="{FF2B5EF4-FFF2-40B4-BE49-F238E27FC236}">
                <a16:creationId xmlns:a16="http://schemas.microsoft.com/office/drawing/2014/main" id="{13594CEF-1866-4178-A12D-7F06BBC7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12" y="773247"/>
            <a:ext cx="28860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ìíê¸°í¸ë¤ì ëí ì´ë¯¸ì§ ê²ìê²°ê³¼">
            <a:extLst>
              <a:ext uri="{FF2B5EF4-FFF2-40B4-BE49-F238E27FC236}">
                <a16:creationId xmlns:a16="http://schemas.microsoft.com/office/drawing/2014/main" id="{953D45D3-26FE-4992-A9D4-585DD3A1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46" y="1771065"/>
            <a:ext cx="4754292" cy="47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1013" y="2869376"/>
            <a:ext cx="10076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tx1"/>
                </a:solidFill>
                <a:highlight>
                  <a:srgbClr val="FFFF00"/>
                </a:highligh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수학기호는 검색할 수가 없다</a:t>
            </a:r>
            <a:r>
              <a:rPr lang="en-US" altLang="ko-KR" sz="4800" b="1" dirty="0">
                <a:solidFill>
                  <a:schemeClr val="tx1"/>
                </a:solidFill>
                <a:highlight>
                  <a:srgbClr val="FFFF00"/>
                </a:highligh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  <a:p>
            <a:pPr algn="ctr"/>
            <a:r>
              <a:rPr lang="ko-KR" altLang="en-US" sz="4800" b="1" dirty="0">
                <a:solidFill>
                  <a:schemeClr val="tx1"/>
                </a:solidFill>
                <a:highlight>
                  <a:srgbClr val="FFFF00"/>
                </a:highligh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검색 가능한 수학기호 사전이 필요하다</a:t>
            </a:r>
            <a:r>
              <a:rPr lang="en-US" altLang="ko-KR" sz="4800" b="1" dirty="0">
                <a:solidFill>
                  <a:schemeClr val="tx1"/>
                </a:solidFill>
                <a:highlight>
                  <a:srgbClr val="FFFF00"/>
                </a:highligh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036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677</Words>
  <Application>Microsoft Office PowerPoint</Application>
  <PresentationFormat>와이드스크린</PresentationFormat>
  <Paragraphs>206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경기천년제목 Bold</vt:lpstr>
      <vt:lpstr>경기천년제목 Medium</vt:lpstr>
      <vt:lpstr>굴림</vt:lpstr>
      <vt:lpstr>나눔고딕</vt:lpstr>
      <vt:lpstr>Wingdings</vt:lpstr>
      <vt:lpstr>Arial</vt:lpstr>
      <vt:lpstr>맑은 고딕</vt:lpstr>
      <vt:lpstr>경기천년바탕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parkku ri</cp:lastModifiedBy>
  <cp:revision>22</cp:revision>
  <dcterms:created xsi:type="dcterms:W3CDTF">2014-10-12T14:52:19Z</dcterms:created>
  <dcterms:modified xsi:type="dcterms:W3CDTF">2018-11-23T14:00:30Z</dcterms:modified>
</cp:coreProperties>
</file>